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3"/>
  </p:notesMasterIdLst>
  <p:sldIdLst>
    <p:sldId id="489" r:id="rId2"/>
    <p:sldId id="490" r:id="rId3"/>
    <p:sldId id="491" r:id="rId4"/>
    <p:sldId id="492" r:id="rId5"/>
    <p:sldId id="493" r:id="rId6"/>
    <p:sldId id="494" r:id="rId7"/>
    <p:sldId id="276" r:id="rId8"/>
    <p:sldId id="400" r:id="rId9"/>
    <p:sldId id="398" r:id="rId10"/>
    <p:sldId id="262" r:id="rId11"/>
    <p:sldId id="273" r:id="rId12"/>
    <p:sldId id="272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34" r:id="rId46"/>
    <p:sldId id="435" r:id="rId47"/>
    <p:sldId id="436" r:id="rId48"/>
    <p:sldId id="437" r:id="rId49"/>
    <p:sldId id="438" r:id="rId50"/>
    <p:sldId id="439" r:id="rId51"/>
    <p:sldId id="440" r:id="rId52"/>
    <p:sldId id="441" r:id="rId53"/>
    <p:sldId id="442" r:id="rId54"/>
    <p:sldId id="443" r:id="rId55"/>
    <p:sldId id="444" r:id="rId56"/>
    <p:sldId id="445" r:id="rId57"/>
    <p:sldId id="446" r:id="rId58"/>
    <p:sldId id="447" r:id="rId59"/>
    <p:sldId id="448" r:id="rId60"/>
    <p:sldId id="449" r:id="rId61"/>
    <p:sldId id="450" r:id="rId62"/>
    <p:sldId id="451" r:id="rId63"/>
    <p:sldId id="452" r:id="rId64"/>
    <p:sldId id="453" r:id="rId65"/>
    <p:sldId id="454" r:id="rId66"/>
    <p:sldId id="455" r:id="rId67"/>
    <p:sldId id="456" r:id="rId68"/>
    <p:sldId id="457" r:id="rId69"/>
    <p:sldId id="495" r:id="rId70"/>
    <p:sldId id="458" r:id="rId71"/>
    <p:sldId id="459" r:id="rId72"/>
    <p:sldId id="460" r:id="rId73"/>
    <p:sldId id="461" r:id="rId74"/>
    <p:sldId id="462" r:id="rId75"/>
    <p:sldId id="463" r:id="rId76"/>
    <p:sldId id="464" r:id="rId77"/>
    <p:sldId id="465" r:id="rId78"/>
    <p:sldId id="466" r:id="rId79"/>
    <p:sldId id="467" r:id="rId80"/>
    <p:sldId id="468" r:id="rId81"/>
    <p:sldId id="469" r:id="rId82"/>
    <p:sldId id="470" r:id="rId83"/>
    <p:sldId id="471" r:id="rId84"/>
    <p:sldId id="472" r:id="rId85"/>
    <p:sldId id="473" r:id="rId86"/>
    <p:sldId id="474" r:id="rId87"/>
    <p:sldId id="475" r:id="rId88"/>
    <p:sldId id="476" r:id="rId89"/>
    <p:sldId id="477" r:id="rId90"/>
    <p:sldId id="478" r:id="rId91"/>
    <p:sldId id="479" r:id="rId92"/>
    <p:sldId id="480" r:id="rId93"/>
    <p:sldId id="481" r:id="rId94"/>
    <p:sldId id="482" r:id="rId95"/>
    <p:sldId id="496" r:id="rId96"/>
    <p:sldId id="483" r:id="rId97"/>
    <p:sldId id="484" r:id="rId98"/>
    <p:sldId id="485" r:id="rId99"/>
    <p:sldId id="486" r:id="rId100"/>
    <p:sldId id="487" r:id="rId101"/>
    <p:sldId id="488" r:id="rId10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006500"/>
    <a:srgbClr val="4E8F00"/>
    <a:srgbClr val="00BF5C"/>
    <a:srgbClr val="F96100"/>
    <a:srgbClr val="F68349"/>
    <a:srgbClr val="FF9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10" autoAdjust="0"/>
    <p:restoredTop sz="77506" autoAdjust="0"/>
  </p:normalViewPr>
  <p:slideViewPr>
    <p:cSldViewPr snapToGrid="0" snapToObjects="1">
      <p:cViewPr>
        <p:scale>
          <a:sx n="90" d="100"/>
          <a:sy n="90" d="100"/>
        </p:scale>
        <p:origin x="145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notesMaster" Target="notesMasters/notesMaster1.xml"/><Relationship Id="rId104" Type="http://schemas.openxmlformats.org/officeDocument/2006/relationships/presProps" Target="presProps.xml"/><Relationship Id="rId105" Type="http://schemas.openxmlformats.org/officeDocument/2006/relationships/viewProps" Target="viewProps.xml"/><Relationship Id="rId106" Type="http://schemas.openxmlformats.org/officeDocument/2006/relationships/theme" Target="theme/theme1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DB8C3-5C43-41B5-ADD8-FCD7932DB9B1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56CFAEC8-AC31-4B54-8819-3EC698A892BE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路得記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FA304E11-57FD-4D17-991B-15D3392AB70C}" type="parTrans" cxnId="{5DF66B8F-B9C2-41ED-BD88-83DD12E4B0DB}">
      <dgm:prSet/>
      <dgm:spPr/>
      <dgm:t>
        <a:bodyPr/>
        <a:lstStyle/>
        <a:p>
          <a:endParaRPr lang="zh-TW" altLang="en-US"/>
        </a:p>
      </dgm:t>
    </dgm:pt>
    <dgm:pt modelId="{8AE7EEC5-ED07-4D8D-B528-7C7C83A0424C}" type="sibTrans" cxnId="{5DF66B8F-B9C2-41ED-BD88-83DD12E4B0DB}">
      <dgm:prSet/>
      <dgm:spPr/>
      <dgm:t>
        <a:bodyPr/>
        <a:lstStyle/>
        <a:p>
          <a:endParaRPr lang="zh-TW" altLang="en-US"/>
        </a:p>
      </dgm:t>
    </dgm:pt>
    <dgm:pt modelId="{7CE4F83D-81FB-4B8E-9AF4-D85E7DCF7E9C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約書亞記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1004B601-5494-4B9B-AC7A-3489011F1B28}" type="parTrans" cxnId="{EFA2AAAE-845B-43A3-AB0D-97BA124DB19E}">
      <dgm:prSet/>
      <dgm:spPr/>
      <dgm:t>
        <a:bodyPr/>
        <a:lstStyle/>
        <a:p>
          <a:endParaRPr lang="zh-TW" altLang="en-US"/>
        </a:p>
      </dgm:t>
    </dgm:pt>
    <dgm:pt modelId="{A67F1833-872C-45FA-A8D1-10474C7A02BE}" type="sibTrans" cxnId="{EFA2AAAE-845B-43A3-AB0D-97BA124DB19E}">
      <dgm:prSet/>
      <dgm:spPr/>
      <dgm:t>
        <a:bodyPr/>
        <a:lstStyle/>
        <a:p>
          <a:endParaRPr lang="zh-TW" altLang="en-US"/>
        </a:p>
      </dgm:t>
    </dgm:pt>
    <dgm:pt modelId="{472591DA-710F-42DA-AD76-7062EF903719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士師記</a:t>
          </a:r>
        </a:p>
      </dgm:t>
    </dgm:pt>
    <dgm:pt modelId="{9D596481-69F7-455F-A26A-7A082C4FE074}" type="parTrans" cxnId="{62F99EEA-120D-4D87-9ACF-EDA374F71C2C}">
      <dgm:prSet/>
      <dgm:spPr/>
      <dgm:t>
        <a:bodyPr/>
        <a:lstStyle/>
        <a:p>
          <a:endParaRPr lang="zh-TW" altLang="en-US"/>
        </a:p>
      </dgm:t>
    </dgm:pt>
    <dgm:pt modelId="{0BFC8BBE-6233-4CD3-8F7A-DEE7FF800D7B}" type="sibTrans" cxnId="{62F99EEA-120D-4D87-9ACF-EDA374F71C2C}">
      <dgm:prSet/>
      <dgm:spPr/>
      <dgm:t>
        <a:bodyPr/>
        <a:lstStyle/>
        <a:p>
          <a:endParaRPr lang="zh-TW" altLang="en-US"/>
        </a:p>
      </dgm:t>
    </dgm:pt>
    <dgm:pt modelId="{6BE0F695-76AA-49A0-9071-9D7D9CA2534E}" type="pres">
      <dgm:prSet presAssocID="{DE2DB8C3-5C43-41B5-ADD8-FCD7932DB9B1}" presName="Name0" presStyleCnt="0">
        <dgm:presLayoutVars>
          <dgm:dir/>
          <dgm:animLvl val="lvl"/>
          <dgm:resizeHandles val="exact"/>
        </dgm:presLayoutVars>
      </dgm:prSet>
      <dgm:spPr/>
    </dgm:pt>
    <dgm:pt modelId="{B62BEFFE-D918-4BC4-AAA5-C559CA217743}" type="pres">
      <dgm:prSet presAssocID="{7CE4F83D-81FB-4B8E-9AF4-D85E7DCF7E9C}" presName="parTxOnly" presStyleLbl="node1" presStyleIdx="0" presStyleCnt="3" custScaleX="119685" custLinFactNeighborX="-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8F2BA-AE19-4124-B0EC-B9DDF95D09A8}" type="pres">
      <dgm:prSet presAssocID="{A67F1833-872C-45FA-A8D1-10474C7A02BE}" presName="parTxOnlySpace" presStyleCnt="0"/>
      <dgm:spPr/>
    </dgm:pt>
    <dgm:pt modelId="{0A625E02-E7D9-4D14-86C3-FBD0AA24E42A}" type="pres">
      <dgm:prSet presAssocID="{472591DA-710F-42DA-AD76-7062EF90371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B690AD-BFD0-4396-B65F-090CF3352F96}" type="pres">
      <dgm:prSet presAssocID="{0BFC8BBE-6233-4CD3-8F7A-DEE7FF800D7B}" presName="parTxOnlySpace" presStyleCnt="0"/>
      <dgm:spPr/>
    </dgm:pt>
    <dgm:pt modelId="{1B9E3CFB-B35E-4D7B-B452-523569DED292}" type="pres">
      <dgm:prSet presAssocID="{56CFAEC8-AC31-4B54-8819-3EC698A892B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2F99EEA-120D-4D87-9ACF-EDA374F71C2C}" srcId="{DE2DB8C3-5C43-41B5-ADD8-FCD7932DB9B1}" destId="{472591DA-710F-42DA-AD76-7062EF903719}" srcOrd="1" destOrd="0" parTransId="{9D596481-69F7-455F-A26A-7A082C4FE074}" sibTransId="{0BFC8BBE-6233-4CD3-8F7A-DEE7FF800D7B}"/>
    <dgm:cxn modelId="{EFA2AAAE-845B-43A3-AB0D-97BA124DB19E}" srcId="{DE2DB8C3-5C43-41B5-ADD8-FCD7932DB9B1}" destId="{7CE4F83D-81FB-4B8E-9AF4-D85E7DCF7E9C}" srcOrd="0" destOrd="0" parTransId="{1004B601-5494-4B9B-AC7A-3489011F1B28}" sibTransId="{A67F1833-872C-45FA-A8D1-10474C7A02BE}"/>
    <dgm:cxn modelId="{5722D8B7-2115-4247-95CC-1B1CE2D097C2}" type="presOf" srcId="{7CE4F83D-81FB-4B8E-9AF4-D85E7DCF7E9C}" destId="{B62BEFFE-D918-4BC4-AAA5-C559CA217743}" srcOrd="0" destOrd="0" presId="urn:microsoft.com/office/officeart/2005/8/layout/chevron1"/>
    <dgm:cxn modelId="{5DF66B8F-B9C2-41ED-BD88-83DD12E4B0DB}" srcId="{DE2DB8C3-5C43-41B5-ADD8-FCD7932DB9B1}" destId="{56CFAEC8-AC31-4B54-8819-3EC698A892BE}" srcOrd="2" destOrd="0" parTransId="{FA304E11-57FD-4D17-991B-15D3392AB70C}" sibTransId="{8AE7EEC5-ED07-4D8D-B528-7C7C83A0424C}"/>
    <dgm:cxn modelId="{96EBDD8B-BC4E-B240-A32C-8464810F1186}" type="presOf" srcId="{56CFAEC8-AC31-4B54-8819-3EC698A892BE}" destId="{1B9E3CFB-B35E-4D7B-B452-523569DED292}" srcOrd="0" destOrd="0" presId="urn:microsoft.com/office/officeart/2005/8/layout/chevron1"/>
    <dgm:cxn modelId="{F9D3CCF1-E626-EF44-8B58-AF29CE70B99B}" type="presOf" srcId="{472591DA-710F-42DA-AD76-7062EF903719}" destId="{0A625E02-E7D9-4D14-86C3-FBD0AA24E42A}" srcOrd="0" destOrd="0" presId="urn:microsoft.com/office/officeart/2005/8/layout/chevron1"/>
    <dgm:cxn modelId="{F9215B65-DF30-194E-AE61-F875A4B64570}" type="presOf" srcId="{DE2DB8C3-5C43-41B5-ADD8-FCD7932DB9B1}" destId="{6BE0F695-76AA-49A0-9071-9D7D9CA2534E}" srcOrd="0" destOrd="0" presId="urn:microsoft.com/office/officeart/2005/8/layout/chevron1"/>
    <dgm:cxn modelId="{DA973084-7497-0B47-A4B8-BD9D06A1340E}" type="presParOf" srcId="{6BE0F695-76AA-49A0-9071-9D7D9CA2534E}" destId="{B62BEFFE-D918-4BC4-AAA5-C559CA217743}" srcOrd="0" destOrd="0" presId="urn:microsoft.com/office/officeart/2005/8/layout/chevron1"/>
    <dgm:cxn modelId="{D275CD63-8259-FF4C-90DE-C3D1AD920709}" type="presParOf" srcId="{6BE0F695-76AA-49A0-9071-9D7D9CA2534E}" destId="{CE38F2BA-AE19-4124-B0EC-B9DDF95D09A8}" srcOrd="1" destOrd="0" presId="urn:microsoft.com/office/officeart/2005/8/layout/chevron1"/>
    <dgm:cxn modelId="{49730B6F-3ABC-F141-8155-F042F2E9C53F}" type="presParOf" srcId="{6BE0F695-76AA-49A0-9071-9D7D9CA2534E}" destId="{0A625E02-E7D9-4D14-86C3-FBD0AA24E42A}" srcOrd="2" destOrd="0" presId="urn:microsoft.com/office/officeart/2005/8/layout/chevron1"/>
    <dgm:cxn modelId="{8F496776-D084-1649-B680-BF267A5846FC}" type="presParOf" srcId="{6BE0F695-76AA-49A0-9071-9D7D9CA2534E}" destId="{DFB690AD-BFD0-4396-B65F-090CF3352F96}" srcOrd="3" destOrd="0" presId="urn:microsoft.com/office/officeart/2005/8/layout/chevron1"/>
    <dgm:cxn modelId="{A68E4150-B292-9B49-808B-1B44B7CDBF63}" type="presParOf" srcId="{6BE0F695-76AA-49A0-9071-9D7D9CA2534E}" destId="{1B9E3CFB-B35E-4D7B-B452-523569DED29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2DB8C3-5C43-41B5-ADD8-FCD7932DB9B1}" type="doc">
      <dgm:prSet loTypeId="urn:microsoft.com/office/officeart/2005/8/layout/chevron1" loCatId="process" qsTypeId="urn:microsoft.com/office/officeart/2005/8/quickstyle/simple3" qsCatId="simple" csTypeId="urn:microsoft.com/office/officeart/2005/8/colors/colorful2" csCatId="colorful" phldr="1"/>
      <dgm:spPr/>
    </dgm:pt>
    <dgm:pt modelId="{56CFAEC8-AC31-4B54-8819-3EC698A892BE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民數記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FA304E11-57FD-4D17-991B-15D3392AB70C}" type="parTrans" cxnId="{5DF66B8F-B9C2-41ED-BD88-83DD12E4B0DB}">
      <dgm:prSet/>
      <dgm:spPr/>
      <dgm:t>
        <a:bodyPr/>
        <a:lstStyle/>
        <a:p>
          <a:endParaRPr lang="zh-TW" altLang="en-US"/>
        </a:p>
      </dgm:t>
    </dgm:pt>
    <dgm:pt modelId="{8AE7EEC5-ED07-4D8D-B528-7C7C83A0424C}" type="sibTrans" cxnId="{5DF66B8F-B9C2-41ED-BD88-83DD12E4B0DB}">
      <dgm:prSet/>
      <dgm:spPr/>
      <dgm:t>
        <a:bodyPr/>
        <a:lstStyle/>
        <a:p>
          <a:endParaRPr lang="zh-TW" altLang="en-US"/>
        </a:p>
      </dgm:t>
    </dgm:pt>
    <dgm:pt modelId="{CBB6A69A-1414-4AD9-834A-DD1FDD04ED53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申命記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38BC9F23-FDB8-4681-9664-5A5E49AB9395}" type="parTrans" cxnId="{7DBAA82B-4EDA-4FE1-AA87-EBF20FDD9D7F}">
      <dgm:prSet/>
      <dgm:spPr/>
      <dgm:t>
        <a:bodyPr/>
        <a:lstStyle/>
        <a:p>
          <a:endParaRPr lang="zh-TW" altLang="en-US"/>
        </a:p>
      </dgm:t>
    </dgm:pt>
    <dgm:pt modelId="{9F81ABAF-2558-4EBE-B2CA-E41C5CC9391B}" type="sibTrans" cxnId="{7DBAA82B-4EDA-4FE1-AA87-EBF20FDD9D7F}">
      <dgm:prSet/>
      <dgm:spPr/>
      <dgm:t>
        <a:bodyPr/>
        <a:lstStyle/>
        <a:p>
          <a:endParaRPr lang="zh-TW" altLang="en-US"/>
        </a:p>
      </dgm:t>
    </dgm:pt>
    <dgm:pt modelId="{7CE4F83D-81FB-4B8E-9AF4-D85E7DCF7E9C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出埃及記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1004B601-5494-4B9B-AC7A-3489011F1B28}" type="parTrans" cxnId="{EFA2AAAE-845B-43A3-AB0D-97BA124DB19E}">
      <dgm:prSet/>
      <dgm:spPr/>
      <dgm:t>
        <a:bodyPr/>
        <a:lstStyle/>
        <a:p>
          <a:endParaRPr lang="zh-TW" altLang="en-US"/>
        </a:p>
      </dgm:t>
    </dgm:pt>
    <dgm:pt modelId="{A67F1833-872C-45FA-A8D1-10474C7A02BE}" type="sibTrans" cxnId="{EFA2AAAE-845B-43A3-AB0D-97BA124DB19E}">
      <dgm:prSet/>
      <dgm:spPr/>
      <dgm:t>
        <a:bodyPr/>
        <a:lstStyle/>
        <a:p>
          <a:endParaRPr lang="zh-TW" altLang="en-US"/>
        </a:p>
      </dgm:t>
    </dgm:pt>
    <dgm:pt modelId="{472591DA-710F-42DA-AD76-7062EF903719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利未記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9D596481-69F7-455F-A26A-7A082C4FE074}" type="parTrans" cxnId="{62F99EEA-120D-4D87-9ACF-EDA374F71C2C}">
      <dgm:prSet/>
      <dgm:spPr/>
      <dgm:t>
        <a:bodyPr/>
        <a:lstStyle/>
        <a:p>
          <a:endParaRPr lang="zh-TW" altLang="en-US"/>
        </a:p>
      </dgm:t>
    </dgm:pt>
    <dgm:pt modelId="{0BFC8BBE-6233-4CD3-8F7A-DEE7FF800D7B}" type="sibTrans" cxnId="{62F99EEA-120D-4D87-9ACF-EDA374F71C2C}">
      <dgm:prSet/>
      <dgm:spPr/>
      <dgm:t>
        <a:bodyPr/>
        <a:lstStyle/>
        <a:p>
          <a:endParaRPr lang="zh-TW" altLang="en-US"/>
        </a:p>
      </dgm:t>
    </dgm:pt>
    <dgm:pt modelId="{6BE0F695-76AA-49A0-9071-9D7D9CA2534E}" type="pres">
      <dgm:prSet presAssocID="{DE2DB8C3-5C43-41B5-ADD8-FCD7932DB9B1}" presName="Name0" presStyleCnt="0">
        <dgm:presLayoutVars>
          <dgm:dir/>
          <dgm:animLvl val="lvl"/>
          <dgm:resizeHandles val="exact"/>
        </dgm:presLayoutVars>
      </dgm:prSet>
      <dgm:spPr/>
    </dgm:pt>
    <dgm:pt modelId="{B62BEFFE-D918-4BC4-AAA5-C559CA217743}" type="pres">
      <dgm:prSet presAssocID="{7CE4F83D-81FB-4B8E-9AF4-D85E7DCF7E9C}" presName="parTxOnly" presStyleLbl="node1" presStyleIdx="0" presStyleCnt="4" custScaleX="119685" custLinFactNeighborX="-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8F2BA-AE19-4124-B0EC-B9DDF95D09A8}" type="pres">
      <dgm:prSet presAssocID="{A67F1833-872C-45FA-A8D1-10474C7A02BE}" presName="parTxOnlySpace" presStyleCnt="0"/>
      <dgm:spPr/>
    </dgm:pt>
    <dgm:pt modelId="{0A625E02-E7D9-4D14-86C3-FBD0AA24E42A}" type="pres">
      <dgm:prSet presAssocID="{472591DA-710F-42DA-AD76-7062EF90371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B690AD-BFD0-4396-B65F-090CF3352F96}" type="pres">
      <dgm:prSet presAssocID="{0BFC8BBE-6233-4CD3-8F7A-DEE7FF800D7B}" presName="parTxOnlySpace" presStyleCnt="0"/>
      <dgm:spPr/>
    </dgm:pt>
    <dgm:pt modelId="{1B9E3CFB-B35E-4D7B-B452-523569DED292}" type="pres">
      <dgm:prSet presAssocID="{56CFAEC8-AC31-4B54-8819-3EC698A892B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BC27EA-B2B3-4525-9474-D6F00D517E55}" type="pres">
      <dgm:prSet presAssocID="{8AE7EEC5-ED07-4D8D-B528-7C7C83A0424C}" presName="parTxOnlySpace" presStyleCnt="0"/>
      <dgm:spPr/>
    </dgm:pt>
    <dgm:pt modelId="{0C3301AA-4154-411E-828F-3FCF6248AD09}" type="pres">
      <dgm:prSet presAssocID="{CBB6A69A-1414-4AD9-834A-DD1FDD04ED53}" presName="parTxOnly" presStyleLbl="node1" presStyleIdx="3" presStyleCnt="4" custScaleX="110246" custLinFactNeighborX="7092" custLinFactNeighborY="-17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BAA82B-4EDA-4FE1-AA87-EBF20FDD9D7F}" srcId="{DE2DB8C3-5C43-41B5-ADD8-FCD7932DB9B1}" destId="{CBB6A69A-1414-4AD9-834A-DD1FDD04ED53}" srcOrd="3" destOrd="0" parTransId="{38BC9F23-FDB8-4681-9664-5A5E49AB9395}" sibTransId="{9F81ABAF-2558-4EBE-B2CA-E41C5CC9391B}"/>
    <dgm:cxn modelId="{62F99EEA-120D-4D87-9ACF-EDA374F71C2C}" srcId="{DE2DB8C3-5C43-41B5-ADD8-FCD7932DB9B1}" destId="{472591DA-710F-42DA-AD76-7062EF903719}" srcOrd="1" destOrd="0" parTransId="{9D596481-69F7-455F-A26A-7A082C4FE074}" sibTransId="{0BFC8BBE-6233-4CD3-8F7A-DEE7FF800D7B}"/>
    <dgm:cxn modelId="{EFA2AAAE-845B-43A3-AB0D-97BA124DB19E}" srcId="{DE2DB8C3-5C43-41B5-ADD8-FCD7932DB9B1}" destId="{7CE4F83D-81FB-4B8E-9AF4-D85E7DCF7E9C}" srcOrd="0" destOrd="0" parTransId="{1004B601-5494-4B9B-AC7A-3489011F1B28}" sibTransId="{A67F1833-872C-45FA-A8D1-10474C7A02BE}"/>
    <dgm:cxn modelId="{67696932-7677-5C45-95B1-46101B204BDD}" type="presOf" srcId="{56CFAEC8-AC31-4B54-8819-3EC698A892BE}" destId="{1B9E3CFB-B35E-4D7B-B452-523569DED292}" srcOrd="0" destOrd="0" presId="urn:microsoft.com/office/officeart/2005/8/layout/chevron1"/>
    <dgm:cxn modelId="{D7EB5AC6-FB3D-724F-BD5F-F40E183242DA}" type="presOf" srcId="{CBB6A69A-1414-4AD9-834A-DD1FDD04ED53}" destId="{0C3301AA-4154-411E-828F-3FCF6248AD09}" srcOrd="0" destOrd="0" presId="urn:microsoft.com/office/officeart/2005/8/layout/chevron1"/>
    <dgm:cxn modelId="{96C52C14-92EB-8F44-ABA3-8484B28421B5}" type="presOf" srcId="{472591DA-710F-42DA-AD76-7062EF903719}" destId="{0A625E02-E7D9-4D14-86C3-FBD0AA24E42A}" srcOrd="0" destOrd="0" presId="urn:microsoft.com/office/officeart/2005/8/layout/chevron1"/>
    <dgm:cxn modelId="{47B0AA23-0353-E943-9733-F955CAAD9A14}" type="presOf" srcId="{7CE4F83D-81FB-4B8E-9AF4-D85E7DCF7E9C}" destId="{B62BEFFE-D918-4BC4-AAA5-C559CA217743}" srcOrd="0" destOrd="0" presId="urn:microsoft.com/office/officeart/2005/8/layout/chevron1"/>
    <dgm:cxn modelId="{5DF66B8F-B9C2-41ED-BD88-83DD12E4B0DB}" srcId="{DE2DB8C3-5C43-41B5-ADD8-FCD7932DB9B1}" destId="{56CFAEC8-AC31-4B54-8819-3EC698A892BE}" srcOrd="2" destOrd="0" parTransId="{FA304E11-57FD-4D17-991B-15D3392AB70C}" sibTransId="{8AE7EEC5-ED07-4D8D-B528-7C7C83A0424C}"/>
    <dgm:cxn modelId="{1BF7E2D0-FBEB-7F4C-A318-57E30DF60739}" type="presOf" srcId="{DE2DB8C3-5C43-41B5-ADD8-FCD7932DB9B1}" destId="{6BE0F695-76AA-49A0-9071-9D7D9CA2534E}" srcOrd="0" destOrd="0" presId="urn:microsoft.com/office/officeart/2005/8/layout/chevron1"/>
    <dgm:cxn modelId="{16B716E1-DA22-2040-8101-FE47E1E9DE67}" type="presParOf" srcId="{6BE0F695-76AA-49A0-9071-9D7D9CA2534E}" destId="{B62BEFFE-D918-4BC4-AAA5-C559CA217743}" srcOrd="0" destOrd="0" presId="urn:microsoft.com/office/officeart/2005/8/layout/chevron1"/>
    <dgm:cxn modelId="{A47EB563-CBB8-2C42-B86B-4A4C045DA3CF}" type="presParOf" srcId="{6BE0F695-76AA-49A0-9071-9D7D9CA2534E}" destId="{CE38F2BA-AE19-4124-B0EC-B9DDF95D09A8}" srcOrd="1" destOrd="0" presId="urn:microsoft.com/office/officeart/2005/8/layout/chevron1"/>
    <dgm:cxn modelId="{4FBB1B11-2CF0-8949-AC78-FDCFB418E098}" type="presParOf" srcId="{6BE0F695-76AA-49A0-9071-9D7D9CA2534E}" destId="{0A625E02-E7D9-4D14-86C3-FBD0AA24E42A}" srcOrd="2" destOrd="0" presId="urn:microsoft.com/office/officeart/2005/8/layout/chevron1"/>
    <dgm:cxn modelId="{06792C15-D626-5A4D-9766-19873A733E9D}" type="presParOf" srcId="{6BE0F695-76AA-49A0-9071-9D7D9CA2534E}" destId="{DFB690AD-BFD0-4396-B65F-090CF3352F96}" srcOrd="3" destOrd="0" presId="urn:microsoft.com/office/officeart/2005/8/layout/chevron1"/>
    <dgm:cxn modelId="{1CC2AAE5-8976-AD4A-ACED-420A936C1D80}" type="presParOf" srcId="{6BE0F695-76AA-49A0-9071-9D7D9CA2534E}" destId="{1B9E3CFB-B35E-4D7B-B452-523569DED292}" srcOrd="4" destOrd="0" presId="urn:microsoft.com/office/officeart/2005/8/layout/chevron1"/>
    <dgm:cxn modelId="{63B723B5-4D6C-C14E-B708-8EC6B9EB989E}" type="presParOf" srcId="{6BE0F695-76AA-49A0-9071-9D7D9CA2534E}" destId="{B8BC27EA-B2B3-4525-9474-D6F00D517E55}" srcOrd="5" destOrd="0" presId="urn:microsoft.com/office/officeart/2005/8/layout/chevron1"/>
    <dgm:cxn modelId="{1FCAAC1D-077E-5747-8D8C-5A1A00928B88}" type="presParOf" srcId="{6BE0F695-76AA-49A0-9071-9D7D9CA2534E}" destId="{0C3301AA-4154-411E-828F-3FCF6248AD0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2DB8C3-5C43-41B5-ADD8-FCD7932DB9B1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</dgm:pt>
    <dgm:pt modelId="{56CFAEC8-AC31-4B54-8819-3EC698A892BE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總綱</a:t>
          </a:r>
        </a:p>
      </dgm:t>
    </dgm:pt>
    <dgm:pt modelId="{FA304E11-57FD-4D17-991B-15D3392AB70C}" type="parTrans" cxnId="{5DF66B8F-B9C2-41ED-BD88-83DD12E4B0DB}">
      <dgm:prSet/>
      <dgm:spPr/>
      <dgm:t>
        <a:bodyPr/>
        <a:lstStyle/>
        <a:p>
          <a:endParaRPr lang="zh-TW" altLang="en-US"/>
        </a:p>
      </dgm:t>
    </dgm:pt>
    <dgm:pt modelId="{8AE7EEC5-ED07-4D8D-B528-7C7C83A0424C}" type="sibTrans" cxnId="{5DF66B8F-B9C2-41ED-BD88-83DD12E4B0DB}">
      <dgm:prSet/>
      <dgm:spPr/>
      <dgm:t>
        <a:bodyPr/>
        <a:lstStyle/>
        <a:p>
          <a:endParaRPr lang="zh-TW" altLang="en-US"/>
        </a:p>
      </dgm:t>
    </dgm:pt>
    <dgm:pt modelId="{CBB6A69A-1414-4AD9-834A-DD1FDD04ED53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中心思想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38BC9F23-FDB8-4681-9664-5A5E49AB9395}" type="parTrans" cxnId="{7DBAA82B-4EDA-4FE1-AA87-EBF20FDD9D7F}">
      <dgm:prSet/>
      <dgm:spPr/>
      <dgm:t>
        <a:bodyPr/>
        <a:lstStyle/>
        <a:p>
          <a:endParaRPr lang="zh-TW" altLang="en-US"/>
        </a:p>
      </dgm:t>
    </dgm:pt>
    <dgm:pt modelId="{9F81ABAF-2558-4EBE-B2CA-E41C5CC9391B}" type="sibTrans" cxnId="{7DBAA82B-4EDA-4FE1-AA87-EBF20FDD9D7F}">
      <dgm:prSet/>
      <dgm:spPr/>
      <dgm:t>
        <a:bodyPr/>
        <a:lstStyle/>
        <a:p>
          <a:endParaRPr lang="zh-TW" altLang="en-US"/>
        </a:p>
      </dgm:t>
    </dgm:pt>
    <dgm:pt modelId="{EE8729A9-0FE6-4F97-A85D-2C4F15C78F58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鑰辭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41C04996-BC8B-4177-8248-36B08BCE32BE}" type="parTrans" cxnId="{77DC772F-8659-4467-8688-EBE3737FCFA7}">
      <dgm:prSet/>
      <dgm:spPr/>
      <dgm:t>
        <a:bodyPr/>
        <a:lstStyle/>
        <a:p>
          <a:endParaRPr lang="zh-TW" altLang="en-US"/>
        </a:p>
      </dgm:t>
    </dgm:pt>
    <dgm:pt modelId="{1AE866FD-C9E8-48E4-B0DC-C53FEC33DA66}" type="sibTrans" cxnId="{77DC772F-8659-4467-8688-EBE3737FCFA7}">
      <dgm:prSet/>
      <dgm:spPr/>
      <dgm:t>
        <a:bodyPr/>
        <a:lstStyle/>
        <a:p>
          <a:endParaRPr lang="zh-TW" altLang="en-US"/>
        </a:p>
      </dgm:t>
    </dgm:pt>
    <dgm:pt modelId="{7CE4F83D-81FB-4B8E-9AF4-D85E7DCF7E9C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背景</a:t>
          </a:r>
        </a:p>
      </dgm:t>
    </dgm:pt>
    <dgm:pt modelId="{1004B601-5494-4B9B-AC7A-3489011F1B28}" type="parTrans" cxnId="{EFA2AAAE-845B-43A3-AB0D-97BA124DB19E}">
      <dgm:prSet/>
      <dgm:spPr/>
      <dgm:t>
        <a:bodyPr/>
        <a:lstStyle/>
        <a:p>
          <a:endParaRPr lang="zh-TW" altLang="en-US"/>
        </a:p>
      </dgm:t>
    </dgm:pt>
    <dgm:pt modelId="{A67F1833-872C-45FA-A8D1-10474C7A02BE}" type="sibTrans" cxnId="{EFA2AAAE-845B-43A3-AB0D-97BA124DB19E}">
      <dgm:prSet/>
      <dgm:spPr/>
      <dgm:t>
        <a:bodyPr/>
        <a:lstStyle/>
        <a:p>
          <a:endParaRPr lang="zh-TW" altLang="en-US"/>
        </a:p>
      </dgm:t>
    </dgm:pt>
    <dgm:pt modelId="{472591DA-710F-42DA-AD76-7062EF903719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主題</a:t>
          </a:r>
        </a:p>
      </dgm:t>
    </dgm:pt>
    <dgm:pt modelId="{9D596481-69F7-455F-A26A-7A082C4FE074}" type="parTrans" cxnId="{62F99EEA-120D-4D87-9ACF-EDA374F71C2C}">
      <dgm:prSet/>
      <dgm:spPr/>
      <dgm:t>
        <a:bodyPr/>
        <a:lstStyle/>
        <a:p>
          <a:endParaRPr lang="zh-TW" altLang="en-US"/>
        </a:p>
      </dgm:t>
    </dgm:pt>
    <dgm:pt modelId="{0BFC8BBE-6233-4CD3-8F7A-DEE7FF800D7B}" type="sibTrans" cxnId="{62F99EEA-120D-4D87-9ACF-EDA374F71C2C}">
      <dgm:prSet/>
      <dgm:spPr/>
      <dgm:t>
        <a:bodyPr/>
        <a:lstStyle/>
        <a:p>
          <a:endParaRPr lang="zh-TW" altLang="en-US"/>
        </a:p>
      </dgm:t>
    </dgm:pt>
    <dgm:pt modelId="{6BE0F695-76AA-49A0-9071-9D7D9CA2534E}" type="pres">
      <dgm:prSet presAssocID="{DE2DB8C3-5C43-41B5-ADD8-FCD7932DB9B1}" presName="Name0" presStyleCnt="0">
        <dgm:presLayoutVars>
          <dgm:dir/>
          <dgm:animLvl val="lvl"/>
          <dgm:resizeHandles val="exact"/>
        </dgm:presLayoutVars>
      </dgm:prSet>
      <dgm:spPr/>
    </dgm:pt>
    <dgm:pt modelId="{B62BEFFE-D918-4BC4-AAA5-C559CA217743}" type="pres">
      <dgm:prSet presAssocID="{7CE4F83D-81FB-4B8E-9AF4-D85E7DCF7E9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8F2BA-AE19-4124-B0EC-B9DDF95D09A8}" type="pres">
      <dgm:prSet presAssocID="{A67F1833-872C-45FA-A8D1-10474C7A02BE}" presName="parTxOnlySpace" presStyleCnt="0"/>
      <dgm:spPr/>
    </dgm:pt>
    <dgm:pt modelId="{0A625E02-E7D9-4D14-86C3-FBD0AA24E42A}" type="pres">
      <dgm:prSet presAssocID="{472591DA-710F-42DA-AD76-7062EF90371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B690AD-BFD0-4396-B65F-090CF3352F96}" type="pres">
      <dgm:prSet presAssocID="{0BFC8BBE-6233-4CD3-8F7A-DEE7FF800D7B}" presName="parTxOnlySpace" presStyleCnt="0"/>
      <dgm:spPr/>
    </dgm:pt>
    <dgm:pt modelId="{1B9E3CFB-B35E-4D7B-B452-523569DED292}" type="pres">
      <dgm:prSet presAssocID="{56CFAEC8-AC31-4B54-8819-3EC698A892B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BC27EA-B2B3-4525-9474-D6F00D517E55}" type="pres">
      <dgm:prSet presAssocID="{8AE7EEC5-ED07-4D8D-B528-7C7C83A0424C}" presName="parTxOnlySpace" presStyleCnt="0"/>
      <dgm:spPr/>
    </dgm:pt>
    <dgm:pt modelId="{0C3301AA-4154-411E-828F-3FCF6248AD09}" type="pres">
      <dgm:prSet presAssocID="{CBB6A69A-1414-4AD9-834A-DD1FDD04ED53}" presName="parTxOnly" presStyleLbl="node1" presStyleIdx="3" presStyleCnt="5" custScaleX="147868" custLinFactNeighborX="7092" custLinFactNeighborY="-17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21021C-6A10-40AD-A8F0-A2F52113D5E3}" type="pres">
      <dgm:prSet presAssocID="{9F81ABAF-2558-4EBE-B2CA-E41C5CC9391B}" presName="parTxOnlySpace" presStyleCnt="0"/>
      <dgm:spPr/>
    </dgm:pt>
    <dgm:pt modelId="{A51C3E1E-93AC-4F1C-A2B8-C8B363B074E2}" type="pres">
      <dgm:prSet presAssocID="{EE8729A9-0FE6-4F97-A85D-2C4F15C78F5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BAA82B-4EDA-4FE1-AA87-EBF20FDD9D7F}" srcId="{DE2DB8C3-5C43-41B5-ADD8-FCD7932DB9B1}" destId="{CBB6A69A-1414-4AD9-834A-DD1FDD04ED53}" srcOrd="3" destOrd="0" parTransId="{38BC9F23-FDB8-4681-9664-5A5E49AB9395}" sibTransId="{9F81ABAF-2558-4EBE-B2CA-E41C5CC9391B}"/>
    <dgm:cxn modelId="{62F99EEA-120D-4D87-9ACF-EDA374F71C2C}" srcId="{DE2DB8C3-5C43-41B5-ADD8-FCD7932DB9B1}" destId="{472591DA-710F-42DA-AD76-7062EF903719}" srcOrd="1" destOrd="0" parTransId="{9D596481-69F7-455F-A26A-7A082C4FE074}" sibTransId="{0BFC8BBE-6233-4CD3-8F7A-DEE7FF800D7B}"/>
    <dgm:cxn modelId="{EFA2AAAE-845B-43A3-AB0D-97BA124DB19E}" srcId="{DE2DB8C3-5C43-41B5-ADD8-FCD7932DB9B1}" destId="{7CE4F83D-81FB-4B8E-9AF4-D85E7DCF7E9C}" srcOrd="0" destOrd="0" parTransId="{1004B601-5494-4B9B-AC7A-3489011F1B28}" sibTransId="{A67F1833-872C-45FA-A8D1-10474C7A02BE}"/>
    <dgm:cxn modelId="{B53B4B80-7E34-45F3-83F4-4491C47336D9}" type="presOf" srcId="{472591DA-710F-42DA-AD76-7062EF903719}" destId="{0A625E02-E7D9-4D14-86C3-FBD0AA24E42A}" srcOrd="0" destOrd="0" presId="urn:microsoft.com/office/officeart/2005/8/layout/chevron1"/>
    <dgm:cxn modelId="{F30372C7-28DB-4CE4-AFE2-047D39F862C1}" type="presOf" srcId="{CBB6A69A-1414-4AD9-834A-DD1FDD04ED53}" destId="{0C3301AA-4154-411E-828F-3FCF6248AD09}" srcOrd="0" destOrd="0" presId="urn:microsoft.com/office/officeart/2005/8/layout/chevron1"/>
    <dgm:cxn modelId="{FDDCCCA2-29C4-42FB-A493-8086E19FCEC1}" type="presOf" srcId="{EE8729A9-0FE6-4F97-A85D-2C4F15C78F58}" destId="{A51C3E1E-93AC-4F1C-A2B8-C8B363B074E2}" srcOrd="0" destOrd="0" presId="urn:microsoft.com/office/officeart/2005/8/layout/chevron1"/>
    <dgm:cxn modelId="{135F1971-62AD-49E8-8AFF-167EF7066927}" type="presOf" srcId="{DE2DB8C3-5C43-41B5-ADD8-FCD7932DB9B1}" destId="{6BE0F695-76AA-49A0-9071-9D7D9CA2534E}" srcOrd="0" destOrd="0" presId="urn:microsoft.com/office/officeart/2005/8/layout/chevron1"/>
    <dgm:cxn modelId="{CBF461AF-A411-4614-9D4B-0E38B374B693}" type="presOf" srcId="{7CE4F83D-81FB-4B8E-9AF4-D85E7DCF7E9C}" destId="{B62BEFFE-D918-4BC4-AAA5-C559CA217743}" srcOrd="0" destOrd="0" presId="urn:microsoft.com/office/officeart/2005/8/layout/chevron1"/>
    <dgm:cxn modelId="{5DF66B8F-B9C2-41ED-BD88-83DD12E4B0DB}" srcId="{DE2DB8C3-5C43-41B5-ADD8-FCD7932DB9B1}" destId="{56CFAEC8-AC31-4B54-8819-3EC698A892BE}" srcOrd="2" destOrd="0" parTransId="{FA304E11-57FD-4D17-991B-15D3392AB70C}" sibTransId="{8AE7EEC5-ED07-4D8D-B528-7C7C83A0424C}"/>
    <dgm:cxn modelId="{FE2A8289-D7C3-476D-B3F6-FDE362A8C5A0}" type="presOf" srcId="{56CFAEC8-AC31-4B54-8819-3EC698A892BE}" destId="{1B9E3CFB-B35E-4D7B-B452-523569DED292}" srcOrd="0" destOrd="0" presId="urn:microsoft.com/office/officeart/2005/8/layout/chevron1"/>
    <dgm:cxn modelId="{77DC772F-8659-4467-8688-EBE3737FCFA7}" srcId="{DE2DB8C3-5C43-41B5-ADD8-FCD7932DB9B1}" destId="{EE8729A9-0FE6-4F97-A85D-2C4F15C78F58}" srcOrd="4" destOrd="0" parTransId="{41C04996-BC8B-4177-8248-36B08BCE32BE}" sibTransId="{1AE866FD-C9E8-48E4-B0DC-C53FEC33DA66}"/>
    <dgm:cxn modelId="{F0BE2D54-D4DD-4EFC-8684-C69FE04AB3C3}" type="presParOf" srcId="{6BE0F695-76AA-49A0-9071-9D7D9CA2534E}" destId="{B62BEFFE-D918-4BC4-AAA5-C559CA217743}" srcOrd="0" destOrd="0" presId="urn:microsoft.com/office/officeart/2005/8/layout/chevron1"/>
    <dgm:cxn modelId="{D465597A-3D28-4B88-9937-1E259CC39BBA}" type="presParOf" srcId="{6BE0F695-76AA-49A0-9071-9D7D9CA2534E}" destId="{CE38F2BA-AE19-4124-B0EC-B9DDF95D09A8}" srcOrd="1" destOrd="0" presId="urn:microsoft.com/office/officeart/2005/8/layout/chevron1"/>
    <dgm:cxn modelId="{AA492F84-4AAF-4BB0-B038-A1E3BD92B56B}" type="presParOf" srcId="{6BE0F695-76AA-49A0-9071-9D7D9CA2534E}" destId="{0A625E02-E7D9-4D14-86C3-FBD0AA24E42A}" srcOrd="2" destOrd="0" presId="urn:microsoft.com/office/officeart/2005/8/layout/chevron1"/>
    <dgm:cxn modelId="{93A82424-CE9D-4641-A3D0-2FB6CB66A04D}" type="presParOf" srcId="{6BE0F695-76AA-49A0-9071-9D7D9CA2534E}" destId="{DFB690AD-BFD0-4396-B65F-090CF3352F96}" srcOrd="3" destOrd="0" presId="urn:microsoft.com/office/officeart/2005/8/layout/chevron1"/>
    <dgm:cxn modelId="{7FF19E1A-FDBC-4256-A924-9F9737C50A9F}" type="presParOf" srcId="{6BE0F695-76AA-49A0-9071-9D7D9CA2534E}" destId="{1B9E3CFB-B35E-4D7B-B452-523569DED292}" srcOrd="4" destOrd="0" presId="urn:microsoft.com/office/officeart/2005/8/layout/chevron1"/>
    <dgm:cxn modelId="{7611EE5E-9173-41ED-836F-C1313D6D9CC6}" type="presParOf" srcId="{6BE0F695-76AA-49A0-9071-9D7D9CA2534E}" destId="{B8BC27EA-B2B3-4525-9474-D6F00D517E55}" srcOrd="5" destOrd="0" presId="urn:microsoft.com/office/officeart/2005/8/layout/chevron1"/>
    <dgm:cxn modelId="{7E2497F3-8DF8-4C09-947B-71C80B56189C}" type="presParOf" srcId="{6BE0F695-76AA-49A0-9071-9D7D9CA2534E}" destId="{0C3301AA-4154-411E-828F-3FCF6248AD09}" srcOrd="6" destOrd="0" presId="urn:microsoft.com/office/officeart/2005/8/layout/chevron1"/>
    <dgm:cxn modelId="{848CEA40-4078-41C9-B1AA-00E05D8FD8A4}" type="presParOf" srcId="{6BE0F695-76AA-49A0-9071-9D7D9CA2534E}" destId="{3821021C-6A10-40AD-A8F0-A2F52113D5E3}" srcOrd="7" destOrd="0" presId="urn:microsoft.com/office/officeart/2005/8/layout/chevron1"/>
    <dgm:cxn modelId="{3B865493-3802-4789-97E4-833938B035E7}" type="presParOf" srcId="{6BE0F695-76AA-49A0-9071-9D7D9CA2534E}" destId="{A51C3E1E-93AC-4F1C-A2B8-C8B363B074E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2DB8C3-5C43-41B5-ADD8-FCD7932DB9B1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56CFAEC8-AC31-4B54-8819-3EC698A892BE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豫表</a:t>
          </a:r>
        </a:p>
      </dgm:t>
    </dgm:pt>
    <dgm:pt modelId="{FA304E11-57FD-4D17-991B-15D3392AB70C}" type="parTrans" cxnId="{5DF66B8F-B9C2-41ED-BD88-83DD12E4B0DB}">
      <dgm:prSet/>
      <dgm:spPr/>
      <dgm:t>
        <a:bodyPr/>
        <a:lstStyle/>
        <a:p>
          <a:endParaRPr lang="zh-TW" altLang="en-US"/>
        </a:p>
      </dgm:t>
    </dgm:pt>
    <dgm:pt modelId="{8AE7EEC5-ED07-4D8D-B528-7C7C83A0424C}" type="sibTrans" cxnId="{5DF66B8F-B9C2-41ED-BD88-83DD12E4B0DB}">
      <dgm:prSet/>
      <dgm:spPr/>
      <dgm:t>
        <a:bodyPr/>
        <a:lstStyle/>
        <a:p>
          <a:endParaRPr lang="zh-TW" altLang="en-US"/>
        </a:p>
      </dgm:t>
    </dgm:pt>
    <dgm:pt modelId="{EE8729A9-0FE6-4F97-A85D-2C4F15C78F58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經歷應用</a:t>
          </a:r>
        </a:p>
      </dgm:t>
    </dgm:pt>
    <dgm:pt modelId="{41C04996-BC8B-4177-8248-36B08BCE32BE}" type="parTrans" cxnId="{77DC772F-8659-4467-8688-EBE3737FCFA7}">
      <dgm:prSet/>
      <dgm:spPr/>
      <dgm:t>
        <a:bodyPr/>
        <a:lstStyle/>
        <a:p>
          <a:endParaRPr lang="zh-TW" altLang="en-US"/>
        </a:p>
      </dgm:t>
    </dgm:pt>
    <dgm:pt modelId="{1AE866FD-C9E8-48E4-B0DC-C53FEC33DA66}" type="sibTrans" cxnId="{77DC772F-8659-4467-8688-EBE3737FCFA7}">
      <dgm:prSet/>
      <dgm:spPr/>
      <dgm:t>
        <a:bodyPr/>
        <a:lstStyle/>
        <a:p>
          <a:endParaRPr lang="zh-TW" altLang="en-US"/>
        </a:p>
      </dgm:t>
    </dgm:pt>
    <dgm:pt modelId="{7CE4F83D-81FB-4B8E-9AF4-D85E7DCF7E9C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分段</a:t>
          </a:r>
        </a:p>
      </dgm:t>
    </dgm:pt>
    <dgm:pt modelId="{1004B601-5494-4B9B-AC7A-3489011F1B28}" type="parTrans" cxnId="{EFA2AAAE-845B-43A3-AB0D-97BA124DB19E}">
      <dgm:prSet/>
      <dgm:spPr/>
      <dgm:t>
        <a:bodyPr/>
        <a:lstStyle/>
        <a:p>
          <a:endParaRPr lang="zh-TW" altLang="en-US"/>
        </a:p>
      </dgm:t>
    </dgm:pt>
    <dgm:pt modelId="{A67F1833-872C-45FA-A8D1-10474C7A02BE}" type="sibTrans" cxnId="{EFA2AAAE-845B-43A3-AB0D-97BA124DB19E}">
      <dgm:prSet/>
      <dgm:spPr/>
      <dgm:t>
        <a:bodyPr/>
        <a:lstStyle/>
        <a:p>
          <a:endParaRPr lang="zh-TW" altLang="en-US"/>
        </a:p>
      </dgm:t>
    </dgm:pt>
    <dgm:pt modelId="{472591DA-710F-42DA-AD76-7062EF903719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要義</a:t>
          </a:r>
        </a:p>
      </dgm:t>
    </dgm:pt>
    <dgm:pt modelId="{9D596481-69F7-455F-A26A-7A082C4FE074}" type="parTrans" cxnId="{62F99EEA-120D-4D87-9ACF-EDA374F71C2C}">
      <dgm:prSet/>
      <dgm:spPr/>
      <dgm:t>
        <a:bodyPr/>
        <a:lstStyle/>
        <a:p>
          <a:endParaRPr lang="zh-TW" altLang="en-US"/>
        </a:p>
      </dgm:t>
    </dgm:pt>
    <dgm:pt modelId="{0BFC8BBE-6233-4CD3-8F7A-DEE7FF800D7B}" type="sibTrans" cxnId="{62F99EEA-120D-4D87-9ACF-EDA374F71C2C}">
      <dgm:prSet/>
      <dgm:spPr/>
      <dgm:t>
        <a:bodyPr/>
        <a:lstStyle/>
        <a:p>
          <a:endParaRPr lang="zh-TW" altLang="en-US"/>
        </a:p>
      </dgm:t>
    </dgm:pt>
    <dgm:pt modelId="{CBB6A69A-1414-4AD9-834A-DD1FDD04ED53}">
      <dgm:prSet phldrT="[文字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豫言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gm:t>
    </dgm:pt>
    <dgm:pt modelId="{9F81ABAF-2558-4EBE-B2CA-E41C5CC9391B}" type="sibTrans" cxnId="{7DBAA82B-4EDA-4FE1-AA87-EBF20FDD9D7F}">
      <dgm:prSet/>
      <dgm:spPr/>
      <dgm:t>
        <a:bodyPr/>
        <a:lstStyle/>
        <a:p>
          <a:endParaRPr lang="zh-TW" altLang="en-US"/>
        </a:p>
      </dgm:t>
    </dgm:pt>
    <dgm:pt modelId="{38BC9F23-FDB8-4681-9664-5A5E49AB9395}" type="parTrans" cxnId="{7DBAA82B-4EDA-4FE1-AA87-EBF20FDD9D7F}">
      <dgm:prSet/>
      <dgm:spPr/>
      <dgm:t>
        <a:bodyPr/>
        <a:lstStyle/>
        <a:p>
          <a:endParaRPr lang="zh-TW" altLang="en-US"/>
        </a:p>
      </dgm:t>
    </dgm:pt>
    <dgm:pt modelId="{6BE0F695-76AA-49A0-9071-9D7D9CA2534E}" type="pres">
      <dgm:prSet presAssocID="{DE2DB8C3-5C43-41B5-ADD8-FCD7932DB9B1}" presName="Name0" presStyleCnt="0">
        <dgm:presLayoutVars>
          <dgm:dir/>
          <dgm:animLvl val="lvl"/>
          <dgm:resizeHandles val="exact"/>
        </dgm:presLayoutVars>
      </dgm:prSet>
      <dgm:spPr/>
    </dgm:pt>
    <dgm:pt modelId="{B62BEFFE-D918-4BC4-AAA5-C559CA217743}" type="pres">
      <dgm:prSet presAssocID="{7CE4F83D-81FB-4B8E-9AF4-D85E7DCF7E9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8F2BA-AE19-4124-B0EC-B9DDF95D09A8}" type="pres">
      <dgm:prSet presAssocID="{A67F1833-872C-45FA-A8D1-10474C7A02BE}" presName="parTxOnlySpace" presStyleCnt="0"/>
      <dgm:spPr/>
    </dgm:pt>
    <dgm:pt modelId="{0A625E02-E7D9-4D14-86C3-FBD0AA24E42A}" type="pres">
      <dgm:prSet presAssocID="{472591DA-710F-42DA-AD76-7062EF90371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B690AD-BFD0-4396-B65F-090CF3352F96}" type="pres">
      <dgm:prSet presAssocID="{0BFC8BBE-6233-4CD3-8F7A-DEE7FF800D7B}" presName="parTxOnlySpace" presStyleCnt="0"/>
      <dgm:spPr/>
    </dgm:pt>
    <dgm:pt modelId="{1B9E3CFB-B35E-4D7B-B452-523569DED292}" type="pres">
      <dgm:prSet presAssocID="{56CFAEC8-AC31-4B54-8819-3EC698A892B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BC27EA-B2B3-4525-9474-D6F00D517E55}" type="pres">
      <dgm:prSet presAssocID="{8AE7EEC5-ED07-4D8D-B528-7C7C83A0424C}" presName="parTxOnlySpace" presStyleCnt="0"/>
      <dgm:spPr/>
    </dgm:pt>
    <dgm:pt modelId="{0C3301AA-4154-411E-828F-3FCF6248AD09}" type="pres">
      <dgm:prSet presAssocID="{CBB6A69A-1414-4AD9-834A-DD1FDD04ED53}" presName="parTxOnly" presStyleLbl="node1" presStyleIdx="3" presStyleCnt="5" custScaleX="100711" custLinFactNeighborX="7092" custLinFactNeighborY="-17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21021C-6A10-40AD-A8F0-A2F52113D5E3}" type="pres">
      <dgm:prSet presAssocID="{9F81ABAF-2558-4EBE-B2CA-E41C5CC9391B}" presName="parTxOnlySpace" presStyleCnt="0"/>
      <dgm:spPr/>
    </dgm:pt>
    <dgm:pt modelId="{A51C3E1E-93AC-4F1C-A2B8-C8B363B074E2}" type="pres">
      <dgm:prSet presAssocID="{EE8729A9-0FE6-4F97-A85D-2C4F15C78F58}" presName="parTxOnly" presStyleLbl="node1" presStyleIdx="4" presStyleCnt="5" custScaleX="160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BAA82B-4EDA-4FE1-AA87-EBF20FDD9D7F}" srcId="{DE2DB8C3-5C43-41B5-ADD8-FCD7932DB9B1}" destId="{CBB6A69A-1414-4AD9-834A-DD1FDD04ED53}" srcOrd="3" destOrd="0" parTransId="{38BC9F23-FDB8-4681-9664-5A5E49AB9395}" sibTransId="{9F81ABAF-2558-4EBE-B2CA-E41C5CC9391B}"/>
    <dgm:cxn modelId="{62F99EEA-120D-4D87-9ACF-EDA374F71C2C}" srcId="{DE2DB8C3-5C43-41B5-ADD8-FCD7932DB9B1}" destId="{472591DA-710F-42DA-AD76-7062EF903719}" srcOrd="1" destOrd="0" parTransId="{9D596481-69F7-455F-A26A-7A082C4FE074}" sibTransId="{0BFC8BBE-6233-4CD3-8F7A-DEE7FF800D7B}"/>
    <dgm:cxn modelId="{EFA2AAAE-845B-43A3-AB0D-97BA124DB19E}" srcId="{DE2DB8C3-5C43-41B5-ADD8-FCD7932DB9B1}" destId="{7CE4F83D-81FB-4B8E-9AF4-D85E7DCF7E9C}" srcOrd="0" destOrd="0" parTransId="{1004B601-5494-4B9B-AC7A-3489011F1B28}" sibTransId="{A67F1833-872C-45FA-A8D1-10474C7A02BE}"/>
    <dgm:cxn modelId="{B53B4B80-7E34-45F3-83F4-4491C47336D9}" type="presOf" srcId="{472591DA-710F-42DA-AD76-7062EF903719}" destId="{0A625E02-E7D9-4D14-86C3-FBD0AA24E42A}" srcOrd="0" destOrd="0" presId="urn:microsoft.com/office/officeart/2005/8/layout/chevron1"/>
    <dgm:cxn modelId="{F30372C7-28DB-4CE4-AFE2-047D39F862C1}" type="presOf" srcId="{CBB6A69A-1414-4AD9-834A-DD1FDD04ED53}" destId="{0C3301AA-4154-411E-828F-3FCF6248AD09}" srcOrd="0" destOrd="0" presId="urn:microsoft.com/office/officeart/2005/8/layout/chevron1"/>
    <dgm:cxn modelId="{FDDCCCA2-29C4-42FB-A493-8086E19FCEC1}" type="presOf" srcId="{EE8729A9-0FE6-4F97-A85D-2C4F15C78F58}" destId="{A51C3E1E-93AC-4F1C-A2B8-C8B363B074E2}" srcOrd="0" destOrd="0" presId="urn:microsoft.com/office/officeart/2005/8/layout/chevron1"/>
    <dgm:cxn modelId="{135F1971-62AD-49E8-8AFF-167EF7066927}" type="presOf" srcId="{DE2DB8C3-5C43-41B5-ADD8-FCD7932DB9B1}" destId="{6BE0F695-76AA-49A0-9071-9D7D9CA2534E}" srcOrd="0" destOrd="0" presId="urn:microsoft.com/office/officeart/2005/8/layout/chevron1"/>
    <dgm:cxn modelId="{CBF461AF-A411-4614-9D4B-0E38B374B693}" type="presOf" srcId="{7CE4F83D-81FB-4B8E-9AF4-D85E7DCF7E9C}" destId="{B62BEFFE-D918-4BC4-AAA5-C559CA217743}" srcOrd="0" destOrd="0" presId="urn:microsoft.com/office/officeart/2005/8/layout/chevron1"/>
    <dgm:cxn modelId="{5DF66B8F-B9C2-41ED-BD88-83DD12E4B0DB}" srcId="{DE2DB8C3-5C43-41B5-ADD8-FCD7932DB9B1}" destId="{56CFAEC8-AC31-4B54-8819-3EC698A892BE}" srcOrd="2" destOrd="0" parTransId="{FA304E11-57FD-4D17-991B-15D3392AB70C}" sibTransId="{8AE7EEC5-ED07-4D8D-B528-7C7C83A0424C}"/>
    <dgm:cxn modelId="{FE2A8289-D7C3-476D-B3F6-FDE362A8C5A0}" type="presOf" srcId="{56CFAEC8-AC31-4B54-8819-3EC698A892BE}" destId="{1B9E3CFB-B35E-4D7B-B452-523569DED292}" srcOrd="0" destOrd="0" presId="urn:microsoft.com/office/officeart/2005/8/layout/chevron1"/>
    <dgm:cxn modelId="{77DC772F-8659-4467-8688-EBE3737FCFA7}" srcId="{DE2DB8C3-5C43-41B5-ADD8-FCD7932DB9B1}" destId="{EE8729A9-0FE6-4F97-A85D-2C4F15C78F58}" srcOrd="4" destOrd="0" parTransId="{41C04996-BC8B-4177-8248-36B08BCE32BE}" sibTransId="{1AE866FD-C9E8-48E4-B0DC-C53FEC33DA66}"/>
    <dgm:cxn modelId="{F0BE2D54-D4DD-4EFC-8684-C69FE04AB3C3}" type="presParOf" srcId="{6BE0F695-76AA-49A0-9071-9D7D9CA2534E}" destId="{B62BEFFE-D918-4BC4-AAA5-C559CA217743}" srcOrd="0" destOrd="0" presId="urn:microsoft.com/office/officeart/2005/8/layout/chevron1"/>
    <dgm:cxn modelId="{D465597A-3D28-4B88-9937-1E259CC39BBA}" type="presParOf" srcId="{6BE0F695-76AA-49A0-9071-9D7D9CA2534E}" destId="{CE38F2BA-AE19-4124-B0EC-B9DDF95D09A8}" srcOrd="1" destOrd="0" presId="urn:microsoft.com/office/officeart/2005/8/layout/chevron1"/>
    <dgm:cxn modelId="{AA492F84-4AAF-4BB0-B038-A1E3BD92B56B}" type="presParOf" srcId="{6BE0F695-76AA-49A0-9071-9D7D9CA2534E}" destId="{0A625E02-E7D9-4D14-86C3-FBD0AA24E42A}" srcOrd="2" destOrd="0" presId="urn:microsoft.com/office/officeart/2005/8/layout/chevron1"/>
    <dgm:cxn modelId="{93A82424-CE9D-4641-A3D0-2FB6CB66A04D}" type="presParOf" srcId="{6BE0F695-76AA-49A0-9071-9D7D9CA2534E}" destId="{DFB690AD-BFD0-4396-B65F-090CF3352F96}" srcOrd="3" destOrd="0" presId="urn:microsoft.com/office/officeart/2005/8/layout/chevron1"/>
    <dgm:cxn modelId="{7FF19E1A-FDBC-4256-A924-9F9737C50A9F}" type="presParOf" srcId="{6BE0F695-76AA-49A0-9071-9D7D9CA2534E}" destId="{1B9E3CFB-B35E-4D7B-B452-523569DED292}" srcOrd="4" destOrd="0" presId="urn:microsoft.com/office/officeart/2005/8/layout/chevron1"/>
    <dgm:cxn modelId="{7611EE5E-9173-41ED-836F-C1313D6D9CC6}" type="presParOf" srcId="{6BE0F695-76AA-49A0-9071-9D7D9CA2534E}" destId="{B8BC27EA-B2B3-4525-9474-D6F00D517E55}" srcOrd="5" destOrd="0" presId="urn:microsoft.com/office/officeart/2005/8/layout/chevron1"/>
    <dgm:cxn modelId="{7E2497F3-8DF8-4C09-947B-71C80B56189C}" type="presParOf" srcId="{6BE0F695-76AA-49A0-9071-9D7D9CA2534E}" destId="{0C3301AA-4154-411E-828F-3FCF6248AD09}" srcOrd="6" destOrd="0" presId="urn:microsoft.com/office/officeart/2005/8/layout/chevron1"/>
    <dgm:cxn modelId="{848CEA40-4078-41C9-B1AA-00E05D8FD8A4}" type="presParOf" srcId="{6BE0F695-76AA-49A0-9071-9D7D9CA2534E}" destId="{3821021C-6A10-40AD-A8F0-A2F52113D5E3}" srcOrd="7" destOrd="0" presId="urn:microsoft.com/office/officeart/2005/8/layout/chevron1"/>
    <dgm:cxn modelId="{3B865493-3802-4789-97E4-833938B035E7}" type="presParOf" srcId="{6BE0F695-76AA-49A0-9071-9D7D9CA2534E}" destId="{A51C3E1E-93AC-4F1C-A2B8-C8B363B074E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DD34A6-302B-4048-9D32-652D7CEF077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17C8851-8C14-4F34-A8FE-AEDC03746479}">
      <dgm:prSet phldrT="[文字]" custT="1"/>
      <dgm:spPr/>
      <dgm:t>
        <a:bodyPr/>
        <a:lstStyle/>
        <a:p>
          <a:r>
            <a:rPr kumimoji="1"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進入</a:t>
          </a:r>
          <a:endParaRPr lang="zh-TW" alt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274C02-FEB9-4C2D-B569-C02A2F049188}" type="sibTrans" cxnId="{5F408B17-E635-4C89-8440-CF3E1D1E907F}">
      <dgm:prSet/>
      <dgm:spPr/>
      <dgm:t>
        <a:bodyPr/>
        <a:lstStyle/>
        <a:p>
          <a:endParaRPr lang="zh-TW" altLang="en-US"/>
        </a:p>
      </dgm:t>
    </dgm:pt>
    <dgm:pt modelId="{8291085F-5B85-4AAF-B166-CA459B09B755}" type="parTrans" cxnId="{5F408B17-E635-4C89-8440-CF3E1D1E907F}">
      <dgm:prSet/>
      <dgm:spPr/>
      <dgm:t>
        <a:bodyPr/>
        <a:lstStyle/>
        <a:p>
          <a:endParaRPr lang="zh-TW" altLang="en-US"/>
        </a:p>
      </dgm:t>
    </dgm:pt>
    <dgm:pt modelId="{BBF2C63D-99CF-4CCD-B569-09E07FC065BF}">
      <dgm:prSet custT="1"/>
      <dgm:spPr/>
      <dgm:t>
        <a:bodyPr/>
        <a:lstStyle/>
        <a:p>
          <a:r>
            <a:rPr kumimoji="1"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據有</a:t>
          </a:r>
          <a:endParaRPr lang="zh-TW" alt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C1A09E-6345-4B05-ADC6-3EE0E4F9D36F}" type="sibTrans" cxnId="{C0D486B5-0E1B-44F7-9AA2-800A9CC4D175}">
      <dgm:prSet/>
      <dgm:spPr/>
      <dgm:t>
        <a:bodyPr/>
        <a:lstStyle/>
        <a:p>
          <a:endParaRPr lang="zh-TW" altLang="en-US"/>
        </a:p>
      </dgm:t>
    </dgm:pt>
    <dgm:pt modelId="{665468BE-D725-4532-A675-08A400CEB627}" type="parTrans" cxnId="{C0D486B5-0E1B-44F7-9AA2-800A9CC4D175}">
      <dgm:prSet/>
      <dgm:spPr/>
      <dgm:t>
        <a:bodyPr/>
        <a:lstStyle/>
        <a:p>
          <a:endParaRPr lang="zh-TW" altLang="en-US"/>
        </a:p>
      </dgm:t>
    </dgm:pt>
    <dgm:pt modelId="{2AD7DE0F-21A0-4A3B-BBDB-B7D2E3EC8A92}">
      <dgm:prSet phldrT="[文字]" custT="1"/>
      <dgm:spPr/>
      <dgm:t>
        <a:bodyPr/>
        <a:lstStyle/>
        <a:p>
          <a:r>
            <a:rPr kumimoji="1"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分配</a:t>
          </a:r>
          <a:endParaRPr lang="zh-TW" alt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689A37-F607-4E01-8DC3-23CDB1A28AE7}" type="sibTrans" cxnId="{6CFC8E4D-20D9-482A-8D20-03540151CF70}">
      <dgm:prSet/>
      <dgm:spPr/>
      <dgm:t>
        <a:bodyPr/>
        <a:lstStyle/>
        <a:p>
          <a:endParaRPr lang="zh-TW" altLang="en-US"/>
        </a:p>
      </dgm:t>
    </dgm:pt>
    <dgm:pt modelId="{9644F67E-7C27-41A9-8B86-712175DDCAF4}" type="parTrans" cxnId="{6CFC8E4D-20D9-482A-8D20-03540151CF70}">
      <dgm:prSet/>
      <dgm:spPr/>
      <dgm:t>
        <a:bodyPr/>
        <a:lstStyle/>
        <a:p>
          <a:endParaRPr lang="zh-TW" altLang="en-US"/>
        </a:p>
      </dgm:t>
    </dgm:pt>
    <dgm:pt modelId="{FD96CB80-F512-42C4-9C60-92D47C3C1E85}" type="pres">
      <dgm:prSet presAssocID="{BCDD34A6-302B-4048-9D32-652D7CEF077C}" presName="CompostProcess" presStyleCnt="0">
        <dgm:presLayoutVars>
          <dgm:dir/>
          <dgm:resizeHandles val="exact"/>
        </dgm:presLayoutVars>
      </dgm:prSet>
      <dgm:spPr/>
    </dgm:pt>
    <dgm:pt modelId="{0C934DD0-4105-446B-A3F2-CB3A7CE91194}" type="pres">
      <dgm:prSet presAssocID="{BCDD34A6-302B-4048-9D32-652D7CEF077C}" presName="arrow" presStyleLbl="bgShp" presStyleIdx="0" presStyleCnt="1" custScaleX="108979"/>
      <dgm:spPr/>
    </dgm:pt>
    <dgm:pt modelId="{A9F37B58-1482-469E-BAF4-9A3EAD0E4EA1}" type="pres">
      <dgm:prSet presAssocID="{BCDD34A6-302B-4048-9D32-652D7CEF077C}" presName="linearProcess" presStyleCnt="0"/>
      <dgm:spPr/>
    </dgm:pt>
    <dgm:pt modelId="{14713FBC-304D-4619-A11F-BC685586388C}" type="pres">
      <dgm:prSet presAssocID="{617C8851-8C14-4F34-A8FE-AEDC03746479}" presName="textNode" presStyleLbl="node1" presStyleIdx="0" presStyleCnt="3" custLinFactNeighborX="1279" custLinFactNeighborY="-2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41103C-3735-4437-BF25-AE9654E383E5}" type="pres">
      <dgm:prSet presAssocID="{B7274C02-FEB9-4C2D-B569-C02A2F049188}" presName="sibTrans" presStyleCnt="0"/>
      <dgm:spPr/>
    </dgm:pt>
    <dgm:pt modelId="{757A0E16-48BE-40E5-910D-7A1C96721838}" type="pres">
      <dgm:prSet presAssocID="{BBF2C63D-99CF-4CCD-B569-09E07FC065B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78006C-81DA-4771-B587-A8717572864B}" type="pres">
      <dgm:prSet presAssocID="{22C1A09E-6345-4B05-ADC6-3EE0E4F9D36F}" presName="sibTrans" presStyleCnt="0"/>
      <dgm:spPr/>
    </dgm:pt>
    <dgm:pt modelId="{16D40D62-5486-43DB-AB2B-1FB7081D2E15}" type="pres">
      <dgm:prSet presAssocID="{2AD7DE0F-21A0-4A3B-BBDB-B7D2E3EC8A92}" presName="textNode" presStyleLbl="node1" presStyleIdx="2" presStyleCnt="3" custLinFactNeighborX="0" custLinFactNeighborY="-32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0D486B5-0E1B-44F7-9AA2-800A9CC4D175}" srcId="{BCDD34A6-302B-4048-9D32-652D7CEF077C}" destId="{BBF2C63D-99CF-4CCD-B569-09E07FC065BF}" srcOrd="1" destOrd="0" parTransId="{665468BE-D725-4532-A675-08A400CEB627}" sibTransId="{22C1A09E-6345-4B05-ADC6-3EE0E4F9D36F}"/>
    <dgm:cxn modelId="{5F408B17-E635-4C89-8440-CF3E1D1E907F}" srcId="{BCDD34A6-302B-4048-9D32-652D7CEF077C}" destId="{617C8851-8C14-4F34-A8FE-AEDC03746479}" srcOrd="0" destOrd="0" parTransId="{8291085F-5B85-4AAF-B166-CA459B09B755}" sibTransId="{B7274C02-FEB9-4C2D-B569-C02A2F049188}"/>
    <dgm:cxn modelId="{04918BC5-4562-43B8-8BE2-A2E90218748B}" type="presOf" srcId="{BCDD34A6-302B-4048-9D32-652D7CEF077C}" destId="{FD96CB80-F512-42C4-9C60-92D47C3C1E85}" srcOrd="0" destOrd="0" presId="urn:microsoft.com/office/officeart/2005/8/layout/hProcess9"/>
    <dgm:cxn modelId="{490125CC-125F-47A7-8569-FFDA1785AB42}" type="presOf" srcId="{BBF2C63D-99CF-4CCD-B569-09E07FC065BF}" destId="{757A0E16-48BE-40E5-910D-7A1C96721838}" srcOrd="0" destOrd="0" presId="urn:microsoft.com/office/officeart/2005/8/layout/hProcess9"/>
    <dgm:cxn modelId="{6CFC8E4D-20D9-482A-8D20-03540151CF70}" srcId="{BCDD34A6-302B-4048-9D32-652D7CEF077C}" destId="{2AD7DE0F-21A0-4A3B-BBDB-B7D2E3EC8A92}" srcOrd="2" destOrd="0" parTransId="{9644F67E-7C27-41A9-8B86-712175DDCAF4}" sibTransId="{C3689A37-F607-4E01-8DC3-23CDB1A28AE7}"/>
    <dgm:cxn modelId="{E4E4EF26-C85F-40F6-BC56-F3828FB503BB}" type="presOf" srcId="{617C8851-8C14-4F34-A8FE-AEDC03746479}" destId="{14713FBC-304D-4619-A11F-BC685586388C}" srcOrd="0" destOrd="0" presId="urn:microsoft.com/office/officeart/2005/8/layout/hProcess9"/>
    <dgm:cxn modelId="{49FCEF4B-1276-4AFF-9762-8AA2F0B13522}" type="presOf" srcId="{2AD7DE0F-21A0-4A3B-BBDB-B7D2E3EC8A92}" destId="{16D40D62-5486-43DB-AB2B-1FB7081D2E15}" srcOrd="0" destOrd="0" presId="urn:microsoft.com/office/officeart/2005/8/layout/hProcess9"/>
    <dgm:cxn modelId="{C1C55008-C279-4697-AC47-D6D9CF8E272D}" type="presParOf" srcId="{FD96CB80-F512-42C4-9C60-92D47C3C1E85}" destId="{0C934DD0-4105-446B-A3F2-CB3A7CE91194}" srcOrd="0" destOrd="0" presId="urn:microsoft.com/office/officeart/2005/8/layout/hProcess9"/>
    <dgm:cxn modelId="{03044A01-6A57-4473-9F1D-2A8610F357EC}" type="presParOf" srcId="{FD96CB80-F512-42C4-9C60-92D47C3C1E85}" destId="{A9F37B58-1482-469E-BAF4-9A3EAD0E4EA1}" srcOrd="1" destOrd="0" presId="urn:microsoft.com/office/officeart/2005/8/layout/hProcess9"/>
    <dgm:cxn modelId="{8EF84D1E-87C7-442C-8009-D2563A228731}" type="presParOf" srcId="{A9F37B58-1482-469E-BAF4-9A3EAD0E4EA1}" destId="{14713FBC-304D-4619-A11F-BC685586388C}" srcOrd="0" destOrd="0" presId="urn:microsoft.com/office/officeart/2005/8/layout/hProcess9"/>
    <dgm:cxn modelId="{CBFA5CEA-D2EC-487A-A15B-285802F5EEE8}" type="presParOf" srcId="{A9F37B58-1482-469E-BAF4-9A3EAD0E4EA1}" destId="{3041103C-3735-4437-BF25-AE9654E383E5}" srcOrd="1" destOrd="0" presId="urn:microsoft.com/office/officeart/2005/8/layout/hProcess9"/>
    <dgm:cxn modelId="{EA8A476B-8546-45ED-9C4B-E0939A0D557E}" type="presParOf" srcId="{A9F37B58-1482-469E-BAF4-9A3EAD0E4EA1}" destId="{757A0E16-48BE-40E5-910D-7A1C96721838}" srcOrd="2" destOrd="0" presId="urn:microsoft.com/office/officeart/2005/8/layout/hProcess9"/>
    <dgm:cxn modelId="{76846152-9886-41E0-B3DF-4B28D97E1C89}" type="presParOf" srcId="{A9F37B58-1482-469E-BAF4-9A3EAD0E4EA1}" destId="{7578006C-81DA-4771-B587-A8717572864B}" srcOrd="3" destOrd="0" presId="urn:microsoft.com/office/officeart/2005/8/layout/hProcess9"/>
    <dgm:cxn modelId="{27222524-F22F-4EF0-B84A-5B5AD5727E82}" type="presParOf" srcId="{A9F37B58-1482-469E-BAF4-9A3EAD0E4EA1}" destId="{16D40D62-5486-43DB-AB2B-1FB7081D2E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7B37E0-DB25-4834-99E5-2FCDFB2D5BB8}" type="doc">
      <dgm:prSet loTypeId="urn:microsoft.com/office/officeart/2005/8/layout/hChevron3" loCatId="process" qsTypeId="urn:microsoft.com/office/officeart/2005/8/quickstyle/3d2" qsCatId="3D" csTypeId="urn:microsoft.com/office/officeart/2005/8/colors/colorful5" csCatId="colorful" phldr="1"/>
      <dgm:spPr/>
    </dgm:pt>
    <dgm:pt modelId="{11273179-BB18-4CAF-B09C-DDCDF75D2D6B}">
      <dgm:prSet phldrT="[文字]"/>
      <dgm:spPr/>
      <dgm:t>
        <a:bodyPr/>
        <a:lstStyle/>
        <a:p>
          <a:r>
            <a:rPr lang="zh-TW" altLang="en-US" b="0" i="0" dirty="0" smtClean="0">
              <a:latin typeface="華康楷書體 Std W7" pitchFamily="66" charset="-120"/>
              <a:ea typeface="華康楷書體 Std W7" pitchFamily="66" charset="-120"/>
            </a:rPr>
            <a:t>揀選</a:t>
          </a:r>
          <a:endParaRPr lang="zh-TW" altLang="en-US" dirty="0">
            <a:latin typeface="華康楷書體 Std W7" pitchFamily="66" charset="-120"/>
            <a:ea typeface="華康楷書體 Std W7" pitchFamily="66" charset="-120"/>
          </a:endParaRPr>
        </a:p>
      </dgm:t>
    </dgm:pt>
    <dgm:pt modelId="{85A8B0BB-BFFC-47D9-AE84-097F97D32E69}" type="parTrans" cxnId="{0140D0D8-A05F-4A99-A6A7-F9009FADA7FE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06C24A25-B123-4222-BCB1-89D0D948E190}" type="sibTrans" cxnId="{0140D0D8-A05F-4A99-A6A7-F9009FADA7FE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7E183837-1EE5-45D4-ACC3-4162E6A580EB}">
      <dgm:prSet phldrT="[文字]"/>
      <dgm:spPr/>
      <dgm:t>
        <a:bodyPr/>
        <a:lstStyle/>
        <a:p>
          <a:r>
            <a:rPr lang="zh-TW" altLang="en-US" b="0" i="0" dirty="0" smtClean="0">
              <a:latin typeface="華康楷書體 Std W7" pitchFamily="66" charset="-120"/>
              <a:ea typeface="華康楷書體 Std W7" pitchFamily="66" charset="-120"/>
            </a:rPr>
            <a:t>呼召</a:t>
          </a:r>
          <a:endParaRPr lang="zh-TW" altLang="en-US" dirty="0">
            <a:latin typeface="華康楷書體 Std W7" pitchFamily="66" charset="-120"/>
            <a:ea typeface="華康楷書體 Std W7" pitchFamily="66" charset="-120"/>
          </a:endParaRPr>
        </a:p>
      </dgm:t>
    </dgm:pt>
    <dgm:pt modelId="{B38475DB-2470-4CED-92A2-89223AE1BBC1}" type="parTrans" cxnId="{788CB89C-B65C-4C59-9883-A9406D5FC7F1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259647E0-C956-44D0-A60F-ECB4D33D4E70}" type="sibTrans" cxnId="{788CB89C-B65C-4C59-9883-A9406D5FC7F1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5D4B8639-4817-4900-983D-9B4F4F811B3F}">
      <dgm:prSet phldrT="[文字]"/>
      <dgm:spPr/>
      <dgm:t>
        <a:bodyPr/>
        <a:lstStyle/>
        <a:p>
          <a:r>
            <a:rPr lang="zh-TW" altLang="en-US" b="0" i="0" dirty="0" smtClean="0">
              <a:latin typeface="華康楷書體 Std W7" pitchFamily="66" charset="-120"/>
              <a:ea typeface="華康楷書體 Std W7" pitchFamily="66" charset="-120"/>
            </a:rPr>
            <a:t>救贖</a:t>
          </a:r>
          <a:endParaRPr lang="zh-TW" altLang="en-US" dirty="0">
            <a:latin typeface="華康楷書體 Std W7" pitchFamily="66" charset="-120"/>
            <a:ea typeface="華康楷書體 Std W7" pitchFamily="66" charset="-120"/>
          </a:endParaRPr>
        </a:p>
      </dgm:t>
    </dgm:pt>
    <dgm:pt modelId="{7C518BDD-FFD0-4B7B-9A81-F1CC08E5CC6F}" type="parTrans" cxnId="{0E604DFD-C06F-420F-B325-D818BE92EABD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8915FB79-CE20-4066-A9C3-B5392C48F5DA}" type="sibTrans" cxnId="{0E604DFD-C06F-420F-B325-D818BE92EABD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D34E136D-2D36-40C1-A789-FFC94E3FF39C}">
      <dgm:prSet phldrT="[文字]"/>
      <dgm:spPr/>
      <dgm:t>
        <a:bodyPr/>
        <a:lstStyle/>
        <a:p>
          <a:r>
            <a:rPr lang="zh-TW" altLang="en-US" b="0" i="0" dirty="0" smtClean="0">
              <a:latin typeface="華康楷書體 Std W7" pitchFamily="66" charset="-120"/>
              <a:ea typeface="華康楷書體 Std W7" pitchFamily="66" charset="-120"/>
            </a:rPr>
            <a:t>拯救</a:t>
          </a:r>
          <a:endParaRPr lang="en-US" altLang="zh-TW" b="0" i="0" dirty="0" smtClean="0">
            <a:latin typeface="華康楷書體 Std W7" pitchFamily="66" charset="-120"/>
            <a:ea typeface="華康楷書體 Std W7" pitchFamily="66" charset="-120"/>
          </a:endParaRPr>
        </a:p>
      </dgm:t>
    </dgm:pt>
    <dgm:pt modelId="{BC968AE9-C75F-4B4C-B6B8-AC344164D336}" type="parTrans" cxnId="{33234D48-B5B1-4584-A2A4-909A7240D6AB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E1DC6B78-8C6E-411B-B8DC-9ED2F506535C}" type="sibTrans" cxnId="{33234D48-B5B1-4584-A2A4-909A7240D6AB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A2D48869-4362-40B7-88E6-CB91A794272B}">
      <dgm:prSet phldrT="[文字]"/>
      <dgm:spPr/>
      <dgm:t>
        <a:bodyPr/>
        <a:lstStyle/>
        <a:p>
          <a:r>
            <a:rPr lang="zh-TW" altLang="en-US" b="0" i="0" dirty="0" smtClean="0">
              <a:latin typeface="華康楷書體 Std W7" pitchFamily="66" charset="-120"/>
              <a:ea typeface="華康楷書體 Std W7" pitchFamily="66" charset="-120"/>
            </a:rPr>
            <a:t>訓練</a:t>
          </a:r>
          <a:endParaRPr lang="en-US" altLang="zh-TW" b="0" i="0" dirty="0" smtClean="0">
            <a:latin typeface="華康楷書體 Std W7" pitchFamily="66" charset="-120"/>
            <a:ea typeface="華康楷書體 Std W7" pitchFamily="66" charset="-120"/>
          </a:endParaRPr>
        </a:p>
      </dgm:t>
    </dgm:pt>
    <dgm:pt modelId="{C4FD4EA2-024C-4B27-B2F4-CBA5C005F597}" type="parTrans" cxnId="{4089BFAF-68F3-417E-8EEB-002D9A67CAF3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FDC44B9F-617A-4C17-B7F3-2697A5374A79}" type="sibTrans" cxnId="{4089BFAF-68F3-417E-8EEB-002D9A67CAF3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854252DD-CE53-4426-B4F6-ABF2EC298DAE}">
      <dgm:prSet phldrT="[文字]"/>
      <dgm:spPr/>
      <dgm:t>
        <a:bodyPr/>
        <a:lstStyle/>
        <a:p>
          <a:r>
            <a:rPr lang="zh-TW" altLang="en-US" b="0" i="0" dirty="0" smtClean="0">
              <a:latin typeface="華康楷書體 Std W7" pitchFamily="66" charset="-120"/>
              <a:ea typeface="華康楷書體 Std W7" pitchFamily="66" charset="-120"/>
            </a:rPr>
            <a:t>豫備</a:t>
          </a:r>
          <a:endParaRPr lang="en-US" altLang="zh-TW" b="0" i="0" dirty="0" smtClean="0">
            <a:latin typeface="華康楷書體 Std W7" pitchFamily="66" charset="-120"/>
            <a:ea typeface="華康楷書體 Std W7" pitchFamily="66" charset="-120"/>
          </a:endParaRPr>
        </a:p>
      </dgm:t>
    </dgm:pt>
    <dgm:pt modelId="{8D69B1E0-2DA1-4580-8F8A-B34B56790A6E}" type="parTrans" cxnId="{EC523184-FC3D-4818-B773-71F76AA6C51D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001AC0B1-8F36-44B6-BFA2-E7826726382F}" type="sibTrans" cxnId="{EC523184-FC3D-4818-B773-71F76AA6C51D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BB3C9181-F003-44FE-A940-30FDC6EE353A}">
      <dgm:prSet phldrT="[文字]"/>
      <dgm:spPr/>
      <dgm:t>
        <a:bodyPr/>
        <a:lstStyle/>
        <a:p>
          <a:r>
            <a:rPr lang="zh-TW" altLang="en-US" b="0" i="0" dirty="0" smtClean="0">
              <a:latin typeface="華康楷書體 Std W7" pitchFamily="66" charset="-120"/>
              <a:ea typeface="華康楷書體 Std W7" pitchFamily="66" charset="-120"/>
            </a:rPr>
            <a:t>合格</a:t>
          </a:r>
          <a:endParaRPr lang="en-US" altLang="zh-TW" b="0" i="0" dirty="0" smtClean="0">
            <a:latin typeface="華康楷書體 Std W7" pitchFamily="66" charset="-120"/>
            <a:ea typeface="華康楷書體 Std W7" pitchFamily="66" charset="-120"/>
          </a:endParaRPr>
        </a:p>
      </dgm:t>
    </dgm:pt>
    <dgm:pt modelId="{95709850-15E4-4644-9D93-D74EB1BB2EBC}" type="parTrans" cxnId="{B208BDE6-5635-4EE4-B148-888E7334DAF6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9E6FDE9C-4CBF-4B69-8856-975CE788A701}" type="sibTrans" cxnId="{B208BDE6-5635-4EE4-B148-888E7334DAF6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2F7EF1DF-0A2B-42C7-A7BF-3E355DBF16C3}" type="pres">
      <dgm:prSet presAssocID="{D97B37E0-DB25-4834-99E5-2FCDFB2D5BB8}" presName="Name0" presStyleCnt="0">
        <dgm:presLayoutVars>
          <dgm:dir/>
          <dgm:resizeHandles val="exact"/>
        </dgm:presLayoutVars>
      </dgm:prSet>
      <dgm:spPr/>
    </dgm:pt>
    <dgm:pt modelId="{DF0D8223-46E8-4A13-9213-D2630C484A62}" type="pres">
      <dgm:prSet presAssocID="{11273179-BB18-4CAF-B09C-DDCDF75D2D6B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4C62A0-45DA-43B8-A85A-42501EEF1358}" type="pres">
      <dgm:prSet presAssocID="{06C24A25-B123-4222-BCB1-89D0D948E190}" presName="parSpace" presStyleCnt="0"/>
      <dgm:spPr/>
    </dgm:pt>
    <dgm:pt modelId="{8D6DFDB1-0BFC-46EF-9A17-0D5336406530}" type="pres">
      <dgm:prSet presAssocID="{7E183837-1EE5-45D4-ACC3-4162E6A580EB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63CB2B-B7B6-4CAC-A0D9-48F7A776F3FC}" type="pres">
      <dgm:prSet presAssocID="{259647E0-C956-44D0-A60F-ECB4D33D4E70}" presName="parSpace" presStyleCnt="0"/>
      <dgm:spPr/>
    </dgm:pt>
    <dgm:pt modelId="{6268336A-601C-491E-9E27-53EF92518996}" type="pres">
      <dgm:prSet presAssocID="{5D4B8639-4817-4900-983D-9B4F4F811B3F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FC3E99-E02C-41C0-9A5E-F9267DFA096A}" type="pres">
      <dgm:prSet presAssocID="{8915FB79-CE20-4066-A9C3-B5392C48F5DA}" presName="parSpace" presStyleCnt="0"/>
      <dgm:spPr/>
    </dgm:pt>
    <dgm:pt modelId="{E1DFFA3B-4146-4922-9086-38A67F3A4384}" type="pres">
      <dgm:prSet presAssocID="{D34E136D-2D36-40C1-A789-FFC94E3FF39C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64424B-7609-4E2F-858E-FA78F1D39836}" type="pres">
      <dgm:prSet presAssocID="{E1DC6B78-8C6E-411B-B8DC-9ED2F506535C}" presName="parSpace" presStyleCnt="0"/>
      <dgm:spPr/>
    </dgm:pt>
    <dgm:pt modelId="{E90C8C53-CC99-4C8C-A9D2-3ACF3D2E9261}" type="pres">
      <dgm:prSet presAssocID="{A2D48869-4362-40B7-88E6-CB91A794272B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1B9777-68A0-4BD8-94CC-5AFAB1119F48}" type="pres">
      <dgm:prSet presAssocID="{FDC44B9F-617A-4C17-B7F3-2697A5374A79}" presName="parSpace" presStyleCnt="0"/>
      <dgm:spPr/>
    </dgm:pt>
    <dgm:pt modelId="{54F59423-3D4F-45DA-9E31-AE7C2A1CA186}" type="pres">
      <dgm:prSet presAssocID="{854252DD-CE53-4426-B4F6-ABF2EC298DAE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163442-EC09-464C-8DE6-70DE8C3C085E}" type="pres">
      <dgm:prSet presAssocID="{001AC0B1-8F36-44B6-BFA2-E7826726382F}" presName="parSpace" presStyleCnt="0"/>
      <dgm:spPr/>
    </dgm:pt>
    <dgm:pt modelId="{172885F2-E832-43F1-9CD5-46FE88A04187}" type="pres">
      <dgm:prSet presAssocID="{BB3C9181-F003-44FE-A940-30FDC6EE353A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7C6126A-6E15-0F4D-A36A-B8462503AD67}" type="presOf" srcId="{7E183837-1EE5-45D4-ACC3-4162E6A580EB}" destId="{8D6DFDB1-0BFC-46EF-9A17-0D5336406530}" srcOrd="0" destOrd="0" presId="urn:microsoft.com/office/officeart/2005/8/layout/hChevron3"/>
    <dgm:cxn modelId="{4089BFAF-68F3-417E-8EEB-002D9A67CAF3}" srcId="{D97B37E0-DB25-4834-99E5-2FCDFB2D5BB8}" destId="{A2D48869-4362-40B7-88E6-CB91A794272B}" srcOrd="4" destOrd="0" parTransId="{C4FD4EA2-024C-4B27-B2F4-CBA5C005F597}" sibTransId="{FDC44B9F-617A-4C17-B7F3-2697A5374A79}"/>
    <dgm:cxn modelId="{0140D0D8-A05F-4A99-A6A7-F9009FADA7FE}" srcId="{D97B37E0-DB25-4834-99E5-2FCDFB2D5BB8}" destId="{11273179-BB18-4CAF-B09C-DDCDF75D2D6B}" srcOrd="0" destOrd="0" parTransId="{85A8B0BB-BFFC-47D9-AE84-097F97D32E69}" sibTransId="{06C24A25-B123-4222-BCB1-89D0D948E190}"/>
    <dgm:cxn modelId="{B208BDE6-5635-4EE4-B148-888E7334DAF6}" srcId="{D97B37E0-DB25-4834-99E5-2FCDFB2D5BB8}" destId="{BB3C9181-F003-44FE-A940-30FDC6EE353A}" srcOrd="6" destOrd="0" parTransId="{95709850-15E4-4644-9D93-D74EB1BB2EBC}" sibTransId="{9E6FDE9C-4CBF-4B69-8856-975CE788A701}"/>
    <dgm:cxn modelId="{AEDB6D95-0061-0B4E-A7E0-47D18B752AE1}" type="presOf" srcId="{854252DD-CE53-4426-B4F6-ABF2EC298DAE}" destId="{54F59423-3D4F-45DA-9E31-AE7C2A1CA186}" srcOrd="0" destOrd="0" presId="urn:microsoft.com/office/officeart/2005/8/layout/hChevron3"/>
    <dgm:cxn modelId="{294B6019-01BE-1740-B770-45BABD6C2CAE}" type="presOf" srcId="{5D4B8639-4817-4900-983D-9B4F4F811B3F}" destId="{6268336A-601C-491E-9E27-53EF92518996}" srcOrd="0" destOrd="0" presId="urn:microsoft.com/office/officeart/2005/8/layout/hChevron3"/>
    <dgm:cxn modelId="{FE11A3CC-50A2-5E4D-A8B5-890A06409923}" type="presOf" srcId="{BB3C9181-F003-44FE-A940-30FDC6EE353A}" destId="{172885F2-E832-43F1-9CD5-46FE88A04187}" srcOrd="0" destOrd="0" presId="urn:microsoft.com/office/officeart/2005/8/layout/hChevron3"/>
    <dgm:cxn modelId="{EC523184-FC3D-4818-B773-71F76AA6C51D}" srcId="{D97B37E0-DB25-4834-99E5-2FCDFB2D5BB8}" destId="{854252DD-CE53-4426-B4F6-ABF2EC298DAE}" srcOrd="5" destOrd="0" parTransId="{8D69B1E0-2DA1-4580-8F8A-B34B56790A6E}" sibTransId="{001AC0B1-8F36-44B6-BFA2-E7826726382F}"/>
    <dgm:cxn modelId="{0E604DFD-C06F-420F-B325-D818BE92EABD}" srcId="{D97B37E0-DB25-4834-99E5-2FCDFB2D5BB8}" destId="{5D4B8639-4817-4900-983D-9B4F4F811B3F}" srcOrd="2" destOrd="0" parTransId="{7C518BDD-FFD0-4B7B-9A81-F1CC08E5CC6F}" sibTransId="{8915FB79-CE20-4066-A9C3-B5392C48F5DA}"/>
    <dgm:cxn modelId="{788CB89C-B65C-4C59-9883-A9406D5FC7F1}" srcId="{D97B37E0-DB25-4834-99E5-2FCDFB2D5BB8}" destId="{7E183837-1EE5-45D4-ACC3-4162E6A580EB}" srcOrd="1" destOrd="0" parTransId="{B38475DB-2470-4CED-92A2-89223AE1BBC1}" sibTransId="{259647E0-C956-44D0-A60F-ECB4D33D4E70}"/>
    <dgm:cxn modelId="{02D9E570-3893-C845-A5A4-013F19F01A32}" type="presOf" srcId="{11273179-BB18-4CAF-B09C-DDCDF75D2D6B}" destId="{DF0D8223-46E8-4A13-9213-D2630C484A62}" srcOrd="0" destOrd="0" presId="urn:microsoft.com/office/officeart/2005/8/layout/hChevron3"/>
    <dgm:cxn modelId="{2ED0E299-1176-E540-9FE4-B451D445CFC7}" type="presOf" srcId="{D34E136D-2D36-40C1-A789-FFC94E3FF39C}" destId="{E1DFFA3B-4146-4922-9086-38A67F3A4384}" srcOrd="0" destOrd="0" presId="urn:microsoft.com/office/officeart/2005/8/layout/hChevron3"/>
    <dgm:cxn modelId="{FFFC4A38-C993-2045-9071-D8E5F6641F4D}" type="presOf" srcId="{D97B37E0-DB25-4834-99E5-2FCDFB2D5BB8}" destId="{2F7EF1DF-0A2B-42C7-A7BF-3E355DBF16C3}" srcOrd="0" destOrd="0" presId="urn:microsoft.com/office/officeart/2005/8/layout/hChevron3"/>
    <dgm:cxn modelId="{33234D48-B5B1-4584-A2A4-909A7240D6AB}" srcId="{D97B37E0-DB25-4834-99E5-2FCDFB2D5BB8}" destId="{D34E136D-2D36-40C1-A789-FFC94E3FF39C}" srcOrd="3" destOrd="0" parTransId="{BC968AE9-C75F-4B4C-B6B8-AC344164D336}" sibTransId="{E1DC6B78-8C6E-411B-B8DC-9ED2F506535C}"/>
    <dgm:cxn modelId="{B18F2F22-477F-1248-84F1-A58967C4C7E5}" type="presOf" srcId="{A2D48869-4362-40B7-88E6-CB91A794272B}" destId="{E90C8C53-CC99-4C8C-A9D2-3ACF3D2E9261}" srcOrd="0" destOrd="0" presId="urn:microsoft.com/office/officeart/2005/8/layout/hChevron3"/>
    <dgm:cxn modelId="{E6750B5C-EBDA-424F-A1A7-E8057ED514FC}" type="presParOf" srcId="{2F7EF1DF-0A2B-42C7-A7BF-3E355DBF16C3}" destId="{DF0D8223-46E8-4A13-9213-D2630C484A62}" srcOrd="0" destOrd="0" presId="urn:microsoft.com/office/officeart/2005/8/layout/hChevron3"/>
    <dgm:cxn modelId="{EE82B9BC-4A02-454B-8A58-6EDD7C39AF68}" type="presParOf" srcId="{2F7EF1DF-0A2B-42C7-A7BF-3E355DBF16C3}" destId="{F64C62A0-45DA-43B8-A85A-42501EEF1358}" srcOrd="1" destOrd="0" presId="urn:microsoft.com/office/officeart/2005/8/layout/hChevron3"/>
    <dgm:cxn modelId="{20B105CD-BFB8-9244-86DC-8246D1CF0F1E}" type="presParOf" srcId="{2F7EF1DF-0A2B-42C7-A7BF-3E355DBF16C3}" destId="{8D6DFDB1-0BFC-46EF-9A17-0D5336406530}" srcOrd="2" destOrd="0" presId="urn:microsoft.com/office/officeart/2005/8/layout/hChevron3"/>
    <dgm:cxn modelId="{241B98E3-931D-9C44-A840-40854E9ACF72}" type="presParOf" srcId="{2F7EF1DF-0A2B-42C7-A7BF-3E355DBF16C3}" destId="{9563CB2B-B7B6-4CAC-A0D9-48F7A776F3FC}" srcOrd="3" destOrd="0" presId="urn:microsoft.com/office/officeart/2005/8/layout/hChevron3"/>
    <dgm:cxn modelId="{55E03F10-BA9A-434B-BFAD-A694E08BADA0}" type="presParOf" srcId="{2F7EF1DF-0A2B-42C7-A7BF-3E355DBF16C3}" destId="{6268336A-601C-491E-9E27-53EF92518996}" srcOrd="4" destOrd="0" presId="urn:microsoft.com/office/officeart/2005/8/layout/hChevron3"/>
    <dgm:cxn modelId="{22544E28-3CAF-9C40-833F-320ED8970A87}" type="presParOf" srcId="{2F7EF1DF-0A2B-42C7-A7BF-3E355DBF16C3}" destId="{4BFC3E99-E02C-41C0-9A5E-F9267DFA096A}" srcOrd="5" destOrd="0" presId="urn:microsoft.com/office/officeart/2005/8/layout/hChevron3"/>
    <dgm:cxn modelId="{5DED925F-FC0D-7A42-AE8E-A42300F2368C}" type="presParOf" srcId="{2F7EF1DF-0A2B-42C7-A7BF-3E355DBF16C3}" destId="{E1DFFA3B-4146-4922-9086-38A67F3A4384}" srcOrd="6" destOrd="0" presId="urn:microsoft.com/office/officeart/2005/8/layout/hChevron3"/>
    <dgm:cxn modelId="{12DFF6F9-2F12-3E4F-BF81-80B9BDB1A034}" type="presParOf" srcId="{2F7EF1DF-0A2B-42C7-A7BF-3E355DBF16C3}" destId="{FC64424B-7609-4E2F-858E-FA78F1D39836}" srcOrd="7" destOrd="0" presId="urn:microsoft.com/office/officeart/2005/8/layout/hChevron3"/>
    <dgm:cxn modelId="{FB56872D-A76E-8F47-9964-CEBD12A8AD56}" type="presParOf" srcId="{2F7EF1DF-0A2B-42C7-A7BF-3E355DBF16C3}" destId="{E90C8C53-CC99-4C8C-A9D2-3ACF3D2E9261}" srcOrd="8" destOrd="0" presId="urn:microsoft.com/office/officeart/2005/8/layout/hChevron3"/>
    <dgm:cxn modelId="{06112242-D6F7-164F-87E3-5F5B81C4C885}" type="presParOf" srcId="{2F7EF1DF-0A2B-42C7-A7BF-3E355DBF16C3}" destId="{FF1B9777-68A0-4BD8-94CC-5AFAB1119F48}" srcOrd="9" destOrd="0" presId="urn:microsoft.com/office/officeart/2005/8/layout/hChevron3"/>
    <dgm:cxn modelId="{3220E3BE-D155-6344-81B1-11F1FF4D51C5}" type="presParOf" srcId="{2F7EF1DF-0A2B-42C7-A7BF-3E355DBF16C3}" destId="{54F59423-3D4F-45DA-9E31-AE7C2A1CA186}" srcOrd="10" destOrd="0" presId="urn:microsoft.com/office/officeart/2005/8/layout/hChevron3"/>
    <dgm:cxn modelId="{5A92DD84-E2E1-9542-A155-AA0EC443E9DA}" type="presParOf" srcId="{2F7EF1DF-0A2B-42C7-A7BF-3E355DBF16C3}" destId="{B4163442-EC09-464C-8DE6-70DE8C3C085E}" srcOrd="11" destOrd="0" presId="urn:microsoft.com/office/officeart/2005/8/layout/hChevron3"/>
    <dgm:cxn modelId="{337AB1F2-2DAC-BB44-8D54-09B59B9AB778}" type="presParOf" srcId="{2F7EF1DF-0A2B-42C7-A7BF-3E355DBF16C3}" destId="{172885F2-E832-43F1-9CD5-46FE88A04187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7B37E0-DB25-4834-99E5-2FCDFB2D5BB8}" type="doc">
      <dgm:prSet loTypeId="urn:microsoft.com/office/officeart/2005/8/layout/hChevron3" loCatId="process" qsTypeId="urn:microsoft.com/office/officeart/2005/8/quickstyle/3d2" qsCatId="3D" csTypeId="urn:microsoft.com/office/officeart/2005/8/colors/colorful3" csCatId="colorful" phldr="1"/>
      <dgm:spPr/>
    </dgm:pt>
    <dgm:pt modelId="{11273179-BB18-4CAF-B09C-DDCDF75D2D6B}">
      <dgm:prSet phldrT="[文字]"/>
      <dgm:spPr/>
      <dgm:t>
        <a:bodyPr/>
        <a:lstStyle/>
        <a:p>
          <a:r>
            <a:rPr lang="zh-TW" altLang="en-US" dirty="0" smtClean="0">
              <a:latin typeface="華康楷書體 Std W7" pitchFamily="66" charset="-120"/>
              <a:ea typeface="華康楷書體 Std W7" pitchFamily="66" charset="-120"/>
            </a:rPr>
            <a:t>進入美地</a:t>
          </a:r>
          <a:endParaRPr lang="zh-TW" altLang="en-US" dirty="0">
            <a:latin typeface="華康楷書體 Std W7" pitchFamily="66" charset="-120"/>
            <a:ea typeface="華康楷書體 Std W7" pitchFamily="66" charset="-120"/>
          </a:endParaRPr>
        </a:p>
      </dgm:t>
    </dgm:pt>
    <dgm:pt modelId="{85A8B0BB-BFFC-47D9-AE84-097F97D32E69}" type="parTrans" cxnId="{0140D0D8-A05F-4A99-A6A7-F9009FADA7FE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06C24A25-B123-4222-BCB1-89D0D948E190}" type="sibTrans" cxnId="{0140D0D8-A05F-4A99-A6A7-F9009FADA7FE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7E183837-1EE5-45D4-ACC3-4162E6A580EB}">
      <dgm:prSet phldrT="[文字]"/>
      <dgm:spPr/>
      <dgm:t>
        <a:bodyPr/>
        <a:lstStyle/>
        <a:p>
          <a:r>
            <a:rPr lang="zh-TW" altLang="en-US" dirty="0" smtClean="0">
              <a:latin typeface="華康楷書體 Std W7" pitchFamily="66" charset="-120"/>
              <a:ea typeface="華康楷書體 Std W7" pitchFamily="66" charset="-120"/>
            </a:rPr>
            <a:t>據有美地</a:t>
          </a:r>
          <a:endParaRPr lang="zh-TW" altLang="en-US" dirty="0">
            <a:latin typeface="華康楷書體 Std W7" pitchFamily="66" charset="-120"/>
            <a:ea typeface="華康楷書體 Std W7" pitchFamily="66" charset="-120"/>
          </a:endParaRPr>
        </a:p>
      </dgm:t>
    </dgm:pt>
    <dgm:pt modelId="{B38475DB-2470-4CED-92A2-89223AE1BBC1}" type="parTrans" cxnId="{788CB89C-B65C-4C59-9883-A9406D5FC7F1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259647E0-C956-44D0-A60F-ECB4D33D4E70}" type="sibTrans" cxnId="{788CB89C-B65C-4C59-9883-A9406D5FC7F1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5D4B8639-4817-4900-983D-9B4F4F811B3F}">
      <dgm:prSet phldrT="[文字]"/>
      <dgm:spPr/>
      <dgm:t>
        <a:bodyPr/>
        <a:lstStyle/>
        <a:p>
          <a:r>
            <a:rPr lang="zh-TW" altLang="en-US" dirty="0" smtClean="0">
              <a:latin typeface="華康楷書體 Std W7" pitchFamily="66" charset="-120"/>
              <a:ea typeface="華康楷書體 Std W7" pitchFamily="66" charset="-120"/>
            </a:rPr>
            <a:t>拈鬮分配美地</a:t>
          </a:r>
          <a:endParaRPr lang="zh-TW" altLang="en-US" dirty="0">
            <a:latin typeface="華康楷書體 Std W7" pitchFamily="66" charset="-120"/>
            <a:ea typeface="華康楷書體 Std W7" pitchFamily="66" charset="-120"/>
          </a:endParaRPr>
        </a:p>
      </dgm:t>
    </dgm:pt>
    <dgm:pt modelId="{7C518BDD-FFD0-4B7B-9A81-F1CC08E5CC6F}" type="parTrans" cxnId="{0E604DFD-C06F-420F-B325-D818BE92EABD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8915FB79-CE20-4066-A9C3-B5392C48F5DA}" type="sibTrans" cxnId="{0E604DFD-C06F-420F-B325-D818BE92EABD}">
      <dgm:prSet/>
      <dgm:spPr/>
      <dgm:t>
        <a:bodyPr/>
        <a:lstStyle/>
        <a:p>
          <a:endParaRPr lang="zh-TW" altLang="en-US">
            <a:latin typeface="華康楷書體 Std W7" pitchFamily="66" charset="-120"/>
            <a:ea typeface="華康楷書體 Std W7" pitchFamily="66" charset="-120"/>
          </a:endParaRPr>
        </a:p>
      </dgm:t>
    </dgm:pt>
    <dgm:pt modelId="{49DA2A56-43DC-4A68-99C0-B89FA45C4F57}" type="pres">
      <dgm:prSet presAssocID="{D97B37E0-DB25-4834-99E5-2FCDFB2D5BB8}" presName="Name0" presStyleCnt="0">
        <dgm:presLayoutVars>
          <dgm:dir/>
          <dgm:resizeHandles val="exact"/>
        </dgm:presLayoutVars>
      </dgm:prSet>
      <dgm:spPr/>
    </dgm:pt>
    <dgm:pt modelId="{4F9D8C64-A61A-4F08-929A-7DF0D0A5AD48}" type="pres">
      <dgm:prSet presAssocID="{11273179-BB18-4CAF-B09C-DDCDF75D2D6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9B45C0-2DC8-48E4-85D1-DDBB0ABB4050}" type="pres">
      <dgm:prSet presAssocID="{06C24A25-B123-4222-BCB1-89D0D948E190}" presName="parSpace" presStyleCnt="0"/>
      <dgm:spPr/>
    </dgm:pt>
    <dgm:pt modelId="{477E6A51-2FD9-4704-A7F2-FCA1F1171086}" type="pres">
      <dgm:prSet presAssocID="{7E183837-1EE5-45D4-ACC3-4162E6A580E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845354-4C5C-48F2-93EF-FFFA9E79106F}" type="pres">
      <dgm:prSet presAssocID="{259647E0-C956-44D0-A60F-ECB4D33D4E70}" presName="parSpace" presStyleCnt="0"/>
      <dgm:spPr/>
    </dgm:pt>
    <dgm:pt modelId="{D1A53B83-3F40-468C-9F1C-338A63617726}" type="pres">
      <dgm:prSet presAssocID="{5D4B8639-4817-4900-983D-9B4F4F811B3F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34860B9-A135-9B4A-9F4D-5C58E27F86DC}" type="presOf" srcId="{5D4B8639-4817-4900-983D-9B4F4F811B3F}" destId="{D1A53B83-3F40-468C-9F1C-338A63617726}" srcOrd="0" destOrd="0" presId="urn:microsoft.com/office/officeart/2005/8/layout/hChevron3"/>
    <dgm:cxn modelId="{788CB89C-B65C-4C59-9883-A9406D5FC7F1}" srcId="{D97B37E0-DB25-4834-99E5-2FCDFB2D5BB8}" destId="{7E183837-1EE5-45D4-ACC3-4162E6A580EB}" srcOrd="1" destOrd="0" parTransId="{B38475DB-2470-4CED-92A2-89223AE1BBC1}" sibTransId="{259647E0-C956-44D0-A60F-ECB4D33D4E70}"/>
    <dgm:cxn modelId="{FC7E02D1-A008-124A-B60C-BE530B32F07C}" type="presOf" srcId="{7E183837-1EE5-45D4-ACC3-4162E6A580EB}" destId="{477E6A51-2FD9-4704-A7F2-FCA1F1171086}" srcOrd="0" destOrd="0" presId="urn:microsoft.com/office/officeart/2005/8/layout/hChevron3"/>
    <dgm:cxn modelId="{C2BD9188-85F5-0443-AC3A-36DFFBD1B90F}" type="presOf" srcId="{11273179-BB18-4CAF-B09C-DDCDF75D2D6B}" destId="{4F9D8C64-A61A-4F08-929A-7DF0D0A5AD48}" srcOrd="0" destOrd="0" presId="urn:microsoft.com/office/officeart/2005/8/layout/hChevron3"/>
    <dgm:cxn modelId="{0140D0D8-A05F-4A99-A6A7-F9009FADA7FE}" srcId="{D97B37E0-DB25-4834-99E5-2FCDFB2D5BB8}" destId="{11273179-BB18-4CAF-B09C-DDCDF75D2D6B}" srcOrd="0" destOrd="0" parTransId="{85A8B0BB-BFFC-47D9-AE84-097F97D32E69}" sibTransId="{06C24A25-B123-4222-BCB1-89D0D948E190}"/>
    <dgm:cxn modelId="{58873925-5C16-914E-B1DA-E86D60ADC5CF}" type="presOf" srcId="{D97B37E0-DB25-4834-99E5-2FCDFB2D5BB8}" destId="{49DA2A56-43DC-4A68-99C0-B89FA45C4F57}" srcOrd="0" destOrd="0" presId="urn:microsoft.com/office/officeart/2005/8/layout/hChevron3"/>
    <dgm:cxn modelId="{0E604DFD-C06F-420F-B325-D818BE92EABD}" srcId="{D97B37E0-DB25-4834-99E5-2FCDFB2D5BB8}" destId="{5D4B8639-4817-4900-983D-9B4F4F811B3F}" srcOrd="2" destOrd="0" parTransId="{7C518BDD-FFD0-4B7B-9A81-F1CC08E5CC6F}" sibTransId="{8915FB79-CE20-4066-A9C3-B5392C48F5DA}"/>
    <dgm:cxn modelId="{4E05BFB3-CFF9-4049-A110-A03A0F7FE986}" type="presParOf" srcId="{49DA2A56-43DC-4A68-99C0-B89FA45C4F57}" destId="{4F9D8C64-A61A-4F08-929A-7DF0D0A5AD48}" srcOrd="0" destOrd="0" presId="urn:microsoft.com/office/officeart/2005/8/layout/hChevron3"/>
    <dgm:cxn modelId="{E820D888-1050-4E47-AA16-3AA8CC2FB8C9}" type="presParOf" srcId="{49DA2A56-43DC-4A68-99C0-B89FA45C4F57}" destId="{D59B45C0-2DC8-48E4-85D1-DDBB0ABB4050}" srcOrd="1" destOrd="0" presId="urn:microsoft.com/office/officeart/2005/8/layout/hChevron3"/>
    <dgm:cxn modelId="{1F39762D-6623-8D42-A63C-C47BA6EEAFE7}" type="presParOf" srcId="{49DA2A56-43DC-4A68-99C0-B89FA45C4F57}" destId="{477E6A51-2FD9-4704-A7F2-FCA1F1171086}" srcOrd="2" destOrd="0" presId="urn:microsoft.com/office/officeart/2005/8/layout/hChevron3"/>
    <dgm:cxn modelId="{7DACF575-8121-EC46-9D08-4558CE71765F}" type="presParOf" srcId="{49DA2A56-43DC-4A68-99C0-B89FA45C4F57}" destId="{1C845354-4C5C-48F2-93EF-FFFA9E79106F}" srcOrd="3" destOrd="0" presId="urn:microsoft.com/office/officeart/2005/8/layout/hChevron3"/>
    <dgm:cxn modelId="{973E6ADA-F395-E445-8CB9-353534C01FCC}" type="presParOf" srcId="{49DA2A56-43DC-4A68-99C0-B89FA45C4F57}" destId="{D1A53B83-3F40-468C-9F1C-338A6361772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BEFFE-D918-4BC4-AAA5-C559CA217743}">
      <dsp:nvSpPr>
        <dsp:cNvPr id="0" name=""/>
        <dsp:cNvSpPr/>
      </dsp:nvSpPr>
      <dsp:spPr>
        <a:xfrm>
          <a:off x="0" y="0"/>
          <a:ext cx="3311751" cy="104425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約書亞記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522127" y="0"/>
        <a:ext cx="2267497" cy="1044254"/>
      </dsp:txXfrm>
    </dsp:sp>
    <dsp:sp modelId="{0A625E02-E7D9-4D14-86C3-FBD0AA24E42A}">
      <dsp:nvSpPr>
        <dsp:cNvPr id="0" name=""/>
        <dsp:cNvSpPr/>
      </dsp:nvSpPr>
      <dsp:spPr>
        <a:xfrm>
          <a:off x="3037378" y="0"/>
          <a:ext cx="2767056" cy="1044254"/>
        </a:xfrm>
        <a:prstGeom prst="chevron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士師記</a:t>
          </a:r>
        </a:p>
      </dsp:txBody>
      <dsp:txXfrm>
        <a:off x="3559505" y="0"/>
        <a:ext cx="1722802" cy="1044254"/>
      </dsp:txXfrm>
    </dsp:sp>
    <dsp:sp modelId="{1B9E3CFB-B35E-4D7B-B452-523569DED292}">
      <dsp:nvSpPr>
        <dsp:cNvPr id="0" name=""/>
        <dsp:cNvSpPr/>
      </dsp:nvSpPr>
      <dsp:spPr>
        <a:xfrm>
          <a:off x="5527729" y="0"/>
          <a:ext cx="2767056" cy="1044254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路得記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6049856" y="0"/>
        <a:ext cx="1722802" cy="1044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BEFFE-D918-4BC4-AAA5-C559CA217743}">
      <dsp:nvSpPr>
        <dsp:cNvPr id="0" name=""/>
        <dsp:cNvSpPr/>
      </dsp:nvSpPr>
      <dsp:spPr>
        <a:xfrm>
          <a:off x="0" y="161716"/>
          <a:ext cx="3231679" cy="108006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出埃及記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540031" y="161716"/>
        <a:ext cx="2151618" cy="1080061"/>
      </dsp:txXfrm>
    </dsp:sp>
    <dsp:sp modelId="{0A625E02-E7D9-4D14-86C3-FBD0AA24E42A}">
      <dsp:nvSpPr>
        <dsp:cNvPr id="0" name=""/>
        <dsp:cNvSpPr/>
      </dsp:nvSpPr>
      <dsp:spPr>
        <a:xfrm>
          <a:off x="2962595" y="161716"/>
          <a:ext cx="2700154" cy="1080061"/>
        </a:xfrm>
        <a:prstGeom prst="chevron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利未記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3502626" y="161716"/>
        <a:ext cx="1620093" cy="1080061"/>
      </dsp:txXfrm>
    </dsp:sp>
    <dsp:sp modelId="{1B9E3CFB-B35E-4D7B-B452-523569DED292}">
      <dsp:nvSpPr>
        <dsp:cNvPr id="0" name=""/>
        <dsp:cNvSpPr/>
      </dsp:nvSpPr>
      <dsp:spPr>
        <a:xfrm>
          <a:off x="5392734" y="161716"/>
          <a:ext cx="2700154" cy="1080061"/>
        </a:xfrm>
        <a:prstGeom prst="chevron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民數記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5932765" y="161716"/>
        <a:ext cx="1620093" cy="1080061"/>
      </dsp:txXfrm>
    </dsp:sp>
    <dsp:sp modelId="{0C3301AA-4154-411E-828F-3FCF6248AD09}">
      <dsp:nvSpPr>
        <dsp:cNvPr id="0" name=""/>
        <dsp:cNvSpPr/>
      </dsp:nvSpPr>
      <dsp:spPr>
        <a:xfrm>
          <a:off x="7823804" y="142567"/>
          <a:ext cx="2976811" cy="1080061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申命記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8363835" y="142567"/>
        <a:ext cx="1896750" cy="1080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BEFFE-D918-4BC4-AAA5-C559CA217743}">
      <dsp:nvSpPr>
        <dsp:cNvPr id="0" name=""/>
        <dsp:cNvSpPr/>
      </dsp:nvSpPr>
      <dsp:spPr>
        <a:xfrm>
          <a:off x="2966" y="331638"/>
          <a:ext cx="1850545" cy="74021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背景</a:t>
          </a:r>
        </a:p>
      </dsp:txBody>
      <dsp:txXfrm>
        <a:off x="373075" y="331638"/>
        <a:ext cx="1110327" cy="740218"/>
      </dsp:txXfrm>
    </dsp:sp>
    <dsp:sp modelId="{0A625E02-E7D9-4D14-86C3-FBD0AA24E42A}">
      <dsp:nvSpPr>
        <dsp:cNvPr id="0" name=""/>
        <dsp:cNvSpPr/>
      </dsp:nvSpPr>
      <dsp:spPr>
        <a:xfrm>
          <a:off x="1668457" y="331638"/>
          <a:ext cx="1850545" cy="740218"/>
        </a:xfrm>
        <a:prstGeom prst="chevron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主題</a:t>
          </a:r>
        </a:p>
      </dsp:txBody>
      <dsp:txXfrm>
        <a:off x="2038566" y="331638"/>
        <a:ext cx="1110327" cy="740218"/>
      </dsp:txXfrm>
    </dsp:sp>
    <dsp:sp modelId="{1B9E3CFB-B35E-4D7B-B452-523569DED292}">
      <dsp:nvSpPr>
        <dsp:cNvPr id="0" name=""/>
        <dsp:cNvSpPr/>
      </dsp:nvSpPr>
      <dsp:spPr>
        <a:xfrm>
          <a:off x="3333948" y="331638"/>
          <a:ext cx="1850545" cy="740218"/>
        </a:xfrm>
        <a:prstGeom prst="chevron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總綱</a:t>
          </a:r>
        </a:p>
      </dsp:txBody>
      <dsp:txXfrm>
        <a:off x="3704057" y="331638"/>
        <a:ext cx="1110327" cy="740218"/>
      </dsp:txXfrm>
    </dsp:sp>
    <dsp:sp modelId="{0C3301AA-4154-411E-828F-3FCF6248AD09}">
      <dsp:nvSpPr>
        <dsp:cNvPr id="0" name=""/>
        <dsp:cNvSpPr/>
      </dsp:nvSpPr>
      <dsp:spPr>
        <a:xfrm>
          <a:off x="5012564" y="318514"/>
          <a:ext cx="2736365" cy="740218"/>
        </a:xfrm>
        <a:prstGeom prst="chevron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中心思想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5382673" y="318514"/>
        <a:ext cx="1996147" cy="740218"/>
      </dsp:txXfrm>
    </dsp:sp>
    <dsp:sp modelId="{A51C3E1E-93AC-4F1C-A2B8-C8B363B074E2}">
      <dsp:nvSpPr>
        <dsp:cNvPr id="0" name=""/>
        <dsp:cNvSpPr/>
      </dsp:nvSpPr>
      <dsp:spPr>
        <a:xfrm>
          <a:off x="7550750" y="331638"/>
          <a:ext cx="1850545" cy="740218"/>
        </a:xfrm>
        <a:prstGeom prst="chevron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ei Std W7" charset="-120"/>
              <a:ea typeface="DFHei Std W7" charset="-120"/>
              <a:cs typeface="DFHei Std W7" charset="-120"/>
            </a:rPr>
            <a:t>鑰辭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7920859" y="331638"/>
        <a:ext cx="1110327" cy="7402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BEFFE-D918-4BC4-AAA5-C559CA217743}">
      <dsp:nvSpPr>
        <dsp:cNvPr id="0" name=""/>
        <dsp:cNvSpPr/>
      </dsp:nvSpPr>
      <dsp:spPr>
        <a:xfrm>
          <a:off x="2865" y="340822"/>
          <a:ext cx="1804626" cy="72185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分段</a:t>
          </a:r>
        </a:p>
      </dsp:txBody>
      <dsp:txXfrm>
        <a:off x="363790" y="340822"/>
        <a:ext cx="1082776" cy="721850"/>
      </dsp:txXfrm>
    </dsp:sp>
    <dsp:sp modelId="{0A625E02-E7D9-4D14-86C3-FBD0AA24E42A}">
      <dsp:nvSpPr>
        <dsp:cNvPr id="0" name=""/>
        <dsp:cNvSpPr/>
      </dsp:nvSpPr>
      <dsp:spPr>
        <a:xfrm>
          <a:off x="1627029" y="340822"/>
          <a:ext cx="1804626" cy="721850"/>
        </a:xfrm>
        <a:prstGeom prst="chevron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要義</a:t>
          </a:r>
        </a:p>
      </dsp:txBody>
      <dsp:txXfrm>
        <a:off x="1987954" y="340822"/>
        <a:ext cx="1082776" cy="721850"/>
      </dsp:txXfrm>
    </dsp:sp>
    <dsp:sp modelId="{1B9E3CFB-B35E-4D7B-B452-523569DED292}">
      <dsp:nvSpPr>
        <dsp:cNvPr id="0" name=""/>
        <dsp:cNvSpPr/>
      </dsp:nvSpPr>
      <dsp:spPr>
        <a:xfrm>
          <a:off x="3251193" y="340822"/>
          <a:ext cx="1804626" cy="721850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豫表</a:t>
          </a:r>
        </a:p>
      </dsp:txBody>
      <dsp:txXfrm>
        <a:off x="3612118" y="340822"/>
        <a:ext cx="1082776" cy="721850"/>
      </dsp:txXfrm>
    </dsp:sp>
    <dsp:sp modelId="{0C3301AA-4154-411E-828F-3FCF6248AD09}">
      <dsp:nvSpPr>
        <dsp:cNvPr id="0" name=""/>
        <dsp:cNvSpPr/>
      </dsp:nvSpPr>
      <dsp:spPr>
        <a:xfrm>
          <a:off x="4888156" y="328023"/>
          <a:ext cx="1817457" cy="721850"/>
        </a:xfrm>
        <a:prstGeom prst="chevron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豫言</a:t>
          </a:r>
          <a:endParaRPr kumimoji="1"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FHei Std W7" charset="-120"/>
            <a:ea typeface="DFHei Std W7" charset="-120"/>
            <a:cs typeface="DFHei Std W7" charset="-120"/>
          </a:endParaRPr>
        </a:p>
      </dsp:txBody>
      <dsp:txXfrm>
        <a:off x="5249081" y="328023"/>
        <a:ext cx="1095607" cy="721850"/>
      </dsp:txXfrm>
    </dsp:sp>
    <dsp:sp modelId="{A51C3E1E-93AC-4F1C-A2B8-C8B363B074E2}">
      <dsp:nvSpPr>
        <dsp:cNvPr id="0" name=""/>
        <dsp:cNvSpPr/>
      </dsp:nvSpPr>
      <dsp:spPr>
        <a:xfrm>
          <a:off x="6512352" y="340822"/>
          <a:ext cx="2889044" cy="721850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經歷應用</a:t>
          </a:r>
        </a:p>
      </dsp:txBody>
      <dsp:txXfrm>
        <a:off x="6873277" y="340822"/>
        <a:ext cx="2167194" cy="721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34DD0-4105-446B-A3F2-CB3A7CE91194}">
      <dsp:nvSpPr>
        <dsp:cNvPr id="0" name=""/>
        <dsp:cNvSpPr/>
      </dsp:nvSpPr>
      <dsp:spPr>
        <a:xfrm>
          <a:off x="326708" y="0"/>
          <a:ext cx="8215067" cy="15496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13FBC-304D-4619-A11F-BC685586388C}">
      <dsp:nvSpPr>
        <dsp:cNvPr id="0" name=""/>
        <dsp:cNvSpPr/>
      </dsp:nvSpPr>
      <dsp:spPr>
        <a:xfrm>
          <a:off x="5671" y="463625"/>
          <a:ext cx="2660545" cy="619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進入</a:t>
          </a:r>
          <a:endParaRPr lang="zh-TW" alt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30" y="493884"/>
        <a:ext cx="2600027" cy="559336"/>
      </dsp:txXfrm>
    </dsp:sp>
    <dsp:sp modelId="{757A0E16-48BE-40E5-910D-7A1C96721838}">
      <dsp:nvSpPr>
        <dsp:cNvPr id="0" name=""/>
        <dsp:cNvSpPr/>
      </dsp:nvSpPr>
      <dsp:spPr>
        <a:xfrm>
          <a:off x="3103969" y="464890"/>
          <a:ext cx="2660545" cy="619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據有</a:t>
          </a:r>
          <a:endParaRPr lang="zh-TW" alt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4228" y="495149"/>
        <a:ext cx="2600027" cy="559336"/>
      </dsp:txXfrm>
    </dsp:sp>
    <dsp:sp modelId="{16D40D62-5486-43DB-AB2B-1FB7081D2E15}">
      <dsp:nvSpPr>
        <dsp:cNvPr id="0" name=""/>
        <dsp:cNvSpPr/>
      </dsp:nvSpPr>
      <dsp:spPr>
        <a:xfrm>
          <a:off x="6207938" y="444577"/>
          <a:ext cx="2660545" cy="619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Hei Std W7" charset="-120"/>
            </a:rPr>
            <a:t>分配</a:t>
          </a:r>
          <a:endParaRPr lang="zh-TW" alt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38197" y="474836"/>
        <a:ext cx="2600027" cy="5593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D8223-46E8-4A13-9213-D2630C484A62}">
      <dsp:nvSpPr>
        <dsp:cNvPr id="0" name=""/>
        <dsp:cNvSpPr/>
      </dsp:nvSpPr>
      <dsp:spPr>
        <a:xfrm>
          <a:off x="1504" y="454164"/>
          <a:ext cx="1770701" cy="70828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i="0" kern="1200" dirty="0" smtClean="0">
              <a:latin typeface="華康楷書體 Std W7" pitchFamily="66" charset="-120"/>
              <a:ea typeface="華康楷書體 Std W7" pitchFamily="66" charset="-120"/>
            </a:rPr>
            <a:t>揀選</a:t>
          </a:r>
          <a:endParaRPr lang="zh-TW" altLang="en-US" sz="3400" kern="1200" dirty="0">
            <a:latin typeface="華康楷書體 Std W7" pitchFamily="66" charset="-120"/>
            <a:ea typeface="華康楷書體 Std W7" pitchFamily="66" charset="-120"/>
          </a:endParaRPr>
        </a:p>
      </dsp:txBody>
      <dsp:txXfrm>
        <a:off x="1504" y="454164"/>
        <a:ext cx="1593631" cy="708280"/>
      </dsp:txXfrm>
    </dsp:sp>
    <dsp:sp modelId="{8D6DFDB1-0BFC-46EF-9A17-0D5336406530}">
      <dsp:nvSpPr>
        <dsp:cNvPr id="0" name=""/>
        <dsp:cNvSpPr/>
      </dsp:nvSpPr>
      <dsp:spPr>
        <a:xfrm>
          <a:off x="1418066" y="454164"/>
          <a:ext cx="1770701" cy="708280"/>
        </a:xfrm>
        <a:prstGeom prst="chevron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i="0" kern="1200" dirty="0" smtClean="0">
              <a:latin typeface="華康楷書體 Std W7" pitchFamily="66" charset="-120"/>
              <a:ea typeface="華康楷書體 Std W7" pitchFamily="66" charset="-120"/>
            </a:rPr>
            <a:t>呼召</a:t>
          </a:r>
          <a:endParaRPr lang="zh-TW" altLang="en-US" sz="3400" kern="1200" dirty="0">
            <a:latin typeface="華康楷書體 Std W7" pitchFamily="66" charset="-120"/>
            <a:ea typeface="華康楷書體 Std W7" pitchFamily="66" charset="-120"/>
          </a:endParaRPr>
        </a:p>
      </dsp:txBody>
      <dsp:txXfrm>
        <a:off x="1772206" y="454164"/>
        <a:ext cx="1062421" cy="708280"/>
      </dsp:txXfrm>
    </dsp:sp>
    <dsp:sp modelId="{6268336A-601C-491E-9E27-53EF92518996}">
      <dsp:nvSpPr>
        <dsp:cNvPr id="0" name=""/>
        <dsp:cNvSpPr/>
      </dsp:nvSpPr>
      <dsp:spPr>
        <a:xfrm>
          <a:off x="2834627" y="454164"/>
          <a:ext cx="1770701" cy="708280"/>
        </a:xfrm>
        <a:prstGeom prst="chevron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i="0" kern="1200" dirty="0" smtClean="0">
              <a:latin typeface="華康楷書體 Std W7" pitchFamily="66" charset="-120"/>
              <a:ea typeface="華康楷書體 Std W7" pitchFamily="66" charset="-120"/>
            </a:rPr>
            <a:t>救贖</a:t>
          </a:r>
          <a:endParaRPr lang="zh-TW" altLang="en-US" sz="3400" kern="1200" dirty="0">
            <a:latin typeface="華康楷書體 Std W7" pitchFamily="66" charset="-120"/>
            <a:ea typeface="華康楷書體 Std W7" pitchFamily="66" charset="-120"/>
          </a:endParaRPr>
        </a:p>
      </dsp:txBody>
      <dsp:txXfrm>
        <a:off x="3188767" y="454164"/>
        <a:ext cx="1062421" cy="708280"/>
      </dsp:txXfrm>
    </dsp:sp>
    <dsp:sp modelId="{E1DFFA3B-4146-4922-9086-38A67F3A4384}">
      <dsp:nvSpPr>
        <dsp:cNvPr id="0" name=""/>
        <dsp:cNvSpPr/>
      </dsp:nvSpPr>
      <dsp:spPr>
        <a:xfrm>
          <a:off x="4251189" y="454164"/>
          <a:ext cx="1770701" cy="708280"/>
        </a:xfrm>
        <a:prstGeom prst="chevron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i="0" kern="1200" dirty="0" smtClean="0">
              <a:latin typeface="華康楷書體 Std W7" pitchFamily="66" charset="-120"/>
              <a:ea typeface="華康楷書體 Std W7" pitchFamily="66" charset="-120"/>
            </a:rPr>
            <a:t>拯救</a:t>
          </a:r>
          <a:endParaRPr lang="en-US" altLang="zh-TW" sz="3400" b="0" i="0" kern="1200" dirty="0" smtClean="0">
            <a:latin typeface="華康楷書體 Std W7" pitchFamily="66" charset="-120"/>
            <a:ea typeface="華康楷書體 Std W7" pitchFamily="66" charset="-120"/>
          </a:endParaRPr>
        </a:p>
      </dsp:txBody>
      <dsp:txXfrm>
        <a:off x="4605329" y="454164"/>
        <a:ext cx="1062421" cy="708280"/>
      </dsp:txXfrm>
    </dsp:sp>
    <dsp:sp modelId="{E90C8C53-CC99-4C8C-A9D2-3ACF3D2E9261}">
      <dsp:nvSpPr>
        <dsp:cNvPr id="0" name=""/>
        <dsp:cNvSpPr/>
      </dsp:nvSpPr>
      <dsp:spPr>
        <a:xfrm>
          <a:off x="5667751" y="454164"/>
          <a:ext cx="1770701" cy="708280"/>
        </a:xfrm>
        <a:prstGeom prst="chevron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i="0" kern="1200" dirty="0" smtClean="0">
              <a:latin typeface="華康楷書體 Std W7" pitchFamily="66" charset="-120"/>
              <a:ea typeface="華康楷書體 Std W7" pitchFamily="66" charset="-120"/>
            </a:rPr>
            <a:t>訓練</a:t>
          </a:r>
          <a:endParaRPr lang="en-US" altLang="zh-TW" sz="3400" b="0" i="0" kern="1200" dirty="0" smtClean="0">
            <a:latin typeface="華康楷書體 Std W7" pitchFamily="66" charset="-120"/>
            <a:ea typeface="華康楷書體 Std W7" pitchFamily="66" charset="-120"/>
          </a:endParaRPr>
        </a:p>
      </dsp:txBody>
      <dsp:txXfrm>
        <a:off x="6021891" y="454164"/>
        <a:ext cx="1062421" cy="708280"/>
      </dsp:txXfrm>
    </dsp:sp>
    <dsp:sp modelId="{54F59423-3D4F-45DA-9E31-AE7C2A1CA186}">
      <dsp:nvSpPr>
        <dsp:cNvPr id="0" name=""/>
        <dsp:cNvSpPr/>
      </dsp:nvSpPr>
      <dsp:spPr>
        <a:xfrm>
          <a:off x="7084312" y="454164"/>
          <a:ext cx="1770701" cy="708280"/>
        </a:xfrm>
        <a:prstGeom prst="chevron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i="0" kern="1200" dirty="0" smtClean="0">
              <a:latin typeface="華康楷書體 Std W7" pitchFamily="66" charset="-120"/>
              <a:ea typeface="華康楷書體 Std W7" pitchFamily="66" charset="-120"/>
            </a:rPr>
            <a:t>豫備</a:t>
          </a:r>
          <a:endParaRPr lang="en-US" altLang="zh-TW" sz="3400" b="0" i="0" kern="1200" dirty="0" smtClean="0">
            <a:latin typeface="華康楷書體 Std W7" pitchFamily="66" charset="-120"/>
            <a:ea typeface="華康楷書體 Std W7" pitchFamily="66" charset="-120"/>
          </a:endParaRPr>
        </a:p>
      </dsp:txBody>
      <dsp:txXfrm>
        <a:off x="7438452" y="454164"/>
        <a:ext cx="1062421" cy="708280"/>
      </dsp:txXfrm>
    </dsp:sp>
    <dsp:sp modelId="{172885F2-E832-43F1-9CD5-46FE88A04187}">
      <dsp:nvSpPr>
        <dsp:cNvPr id="0" name=""/>
        <dsp:cNvSpPr/>
      </dsp:nvSpPr>
      <dsp:spPr>
        <a:xfrm>
          <a:off x="8500874" y="454164"/>
          <a:ext cx="1770701" cy="708280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i="0" kern="1200" dirty="0" smtClean="0">
              <a:latin typeface="華康楷書體 Std W7" pitchFamily="66" charset="-120"/>
              <a:ea typeface="華康楷書體 Std W7" pitchFamily="66" charset="-120"/>
            </a:rPr>
            <a:t>合格</a:t>
          </a:r>
          <a:endParaRPr lang="en-US" altLang="zh-TW" sz="3400" b="0" i="0" kern="1200" dirty="0" smtClean="0">
            <a:latin typeface="華康楷書體 Std W7" pitchFamily="66" charset="-120"/>
            <a:ea typeface="華康楷書體 Std W7" pitchFamily="66" charset="-120"/>
          </a:endParaRPr>
        </a:p>
      </dsp:txBody>
      <dsp:txXfrm>
        <a:off x="8855014" y="454164"/>
        <a:ext cx="1062421" cy="708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D8C64-A61A-4F08-929A-7DF0D0A5AD48}">
      <dsp:nvSpPr>
        <dsp:cNvPr id="0" name=""/>
        <dsp:cNvSpPr/>
      </dsp:nvSpPr>
      <dsp:spPr>
        <a:xfrm>
          <a:off x="4514" y="0"/>
          <a:ext cx="3947712" cy="71691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latin typeface="華康楷書體 Std W7" pitchFamily="66" charset="-120"/>
              <a:ea typeface="華康楷書體 Std W7" pitchFamily="66" charset="-120"/>
            </a:rPr>
            <a:t>進入美地</a:t>
          </a:r>
          <a:endParaRPr lang="zh-TW" altLang="en-US" sz="3500" kern="1200" dirty="0">
            <a:latin typeface="華康楷書體 Std W7" pitchFamily="66" charset="-120"/>
            <a:ea typeface="華康楷書體 Std W7" pitchFamily="66" charset="-120"/>
          </a:endParaRPr>
        </a:p>
      </dsp:txBody>
      <dsp:txXfrm>
        <a:off x="4514" y="0"/>
        <a:ext cx="3768485" cy="716910"/>
      </dsp:txXfrm>
    </dsp:sp>
    <dsp:sp modelId="{477E6A51-2FD9-4704-A7F2-FCA1F1171086}">
      <dsp:nvSpPr>
        <dsp:cNvPr id="0" name=""/>
        <dsp:cNvSpPr/>
      </dsp:nvSpPr>
      <dsp:spPr>
        <a:xfrm>
          <a:off x="3162684" y="0"/>
          <a:ext cx="3947712" cy="716910"/>
        </a:xfrm>
        <a:prstGeom prst="chevron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latin typeface="華康楷書體 Std W7" pitchFamily="66" charset="-120"/>
              <a:ea typeface="華康楷書體 Std W7" pitchFamily="66" charset="-120"/>
            </a:rPr>
            <a:t>據有美地</a:t>
          </a:r>
          <a:endParaRPr lang="zh-TW" altLang="en-US" sz="3500" kern="1200" dirty="0">
            <a:latin typeface="華康楷書體 Std W7" pitchFamily="66" charset="-120"/>
            <a:ea typeface="華康楷書體 Std W7" pitchFamily="66" charset="-120"/>
          </a:endParaRPr>
        </a:p>
      </dsp:txBody>
      <dsp:txXfrm>
        <a:off x="3521139" y="0"/>
        <a:ext cx="3230802" cy="716910"/>
      </dsp:txXfrm>
    </dsp:sp>
    <dsp:sp modelId="{D1A53B83-3F40-468C-9F1C-338A63617726}">
      <dsp:nvSpPr>
        <dsp:cNvPr id="0" name=""/>
        <dsp:cNvSpPr/>
      </dsp:nvSpPr>
      <dsp:spPr>
        <a:xfrm>
          <a:off x="6320854" y="0"/>
          <a:ext cx="3947712" cy="716910"/>
        </a:xfrm>
        <a:prstGeom prst="chevron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latin typeface="華康楷書體 Std W7" pitchFamily="66" charset="-120"/>
              <a:ea typeface="華康楷書體 Std W7" pitchFamily="66" charset="-120"/>
            </a:rPr>
            <a:t>拈鬮分配美地</a:t>
          </a:r>
          <a:endParaRPr lang="zh-TW" altLang="en-US" sz="3500" kern="1200" dirty="0">
            <a:latin typeface="華康楷書體 Std W7" pitchFamily="66" charset="-120"/>
            <a:ea typeface="華康楷書體 Std W7" pitchFamily="66" charset="-120"/>
          </a:endParaRPr>
        </a:p>
      </dsp:txBody>
      <dsp:txXfrm>
        <a:off x="6679309" y="0"/>
        <a:ext cx="3230802" cy="716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2799-C0F1-8F4F-BD9C-4904CC8F0611}" type="datetimeFigureOut">
              <a:rPr kumimoji="1" lang="zh-TW" altLang="en-US" smtClean="0"/>
              <a:t>2020/6/4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DADE1-A1B9-6A48-AD97-3B257D8A1C9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358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民數記，標組成軍是為了要進入美地，建議點，開始把我們這個展覽的方式，我們包括甚麼，包括要義前面需要有主題，中心思想，要義，分段，要辭分段，每段的要義，每一段的玉表，預言，應驗，每個段落會有精力應用，告訴弟兄姊妹我們是如何來進入的，這個方式是很好的方式，讓弟兄姊妹之到如何，背景，第一頁的時候，我們進入的方式分成幾個段落。</a:t>
            </a:r>
            <a:endParaRPr kumimoji="1" lang="en-US" altLang="zh-TW" dirty="0"/>
          </a:p>
          <a:p>
            <a:endParaRPr kumimoji="1" lang="en-US" altLang="zh-TW" dirty="0"/>
          </a:p>
          <a:p>
            <a:endParaRPr kumimoji="1" lang="zh-TW" altLang="en-US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8180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ADE1-A1B9-6A48-AD97-3B257D8A1C9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585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ADE1-A1B9-6A48-AD97-3B257D8A1C9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391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ADE1-A1B9-6A48-AD97-3B257D8A1C9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47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ADE1-A1B9-6A48-AD97-3B257D8A1C9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07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20131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4136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42345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45659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0978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6638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0470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87951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7720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1986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29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39462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9723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55001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12980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36354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68641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2797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65855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66415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5109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38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39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1599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40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41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42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43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44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8723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698044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46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47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在勝過耶利哥城，並經過艾城的經歷後，給我們看見以色列人的失敗在於沒有遵守神的話。說出他們的天性是墮落的，必然無力遵守神的誡命、律例和典章。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48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在九章三至五節，我們要來看基遍人的詭計。他們聽見約書亞向耶利哥和艾城所行的事，</a:t>
            </a:r>
            <a:r>
              <a:rPr lang="zh-TW" altLang="en-US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假充使者而來；</a:t>
            </a:r>
            <a:r>
              <a:rPr lang="zh-TW" altLang="en-US"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拿</a:t>
            </a:r>
            <a:r>
              <a:rPr lang="zh-TW" altLang="en-US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舊糧袋</a:t>
            </a:r>
            <a:r>
              <a:rPr lang="zh-TW" altLang="en-US"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和破裂縫補的</a:t>
            </a:r>
            <a:r>
              <a:rPr lang="zh-TW" altLang="en-US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舊皮酒袋</a:t>
            </a:r>
            <a:r>
              <a:rPr lang="zh-TW" altLang="en-US"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馱在驢上，穿著舊鞋與舊衣服，他們的食物是乾的、發霉的餅。他們將自己裝成是很低下、窮苦的，然而在十章二節對於基遍的描述是一座大城，比艾城還大，並且城內的人都是勇士。這裏的對比給我們看見基遍人的詭計。十一節他們就向以色列人說，</a:t>
            </a:r>
            <a:r>
              <a:rPr lang="zh-TW" altLang="en-US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我們是你們的僕人；現在求你們與我們立約。</a:t>
            </a:r>
            <a:r>
              <a:rPr lang="zh-TW" altLang="en-US"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 這是他們的目的，為要免於以色列人的殺害。</a:t>
            </a:r>
            <a:endParaRPr kumimoji="1" lang="zh-TW" altLang="en-US" b="1" dirty="0">
              <a:solidFill>
                <a:srgbClr val="F68349"/>
              </a:solidFill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  <a:sym typeface="+mn-ea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49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50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當以色列人豫備好要據有迦南地時，那地滿了鬼附的人、拜偶像的人和拿非利人。</a:t>
            </a:r>
          </a:p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因為迦南最強的人，是在地中海到約但河之間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...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這些人包括亞衲族人。照著民數記十三章三十三節，</a:t>
            </a:r>
            <a:r>
              <a:rPr lang="zh-TW" altLang="en-US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亞納族人是出於拿非利人</a:t>
            </a:r>
            <a:r>
              <a:rPr lang="zh-TW" altLang="en-US" b="1" dirty="0" smtClean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。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創世記六章啟示，拿非利人是</a:t>
            </a:r>
            <a:r>
              <a:rPr lang="zh-TW" altLang="en-US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人的女子與墮落的天使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之間邪惡的結合所產生的。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51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52</a:t>
            </a:fld>
            <a:endParaRPr kumimoji="1"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19862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8487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345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52956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吹羊角號─六</a:t>
            </a:r>
            <a:r>
              <a:rPr kumimoji="1" lang="en-US" altLang="zh-TW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13</a:t>
            </a:r>
            <a:r>
              <a:rPr kumimoji="1" lang="zh-TW" altLang="en-US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16</a:t>
            </a:r>
            <a:r>
              <a:rPr kumimoji="1" lang="zh-TW" altLang="en-US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1200" b="1" spc="50" dirty="0" smtClean="0">
                <a:latin typeface="DFHei Std W7" charset="-120"/>
                <a:ea typeface="DFHei Std W7" charset="-120"/>
                <a:cs typeface="DFHei Std W7" charset="-120"/>
              </a:rPr>
              <a:t>20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3458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3458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3458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59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19862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3458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66415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35137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51099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452473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ADE1-A1B9-6A48-AD97-3B257D8A1C9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356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106522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18015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猶大是三重的獅子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，便雅憫是撕掠的狼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(27)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，但是道上的蛇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，西布倫是停船的海口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，拿弗他利是被釋放的母鹿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(21)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照著奉獻者的能力獻上的，指明我們對基督的經歷，在大小和種類上各有不同。大小和種類不在於基督，乃在於我們對基督的經歷和享受。我們再次看見只有一位基督，卻有許多的形式和不同的大小。我們可能用不同的方式，並在不同的程度上經歷祂作細麵、薄餅和新穗子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930409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996311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69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120616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724686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803571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440501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78055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3378532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3122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ADE1-A1B9-6A48-AD97-3B257D8A1C9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77457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956043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5486152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5916947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79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06504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356783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078224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4024876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8671310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1837955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11986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ADE1-A1B9-6A48-AD97-3B257D8A1C9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0326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0516564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9385013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476245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89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4532359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172670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462098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0918814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1841097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0227890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75933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ADE1-A1B9-6A48-AD97-3B257D8A1C97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22123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3693606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241660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v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t>98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8082637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pPr/>
              <a:t>99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868377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v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pPr/>
              <a:t>100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8698172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v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DADE1-A1B9-6A48-AD97-3B257D8A1C97}" type="slidenum">
              <a:rPr kumimoji="1" lang="zh-TW" altLang="en-US" smtClean="0"/>
              <a:pPr/>
              <a:t>101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8698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6000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4027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6540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3136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22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509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2020/6/4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1717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2020/6/4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8843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2020/6/4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735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7265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05B-5E72-FC48-AA8C-D34D6CC94541}" type="datetimeFigureOut">
              <a:rPr kumimoji="1" lang="zh-TW" altLang="en-US" smtClean="0"/>
              <a:t>2020/6/4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5382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6705B-5E72-FC48-AA8C-D34D6CC94541}" type="datetimeFigureOut">
              <a:rPr kumimoji="1" lang="zh-TW" altLang="en-US" smtClean="0"/>
              <a:t>2020/6/4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AE535-5EF8-0B47-99CF-3614BD440C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55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100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7.xml"/><Relationship Id="rId12" Type="http://schemas.openxmlformats.org/officeDocument/2006/relationships/diagramColors" Target="../diagrams/colors7.xml"/><Relationship Id="rId13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3.jp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9" Type="http://schemas.openxmlformats.org/officeDocument/2006/relationships/diagramData" Target="../diagrams/data7.xml"/><Relationship Id="rId10" Type="http://schemas.openxmlformats.org/officeDocument/2006/relationships/diagramLayout" Target="../diagrams/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4.xml"/><Relationship Id="rId12" Type="http://schemas.openxmlformats.org/officeDocument/2006/relationships/diagramColors" Target="../diagrams/colors4.xml"/><Relationship Id="rId13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diagramData" Target="../diagrams/data4.xml"/><Relationship Id="rId10" Type="http://schemas.openxmlformats.org/officeDocument/2006/relationships/diagramLayout" Target="../diagrams/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3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3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3.jp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3.jp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617496" y="1424485"/>
            <a:ext cx="2962656" cy="646331"/>
            <a:chOff x="4617496" y="1424485"/>
            <a:chExt cx="2962656" cy="646331"/>
          </a:xfrm>
        </p:grpSpPr>
        <p:sp>
          <p:nvSpPr>
            <p:cNvPr id="14" name="文字方塊 13"/>
            <p:cNvSpPr txBox="1"/>
            <p:nvPr/>
          </p:nvSpPr>
          <p:spPr>
            <a:xfrm>
              <a:off x="5138704" y="1424485"/>
              <a:ext cx="2048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600" dirty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背  景</a:t>
              </a: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4617496" y="1540056"/>
              <a:ext cx="0" cy="502921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7580152" y="1540056"/>
              <a:ext cx="0" cy="502921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字方塊 19"/>
          <p:cNvSpPr txBox="1"/>
          <p:nvPr/>
        </p:nvSpPr>
        <p:spPr>
          <a:xfrm>
            <a:off x="990247" y="2633383"/>
            <a:ext cx="104333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0" indent="-1206500">
              <a:spcBef>
                <a:spcPts val="1200"/>
              </a:spcBef>
            </a:pP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著者：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約書亞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，這名意思是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耶和華救主、救恩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  <a:p>
            <a:pPr marL="1292225" indent="-1292225">
              <a:spcBef>
                <a:spcPts val="1200"/>
              </a:spcBef>
            </a:pP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著地：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摩押平原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（參申三四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8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～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9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）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與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迦南的示劍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（書二四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1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，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25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～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26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。）</a:t>
            </a:r>
          </a:p>
          <a:p>
            <a:pPr marL="1292225" indent="-1292225">
              <a:spcBef>
                <a:spcPts val="1200"/>
              </a:spcBef>
            </a:pP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著時：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主前一四五二至一四二六年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，為時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約二十七年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，從以色列人出埃及後第四十一年正月，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（書四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19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，）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到約書亞離世。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（書二四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29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。）</a:t>
            </a:r>
          </a:p>
        </p:txBody>
      </p:sp>
    </p:spTree>
    <p:extLst>
      <p:ext uri="{BB962C8B-B14F-4D97-AF65-F5344CB8AC3E}">
        <p14:creationId xmlns:p14="http://schemas.microsoft.com/office/powerpoint/2010/main" val="3548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72570" y="1123602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團體的約書亞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59695" y="1907069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資料庫圖表 14"/>
          <p:cNvGraphicFramePr/>
          <p:nvPr/>
        </p:nvGraphicFramePr>
        <p:xfrm>
          <a:off x="959695" y="2820862"/>
          <a:ext cx="10273081" cy="161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資料庫圖表 17"/>
          <p:cNvGraphicFramePr/>
          <p:nvPr/>
        </p:nvGraphicFramePr>
        <p:xfrm>
          <a:off x="959695" y="5569564"/>
          <a:ext cx="10273081" cy="71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右大括弧 21"/>
          <p:cNvSpPr/>
          <p:nvPr/>
        </p:nvSpPr>
        <p:spPr>
          <a:xfrm rot="16200000">
            <a:off x="3537071" y="188744"/>
            <a:ext cx="504073" cy="5658825"/>
          </a:xfrm>
          <a:prstGeom prst="rightBrace">
            <a:avLst>
              <a:gd name="adj1" fmla="val 60083"/>
              <a:gd name="adj2" fmla="val 50000"/>
            </a:avLst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右大括弧 22"/>
          <p:cNvSpPr/>
          <p:nvPr/>
        </p:nvSpPr>
        <p:spPr>
          <a:xfrm rot="16200000">
            <a:off x="7094954" y="2338744"/>
            <a:ext cx="504075" cy="1358826"/>
          </a:xfrm>
          <a:prstGeom prst="rightBrace">
            <a:avLst>
              <a:gd name="adj1" fmla="val 48449"/>
              <a:gd name="adj2" fmla="val 50000"/>
            </a:avLst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右大括弧 23"/>
          <p:cNvSpPr/>
          <p:nvPr/>
        </p:nvSpPr>
        <p:spPr>
          <a:xfrm rot="16200000">
            <a:off x="9214911" y="1628416"/>
            <a:ext cx="504073" cy="2779481"/>
          </a:xfrm>
          <a:prstGeom prst="rightBrace">
            <a:avLst>
              <a:gd name="adj1" fmla="val 86994"/>
              <a:gd name="adj2" fmla="val 50000"/>
            </a:avLst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右大括弧 24"/>
          <p:cNvSpPr/>
          <p:nvPr/>
        </p:nvSpPr>
        <p:spPr>
          <a:xfrm rot="16200000">
            <a:off x="5656154" y="369030"/>
            <a:ext cx="504073" cy="9896994"/>
          </a:xfrm>
          <a:prstGeom prst="rightBrace">
            <a:avLst>
              <a:gd name="adj1" fmla="val 95274"/>
              <a:gd name="adj2" fmla="val 50000"/>
            </a:avLst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7" name="群組 26"/>
          <p:cNvGrpSpPr/>
          <p:nvPr/>
        </p:nvGrpSpPr>
        <p:grpSpPr>
          <a:xfrm>
            <a:off x="2873838" y="2187082"/>
            <a:ext cx="1843303" cy="567488"/>
            <a:chOff x="1563623" y="3575533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圓角矩形 27"/>
            <p:cNvSpPr/>
            <p:nvPr/>
          </p:nvSpPr>
          <p:spPr>
            <a:xfrm>
              <a:off x="1563623" y="3575533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圓角矩形 4"/>
            <p:cNvSpPr/>
            <p:nvPr/>
          </p:nvSpPr>
          <p:spPr>
            <a:xfrm>
              <a:off x="1591325" y="3603235"/>
              <a:ext cx="1703672" cy="512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dirty="0" smtClean="0">
                  <a:latin typeface="華康楷書體 Std W7" pitchFamily="66" charset="-120"/>
                  <a:ea typeface="華康楷書體 Std W7" pitchFamily="66" charset="-120"/>
                </a:rPr>
                <a:t>出埃及記</a:t>
              </a:r>
              <a:endParaRPr lang="zh-TW" altLang="en-US" sz="27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6473380" y="2187082"/>
            <a:ext cx="1745551" cy="567488"/>
            <a:chOff x="1563623" y="3575533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圓角矩形 30"/>
            <p:cNvSpPr/>
            <p:nvPr/>
          </p:nvSpPr>
          <p:spPr>
            <a:xfrm>
              <a:off x="1563623" y="3575533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圓角矩形 4"/>
            <p:cNvSpPr/>
            <p:nvPr/>
          </p:nvSpPr>
          <p:spPr>
            <a:xfrm>
              <a:off x="1591325" y="3603235"/>
              <a:ext cx="1703672" cy="512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dirty="0" smtClean="0">
                  <a:latin typeface="華康楷書體 Std W7" pitchFamily="66" charset="-120"/>
                  <a:ea typeface="華康楷書體 Std W7" pitchFamily="66" charset="-120"/>
                </a:rPr>
                <a:t>利未記</a:t>
              </a:r>
              <a:endParaRPr lang="zh-TW" altLang="en-US" sz="27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8603136" y="2187082"/>
            <a:ext cx="1745551" cy="567488"/>
            <a:chOff x="1563623" y="3575533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圓角矩形 36"/>
            <p:cNvSpPr/>
            <p:nvPr/>
          </p:nvSpPr>
          <p:spPr>
            <a:xfrm>
              <a:off x="1563623" y="3575533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圓角矩形 4"/>
            <p:cNvSpPr/>
            <p:nvPr/>
          </p:nvSpPr>
          <p:spPr>
            <a:xfrm>
              <a:off x="1591325" y="3603235"/>
              <a:ext cx="1703672" cy="512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dirty="0" smtClean="0">
                  <a:latin typeface="華康楷書體 Std W7" pitchFamily="66" charset="-120"/>
                  <a:ea typeface="華康楷書體 Std W7" pitchFamily="66" charset="-120"/>
                </a:rPr>
                <a:t>民數記</a:t>
              </a:r>
              <a:endParaRPr lang="zh-TW" altLang="en-US" sz="27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4985653" y="4468974"/>
            <a:ext cx="1843303" cy="567488"/>
            <a:chOff x="1563623" y="3575533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3" name="圓角矩形 42"/>
            <p:cNvSpPr/>
            <p:nvPr/>
          </p:nvSpPr>
          <p:spPr>
            <a:xfrm>
              <a:off x="1563623" y="3575533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圓角矩形 4"/>
            <p:cNvSpPr/>
            <p:nvPr/>
          </p:nvSpPr>
          <p:spPr>
            <a:xfrm>
              <a:off x="1591325" y="3603235"/>
              <a:ext cx="1703672" cy="512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dirty="0" smtClean="0">
                  <a:latin typeface="華康楷書體 Std W7" pitchFamily="66" charset="-120"/>
                  <a:ea typeface="華康楷書體 Std W7" pitchFamily="66" charset="-120"/>
                </a:rPr>
                <a:t>約書亞記</a:t>
              </a:r>
              <a:endParaRPr lang="zh-TW" altLang="en-US" sz="27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52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8" grpId="0">
        <p:bldAsOne/>
      </p:bldGraphic>
      <p:bldP spid="22" grpId="0" animBg="1"/>
      <p:bldP spid="23" grpId="0" animBg="1"/>
      <p:bldP spid="24" grpId="0" animBg="1"/>
      <p:bldP spid="2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79833" y="116257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作今日的約書亞和迦勒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59695" y="1907069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7064559" y="2093709"/>
            <a:ext cx="1804056" cy="572706"/>
            <a:chOff x="2053335" y="357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圓角矩形 9"/>
            <p:cNvSpPr/>
            <p:nvPr/>
          </p:nvSpPr>
          <p:spPr>
            <a:xfrm>
              <a:off x="2053335" y="357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圓角矩形 4"/>
            <p:cNvSpPr/>
            <p:nvPr/>
          </p:nvSpPr>
          <p:spPr>
            <a:xfrm>
              <a:off x="2081292" y="28314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kern="1200" dirty="0" smtClean="0">
                  <a:latin typeface="華康楷書體 Std W7" pitchFamily="66" charset="-120"/>
                  <a:ea typeface="華康楷書體 Std W7" pitchFamily="66" charset="-120"/>
                </a:rPr>
                <a:t>得勝者</a:t>
              </a:r>
              <a:endParaRPr lang="zh-TW" altLang="en-US" sz="2700" kern="12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4696893" y="2092638"/>
            <a:ext cx="2110538" cy="572706"/>
            <a:chOff x="2053335" y="601699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圓角矩形 12"/>
            <p:cNvSpPr/>
            <p:nvPr/>
          </p:nvSpPr>
          <p:spPr>
            <a:xfrm>
              <a:off x="2053335" y="601699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25558"/>
                <a:satOff val="-1705"/>
                <a:lumOff val="-654"/>
                <a:alphaOff val="0"/>
              </a:schemeClr>
            </a:fillRef>
            <a:effectRef idx="2">
              <a:schemeClr val="accent5">
                <a:hueOff val="-1225558"/>
                <a:satOff val="-1705"/>
                <a:lumOff val="-6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圓角矩形 6"/>
            <p:cNvSpPr/>
            <p:nvPr/>
          </p:nvSpPr>
          <p:spPr>
            <a:xfrm>
              <a:off x="2081292" y="629656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kern="1200" dirty="0" smtClean="0">
                  <a:latin typeface="華康楷書體 Std W7" pitchFamily="66" charset="-120"/>
                  <a:ea typeface="華康楷書體 Std W7" pitchFamily="66" charset="-120"/>
                </a:rPr>
                <a:t>在戰場上</a:t>
              </a:r>
              <a:endParaRPr lang="zh-TW" altLang="en-US" sz="2700" kern="12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9154133" y="2093709"/>
            <a:ext cx="1800457" cy="572706"/>
            <a:chOff x="2053335" y="1203041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圓角矩形 18"/>
            <p:cNvSpPr/>
            <p:nvPr/>
          </p:nvSpPr>
          <p:spPr>
            <a:xfrm>
              <a:off x="2053335" y="1203041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2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圓角矩形 8"/>
            <p:cNvSpPr/>
            <p:nvPr/>
          </p:nvSpPr>
          <p:spPr>
            <a:xfrm>
              <a:off x="2081291" y="1230998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kern="1200" dirty="0" smtClean="0">
                  <a:latin typeface="華康楷書體 Std W7" pitchFamily="66" charset="-120"/>
                  <a:ea typeface="華康楷書體 Std W7" pitchFamily="66" charset="-120"/>
                </a:rPr>
                <a:t>有同伴</a:t>
              </a:r>
              <a:endParaRPr lang="zh-TW" altLang="en-US" sz="2700" kern="12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301750" y="3742401"/>
            <a:ext cx="2310002" cy="572706"/>
            <a:chOff x="2053335" y="1804384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圓角矩形 24"/>
            <p:cNvSpPr/>
            <p:nvPr/>
          </p:nvSpPr>
          <p:spPr>
            <a:xfrm>
              <a:off x="2053335" y="1804384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3"/>
                <a:satOff val="-5114"/>
                <a:lumOff val="-1961"/>
                <a:alphaOff val="0"/>
              </a:schemeClr>
            </a:fillRef>
            <a:effectRef idx="2">
              <a:schemeClr val="accent5">
                <a:hueOff val="-3676673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圓角矩形 10"/>
            <p:cNvSpPr/>
            <p:nvPr/>
          </p:nvSpPr>
          <p:spPr>
            <a:xfrm>
              <a:off x="2081292" y="1832341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kern="1200" dirty="0" smtClean="0">
                  <a:latin typeface="華康楷書體 Std W7" pitchFamily="66" charset="-120"/>
                  <a:ea typeface="華康楷書體 Std W7" pitchFamily="66" charset="-120"/>
                </a:rPr>
                <a:t>專一跟從神</a:t>
              </a:r>
              <a:endParaRPr lang="zh-TW" altLang="en-US" sz="2700" kern="12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3301750" y="4572343"/>
            <a:ext cx="2310002" cy="572706"/>
            <a:chOff x="2053335" y="2405726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圓角矩形 27"/>
            <p:cNvSpPr/>
            <p:nvPr/>
          </p:nvSpPr>
          <p:spPr>
            <a:xfrm>
              <a:off x="2053335" y="2405726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1"/>
                <a:satOff val="-6819"/>
                <a:lumOff val="-2615"/>
                <a:alphaOff val="0"/>
              </a:schemeClr>
            </a:fillRef>
            <a:effectRef idx="2">
              <a:schemeClr val="accent5">
                <a:hueOff val="-4902231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圓角矩形 12"/>
            <p:cNvSpPr/>
            <p:nvPr/>
          </p:nvSpPr>
          <p:spPr>
            <a:xfrm>
              <a:off x="2081292" y="2433683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kern="1200" dirty="0" smtClean="0">
                  <a:latin typeface="華康楷書體 Std W7" pitchFamily="66" charset="-120"/>
                  <a:ea typeface="華康楷書體 Std W7" pitchFamily="66" charset="-120"/>
                </a:rPr>
                <a:t>相信神的話</a:t>
              </a:r>
              <a:endParaRPr lang="zh-TW" altLang="en-US" sz="2700" kern="12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3289749" y="5364185"/>
            <a:ext cx="2341052" cy="572706"/>
            <a:chOff x="2053335" y="3007068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圓角矩形 30"/>
            <p:cNvSpPr/>
            <p:nvPr/>
          </p:nvSpPr>
          <p:spPr>
            <a:xfrm>
              <a:off x="2053335" y="3007068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127787"/>
                <a:satOff val="-8523"/>
                <a:lumOff val="-3268"/>
                <a:alphaOff val="0"/>
              </a:schemeClr>
            </a:fillRef>
            <a:effectRef idx="2">
              <a:schemeClr val="accent5">
                <a:hueOff val="-6127787"/>
                <a:satOff val="-8523"/>
                <a:lumOff val="-32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圓角矩形 14"/>
            <p:cNvSpPr/>
            <p:nvPr/>
          </p:nvSpPr>
          <p:spPr>
            <a:xfrm>
              <a:off x="2081292" y="3035025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kern="1200" dirty="0" smtClean="0">
                  <a:latin typeface="華康楷書體 Std W7" pitchFamily="66" charset="-120"/>
                  <a:ea typeface="華康楷書體 Std W7" pitchFamily="66" charset="-120"/>
                </a:rPr>
                <a:t>與神是一</a:t>
              </a:r>
              <a:endParaRPr lang="zh-TW" altLang="en-US" sz="2700" kern="12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8992258" y="5978682"/>
            <a:ext cx="2310002" cy="572706"/>
            <a:chOff x="2053335" y="3608410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4" name="圓角矩形 33"/>
            <p:cNvSpPr/>
            <p:nvPr/>
          </p:nvSpPr>
          <p:spPr>
            <a:xfrm>
              <a:off x="2053335" y="3608410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圓角矩形 16"/>
            <p:cNvSpPr/>
            <p:nvPr/>
          </p:nvSpPr>
          <p:spPr>
            <a:xfrm>
              <a:off x="2081292" y="3636367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dirty="0" smtClean="0">
                  <a:latin typeface="華康楷書體 Std W7" pitchFamily="66" charset="-120"/>
                  <a:ea typeface="華康楷書體 Std W7" pitchFamily="66" charset="-120"/>
                </a:rPr>
                <a:t>要求</a:t>
              </a:r>
              <a:endParaRPr lang="zh-TW" altLang="en-US" sz="2700" kern="12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5943985" y="2877528"/>
            <a:ext cx="2565463" cy="567488"/>
            <a:chOff x="1563623" y="354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圓角矩形 36"/>
            <p:cNvSpPr/>
            <p:nvPr/>
          </p:nvSpPr>
          <p:spPr>
            <a:xfrm>
              <a:off x="1563623" y="354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圓角矩形 4"/>
            <p:cNvSpPr/>
            <p:nvPr/>
          </p:nvSpPr>
          <p:spPr>
            <a:xfrm>
              <a:off x="1591325" y="28056"/>
              <a:ext cx="1703672" cy="512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kern="1200" dirty="0" smtClean="0">
                  <a:latin typeface="華康楷書體 Std W7" pitchFamily="66" charset="-120"/>
                  <a:ea typeface="華康楷書體 Std W7" pitchFamily="66" charset="-120"/>
                </a:rPr>
                <a:t>死而復活</a:t>
              </a:r>
              <a:endParaRPr lang="zh-TW" altLang="en-US" sz="2700" kern="12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5943985" y="3512742"/>
            <a:ext cx="2565463" cy="567488"/>
            <a:chOff x="1563623" y="596217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0" name="圓角矩形 39"/>
            <p:cNvSpPr/>
            <p:nvPr/>
          </p:nvSpPr>
          <p:spPr>
            <a:xfrm>
              <a:off x="1563623" y="596217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51767"/>
                <a:satOff val="16667"/>
                <a:lumOff val="-2451"/>
                <a:alphaOff val="0"/>
              </a:schemeClr>
            </a:fillRef>
            <a:effectRef idx="2">
              <a:schemeClr val="accent3">
                <a:hueOff val="451767"/>
                <a:satOff val="16667"/>
                <a:lumOff val="-2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圓角矩形 6"/>
            <p:cNvSpPr/>
            <p:nvPr/>
          </p:nvSpPr>
          <p:spPr>
            <a:xfrm>
              <a:off x="1591325" y="623919"/>
              <a:ext cx="1703672" cy="512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dirty="0" smtClean="0">
                  <a:latin typeface="華康楷書體 Std W7" pitchFamily="66" charset="-120"/>
                  <a:ea typeface="華康楷書體 Std W7" pitchFamily="66" charset="-120"/>
                </a:rPr>
                <a:t>對付肉體</a:t>
              </a:r>
              <a:endParaRPr lang="zh-TW" altLang="en-US" sz="27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5943985" y="4147956"/>
            <a:ext cx="2565463" cy="648341"/>
            <a:chOff x="1563623" y="1192080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3" name="圓角矩形 42"/>
            <p:cNvSpPr/>
            <p:nvPr/>
          </p:nvSpPr>
          <p:spPr>
            <a:xfrm>
              <a:off x="1563623" y="1192080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2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圓角矩形 8"/>
            <p:cNvSpPr/>
            <p:nvPr/>
          </p:nvSpPr>
          <p:spPr>
            <a:xfrm>
              <a:off x="1591325" y="1219782"/>
              <a:ext cx="1703672" cy="512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dirty="0" smtClean="0">
                  <a:latin typeface="華康楷書體 Std W7" pitchFamily="66" charset="-120"/>
                  <a:ea typeface="華康楷書體 Std W7" pitchFamily="66" charset="-120"/>
                </a:rPr>
                <a:t>享受主的桌子</a:t>
              </a:r>
              <a:endParaRPr lang="zh-TW" altLang="en-US" sz="27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5943985" y="4864023"/>
            <a:ext cx="2565463" cy="819800"/>
            <a:chOff x="1563623" y="1787943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6" name="圓角矩形 45"/>
            <p:cNvSpPr/>
            <p:nvPr/>
          </p:nvSpPr>
          <p:spPr>
            <a:xfrm>
              <a:off x="1563623" y="1787943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2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圓角矩形 10"/>
            <p:cNvSpPr/>
            <p:nvPr/>
          </p:nvSpPr>
          <p:spPr>
            <a:xfrm>
              <a:off x="1591325" y="1815645"/>
              <a:ext cx="1703672" cy="512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dirty="0" smtClean="0">
                  <a:latin typeface="華康楷書體 Std W7" pitchFamily="66" charset="-120"/>
                  <a:ea typeface="華康楷書體 Std W7" pitchFamily="66" charset="-120"/>
                </a:rPr>
                <a:t>享受基督作美地的出產</a:t>
              </a:r>
              <a:endParaRPr lang="zh-TW" altLang="en-US" sz="27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638561" y="3486472"/>
            <a:ext cx="2336864" cy="567488"/>
            <a:chOff x="1563623" y="2979670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9" name="圓角矩形 48"/>
            <p:cNvSpPr/>
            <p:nvPr/>
          </p:nvSpPr>
          <p:spPr>
            <a:xfrm>
              <a:off x="1563623" y="2979670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58833"/>
                <a:satOff val="83333"/>
                <a:lumOff val="-12255"/>
                <a:alphaOff val="0"/>
              </a:schemeClr>
            </a:fillRef>
            <a:effectRef idx="2">
              <a:schemeClr val="accent3">
                <a:hueOff val="2258833"/>
                <a:satOff val="83333"/>
                <a:lumOff val="-122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圓角矩形 14"/>
            <p:cNvSpPr/>
            <p:nvPr/>
          </p:nvSpPr>
          <p:spPr>
            <a:xfrm>
              <a:off x="1591325" y="3007372"/>
              <a:ext cx="1703672" cy="512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dirty="0" smtClean="0">
                  <a:latin typeface="華康楷書體 Std W7" pitchFamily="66" charset="-120"/>
                  <a:ea typeface="華康楷書體 Std W7" pitchFamily="66" charset="-120"/>
                </a:rPr>
                <a:t>奮力活動的神</a:t>
              </a:r>
              <a:endParaRPr lang="zh-TW" altLang="en-US" sz="27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241020" y="2099998"/>
            <a:ext cx="3219450" cy="567488"/>
            <a:chOff x="1563623" y="3575533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2" name="圓角矩形 51"/>
            <p:cNvSpPr/>
            <p:nvPr/>
          </p:nvSpPr>
          <p:spPr>
            <a:xfrm>
              <a:off x="1563623" y="3575533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圓角矩形 4"/>
            <p:cNvSpPr/>
            <p:nvPr/>
          </p:nvSpPr>
          <p:spPr>
            <a:xfrm>
              <a:off x="1591325" y="3603235"/>
              <a:ext cx="1703672" cy="512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dirty="0" smtClean="0">
                  <a:latin typeface="華康楷書體 Std W7" pitchFamily="66" charset="-120"/>
                  <a:ea typeface="華康楷書體 Std W7" pitchFamily="66" charset="-120"/>
                </a:rPr>
                <a:t>寫神今日的歷史</a:t>
              </a:r>
              <a:endParaRPr lang="zh-TW" altLang="en-US" sz="27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841141" y="4309383"/>
            <a:ext cx="1878028" cy="834400"/>
            <a:chOff x="2053335" y="1804384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5" name="圓角矩形 54"/>
            <p:cNvSpPr/>
            <p:nvPr/>
          </p:nvSpPr>
          <p:spPr>
            <a:xfrm>
              <a:off x="2053335" y="1804384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3"/>
                <a:satOff val="-5114"/>
                <a:lumOff val="-1961"/>
                <a:alphaOff val="0"/>
              </a:schemeClr>
            </a:fillRef>
            <a:effectRef idx="2">
              <a:schemeClr val="accent5">
                <a:hueOff val="-3676673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圓角矩形 10"/>
            <p:cNvSpPr/>
            <p:nvPr/>
          </p:nvSpPr>
          <p:spPr>
            <a:xfrm>
              <a:off x="2081292" y="1832341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dirty="0" smtClean="0">
                  <a:latin typeface="華康楷書體 Std W7" pitchFamily="66" charset="-120"/>
                  <a:ea typeface="華康楷書體 Std W7" pitchFamily="66" charset="-120"/>
                </a:rPr>
                <a:t>為著基督據有美地</a:t>
              </a:r>
              <a:endParaRPr lang="zh-TW" altLang="en-US" sz="2700" kern="12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847157" y="5364973"/>
            <a:ext cx="1901964" cy="826798"/>
            <a:chOff x="1563623" y="2383806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8" name="圓角矩形 57"/>
            <p:cNvSpPr/>
            <p:nvPr/>
          </p:nvSpPr>
          <p:spPr>
            <a:xfrm>
              <a:off x="1563623" y="2383806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2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圓角矩形 12"/>
            <p:cNvSpPr/>
            <p:nvPr/>
          </p:nvSpPr>
          <p:spPr>
            <a:xfrm>
              <a:off x="1591325" y="2411508"/>
              <a:ext cx="1703672" cy="512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dirty="0" smtClean="0">
                  <a:latin typeface="華康楷書體 Std W7" pitchFamily="66" charset="-120"/>
                  <a:ea typeface="華康楷書體 Std W7" pitchFamily="66" charset="-120"/>
                </a:rPr>
                <a:t>成為基督的產業</a:t>
              </a:r>
              <a:endParaRPr lang="zh-TW" altLang="en-US" sz="2700" kern="12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8999868" y="3772782"/>
            <a:ext cx="2310002" cy="572706"/>
            <a:chOff x="2053335" y="601699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1" name="圓角矩形 60"/>
            <p:cNvSpPr/>
            <p:nvPr/>
          </p:nvSpPr>
          <p:spPr>
            <a:xfrm>
              <a:off x="2053335" y="601699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25558"/>
                <a:satOff val="-1705"/>
                <a:lumOff val="-654"/>
                <a:alphaOff val="0"/>
              </a:schemeClr>
            </a:fillRef>
            <a:effectRef idx="2">
              <a:schemeClr val="accent5">
                <a:hueOff val="-1225558"/>
                <a:satOff val="-1705"/>
                <a:lumOff val="-6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圓角矩形 6"/>
            <p:cNvSpPr/>
            <p:nvPr/>
          </p:nvSpPr>
          <p:spPr>
            <a:xfrm>
              <a:off x="2081292" y="629656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dirty="0" smtClean="0">
                  <a:latin typeface="華康楷書體 Std W7" pitchFamily="66" charset="-120"/>
                  <a:ea typeface="華康楷書體 Std W7" pitchFamily="66" charset="-120"/>
                </a:rPr>
                <a:t>宣揚基督</a:t>
              </a: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9001783" y="4508031"/>
            <a:ext cx="2310002" cy="572706"/>
            <a:chOff x="2053335" y="1804384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4" name="圓角矩形 63"/>
            <p:cNvSpPr/>
            <p:nvPr/>
          </p:nvSpPr>
          <p:spPr>
            <a:xfrm>
              <a:off x="2053335" y="1804384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3"/>
                <a:satOff val="-5114"/>
                <a:lumOff val="-1961"/>
                <a:alphaOff val="0"/>
              </a:schemeClr>
            </a:fillRef>
            <a:effectRef idx="2">
              <a:schemeClr val="accent5">
                <a:hueOff val="-3676673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圓角矩形 10"/>
            <p:cNvSpPr/>
            <p:nvPr/>
          </p:nvSpPr>
          <p:spPr>
            <a:xfrm>
              <a:off x="2081292" y="1832341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dirty="0" smtClean="0">
                  <a:latin typeface="華康楷書體 Std W7" pitchFamily="66" charset="-120"/>
                  <a:ea typeface="華康楷書體 Std W7" pitchFamily="66" charset="-120"/>
                </a:rPr>
                <a:t>求問神</a:t>
              </a:r>
              <a:endParaRPr lang="zh-TW" altLang="en-US" sz="27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8985950" y="3042120"/>
            <a:ext cx="2346981" cy="572706"/>
            <a:chOff x="2053335" y="357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7" name="圓角矩形 66"/>
            <p:cNvSpPr/>
            <p:nvPr/>
          </p:nvSpPr>
          <p:spPr>
            <a:xfrm>
              <a:off x="2053335" y="357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圓角矩形 4"/>
            <p:cNvSpPr/>
            <p:nvPr/>
          </p:nvSpPr>
          <p:spPr>
            <a:xfrm>
              <a:off x="2081292" y="28314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dirty="0" smtClean="0">
                  <a:latin typeface="華康楷書體 Std W7" pitchFamily="66" charset="-120"/>
                  <a:ea typeface="華康楷書體 Std W7" pitchFamily="66" charset="-120"/>
                </a:rPr>
                <a:t>高舉基督</a:t>
              </a:r>
              <a:endParaRPr lang="zh-TW" altLang="en-US" sz="27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8989782" y="5243990"/>
            <a:ext cx="2341052" cy="572706"/>
            <a:chOff x="2053335" y="3007068"/>
            <a:chExt cx="2310002" cy="5727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0" name="圓角矩形 69"/>
            <p:cNvSpPr/>
            <p:nvPr/>
          </p:nvSpPr>
          <p:spPr>
            <a:xfrm>
              <a:off x="2053335" y="3007068"/>
              <a:ext cx="2310002" cy="57270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127787"/>
                <a:satOff val="-8523"/>
                <a:lumOff val="-3268"/>
                <a:alphaOff val="0"/>
              </a:schemeClr>
            </a:fillRef>
            <a:effectRef idx="2">
              <a:schemeClr val="accent5">
                <a:hueOff val="-6127787"/>
                <a:satOff val="-8523"/>
                <a:lumOff val="-32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圓角矩形 14"/>
            <p:cNvSpPr/>
            <p:nvPr/>
          </p:nvSpPr>
          <p:spPr>
            <a:xfrm>
              <a:off x="2081292" y="3035025"/>
              <a:ext cx="2254088" cy="5167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dirty="0" smtClean="0">
                  <a:latin typeface="華康楷書體 Std W7" pitchFamily="66" charset="-120"/>
                  <a:ea typeface="華康楷書體 Std W7" pitchFamily="66" charset="-120"/>
                </a:rPr>
                <a:t>禱告</a:t>
              </a:r>
              <a:endParaRPr lang="zh-TW" altLang="en-US" sz="27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5931323" y="5751549"/>
            <a:ext cx="2578125" cy="826798"/>
            <a:chOff x="1563623" y="2383806"/>
            <a:chExt cx="1759076" cy="5674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3" name="圓角矩形 72"/>
            <p:cNvSpPr/>
            <p:nvPr/>
          </p:nvSpPr>
          <p:spPr>
            <a:xfrm>
              <a:off x="1563623" y="2383806"/>
              <a:ext cx="1759076" cy="56748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2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圓角矩形 12"/>
            <p:cNvSpPr/>
            <p:nvPr/>
          </p:nvSpPr>
          <p:spPr>
            <a:xfrm>
              <a:off x="1591325" y="2404036"/>
              <a:ext cx="1703672" cy="512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700" dirty="0" smtClean="0">
                  <a:latin typeface="華康楷書體 Std W7" pitchFamily="66" charset="-120"/>
                  <a:ea typeface="華康楷書體 Std W7" pitchFamily="66" charset="-120"/>
                </a:rPr>
                <a:t>看見基督作元帥的異象</a:t>
              </a:r>
              <a:endParaRPr lang="zh-TW" altLang="en-US" sz="2700" dirty="0">
                <a:latin typeface="華康楷書體 Std W7" pitchFamily="66" charset="-120"/>
                <a:ea typeface="華康楷書體 Std W7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52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4746941" y="1088484"/>
            <a:ext cx="204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600" dirty="0">
                <a:solidFill>
                  <a:srgbClr val="00B05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主 </a:t>
            </a:r>
            <a:r>
              <a:rPr kumimoji="1" lang="zh-TW" altLang="en-US" sz="3600" dirty="0" smtClean="0">
                <a:solidFill>
                  <a:srgbClr val="00B050"/>
                </a:solidFill>
                <a:latin typeface="全真方新書" charset="-120"/>
                <a:ea typeface="全真方新書" charset="-120"/>
                <a:cs typeface="全真方新書" charset="-120"/>
              </a:rPr>
              <a:t>   </a:t>
            </a:r>
            <a:r>
              <a:rPr kumimoji="1" lang="zh-TW" altLang="en-US" sz="3600" dirty="0">
                <a:solidFill>
                  <a:srgbClr val="00B050"/>
                </a:solidFill>
                <a:latin typeface="全真方新書" charset="-120"/>
                <a:ea typeface="全真方新書" charset="-120"/>
                <a:cs typeface="全真方新書" charset="-120"/>
              </a:rPr>
              <a:t>題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4251491" y="1204055"/>
            <a:ext cx="0" cy="50292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7214147" y="1204055"/>
            <a:ext cx="0" cy="50292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728321" y="1798886"/>
            <a:ext cx="1060065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以色列人佔有並得著美地為業，以完成神的經綸</a:t>
            </a:r>
            <a:endParaRPr kumimoji="1" lang="zh-TW" altLang="zh-TW" sz="29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3FE35E0E-2964-411A-AF1B-8D725C92EA09}"/>
              </a:ext>
            </a:extLst>
          </p:cNvPr>
          <p:cNvSpPr txBox="1"/>
          <p:nvPr/>
        </p:nvSpPr>
        <p:spPr>
          <a:xfrm>
            <a:off x="4777040" y="2570492"/>
            <a:ext cx="204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mr-IN" sz="3600" dirty="0">
                <a:solidFill>
                  <a:srgbClr val="00B05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總    </a:t>
            </a:r>
            <a:r>
              <a:rPr kumimoji="1" lang="zh-TW" altLang="en-US" sz="3600" dirty="0">
                <a:solidFill>
                  <a:srgbClr val="00B05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綱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B5C0C179-B40D-4210-BC6D-D5FBA64ED0B7}"/>
              </a:ext>
            </a:extLst>
          </p:cNvPr>
          <p:cNvCxnSpPr/>
          <p:nvPr/>
        </p:nvCxnSpPr>
        <p:spPr>
          <a:xfrm>
            <a:off x="4281590" y="2686063"/>
            <a:ext cx="0" cy="50292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xmlns="" id="{DDF974FA-F8DA-4637-8298-02EEF9970342}"/>
              </a:ext>
            </a:extLst>
          </p:cNvPr>
          <p:cNvCxnSpPr/>
          <p:nvPr/>
        </p:nvCxnSpPr>
        <p:spPr>
          <a:xfrm>
            <a:off x="7244246" y="2686063"/>
            <a:ext cx="0" cy="50292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82216DA8-832A-4870-93A7-B2C127A50379}"/>
              </a:ext>
            </a:extLst>
          </p:cNvPr>
          <p:cNvSpPr txBox="1"/>
          <p:nvPr/>
        </p:nvSpPr>
        <p:spPr>
          <a:xfrm>
            <a:off x="1754193" y="3216023"/>
            <a:ext cx="85489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約書亞引領以色列人</a:t>
            </a:r>
            <a:r>
              <a:rPr kumimoji="1" lang="zh-TW" altLang="en-US" sz="29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進入</a:t>
            </a:r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應許之地，</a:t>
            </a:r>
            <a:r>
              <a:rPr kumimoji="1" lang="zh-TW" altLang="en-US" sz="29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佔有</a:t>
            </a:r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得着那地，拈鬮</a:t>
            </a:r>
            <a:r>
              <a:rPr kumimoji="1" lang="zh-TW" altLang="en-US" sz="29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分配</a:t>
            </a:r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並</a:t>
            </a:r>
            <a:r>
              <a:rPr kumimoji="1" lang="zh-TW" altLang="en-US" sz="29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享受</a:t>
            </a:r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那地。</a:t>
            </a:r>
            <a:endParaRPr kumimoji="1" lang="zh-TW" altLang="zh-TW" sz="29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0A29ED66-F12B-4D6C-954F-3E818B542604}"/>
              </a:ext>
            </a:extLst>
          </p:cNvPr>
          <p:cNvSpPr txBox="1"/>
          <p:nvPr/>
        </p:nvSpPr>
        <p:spPr>
          <a:xfrm>
            <a:off x="4324262" y="4524473"/>
            <a:ext cx="332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600" spc="2000" dirty="0">
                <a:solidFill>
                  <a:srgbClr val="00B05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中心思想</a:t>
            </a: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xmlns="" id="{11BE02C4-2AAA-4B6B-8C14-3818F7C72D22}"/>
              </a:ext>
            </a:extLst>
          </p:cNvPr>
          <p:cNvCxnSpPr/>
          <p:nvPr/>
        </p:nvCxnSpPr>
        <p:spPr>
          <a:xfrm>
            <a:off x="4104806" y="4621756"/>
            <a:ext cx="0" cy="50292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xmlns="" id="{4FEA7794-2188-420C-9B5B-D6640855DDBB}"/>
              </a:ext>
            </a:extLst>
          </p:cNvPr>
          <p:cNvCxnSpPr/>
          <p:nvPr/>
        </p:nvCxnSpPr>
        <p:spPr>
          <a:xfrm>
            <a:off x="7652209" y="4621756"/>
            <a:ext cx="0" cy="50292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xmlns="" id="{A5B775FD-0231-4ECB-AA45-AB8A8C21B662}"/>
              </a:ext>
            </a:extLst>
          </p:cNvPr>
          <p:cNvSpPr txBox="1"/>
          <p:nvPr/>
        </p:nvSpPr>
        <p:spPr>
          <a:xfrm>
            <a:off x="556459" y="5208455"/>
            <a:ext cx="1094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900" b="1" dirty="0">
                <a:latin typeface="DFHei Std W7" charset="-120"/>
                <a:ea typeface="DFHei Std W7" charset="-120"/>
                <a:cs typeface="DFHei Std W7" charset="-120"/>
              </a:rPr>
              <a:t>神要成就關於美地的應許，使以色列人得着一個地方，以完成神的經綸，特別是保持基督藉著成為肉體而被帶到地上的這一條線</a:t>
            </a:r>
            <a:r>
              <a:rPr kumimoji="1" lang="zh-TW" altLang="en-US" sz="2900" b="1" dirty="0" smtClean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en-US" altLang="zh-TW" sz="2900" b="1" dirty="0">
              <a:solidFill>
                <a:srgbClr val="00206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31055" y="6193340"/>
            <a:ext cx="213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 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1:1</a:t>
            </a:r>
            <a:r>
              <a: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</a:p>
        </p:txBody>
      </p:sp>
    </p:spTree>
    <p:extLst>
      <p:ext uri="{BB962C8B-B14F-4D97-AF65-F5344CB8AC3E}">
        <p14:creationId xmlns:p14="http://schemas.microsoft.com/office/powerpoint/2010/main" val="41919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12" grpId="0"/>
      <p:bldP spid="17" grpId="0"/>
      <p:bldP spid="27" grpId="0"/>
      <p:bldP spid="3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478684" y="1075952"/>
            <a:ext cx="2962656" cy="646331"/>
            <a:chOff x="4478684" y="1075952"/>
            <a:chExt cx="2962656" cy="646331"/>
          </a:xfrm>
        </p:grpSpPr>
        <p:sp>
          <p:nvSpPr>
            <p:cNvPr id="14" name="文字方塊 13"/>
            <p:cNvSpPr txBox="1"/>
            <p:nvPr/>
          </p:nvSpPr>
          <p:spPr>
            <a:xfrm>
              <a:off x="4999892" y="1075952"/>
              <a:ext cx="2048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600" dirty="0" smtClean="0">
                  <a:solidFill>
                    <a:srgbClr val="00B05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鑰</a:t>
              </a:r>
              <a:r>
                <a:rPr kumimoji="1" lang="zh-TW" altLang="mr-IN" sz="3600" dirty="0" smtClean="0">
                  <a:solidFill>
                    <a:srgbClr val="00B05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    </a:t>
              </a:r>
              <a:r>
                <a:rPr kumimoji="1" lang="zh-TW" altLang="en-US" sz="3600" dirty="0">
                  <a:solidFill>
                    <a:srgbClr val="00B05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辭</a:t>
              </a: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4478684" y="1191523"/>
              <a:ext cx="0" cy="50292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7441340" y="1191523"/>
              <a:ext cx="0" cy="50292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38D73678-DA96-4382-A0C3-56F7F48048AC}"/>
              </a:ext>
            </a:extLst>
          </p:cNvPr>
          <p:cNvSpPr txBox="1"/>
          <p:nvPr/>
        </p:nvSpPr>
        <p:spPr>
          <a:xfrm>
            <a:off x="2427307" y="4087534"/>
            <a:ext cx="7337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一、</a:t>
            </a:r>
            <a:r>
              <a:rPr kumimoji="1" lang="zh-TW" altLang="zh-TW" sz="3600" b="1" dirty="0">
                <a:solidFill>
                  <a:srgbClr val="FF0000"/>
                </a:solidFill>
                <a:latin typeface="DFHei Std W9" charset="-120"/>
                <a:ea typeface="DFHei Std W9" charset="-120"/>
                <a:cs typeface="DFHei Std W9" charset="-120"/>
              </a:rPr>
              <a:t>進入</a:t>
            </a:r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美地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（一～五）</a:t>
            </a:r>
          </a:p>
          <a:p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二、</a:t>
            </a:r>
            <a:r>
              <a:rPr kumimoji="1" lang="zh-TW" altLang="en-US" sz="3600" b="1" dirty="0">
                <a:solidFill>
                  <a:srgbClr val="FF0000"/>
                </a:solidFill>
                <a:latin typeface="DFHei Std W9" charset="-120"/>
                <a:ea typeface="DFHei Std W9" charset="-120"/>
                <a:cs typeface="DFHei Std W9" charset="-120"/>
              </a:rPr>
              <a:t>據有</a:t>
            </a:r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美地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（六～十二）</a:t>
            </a:r>
          </a:p>
          <a:p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三、拈鬮</a:t>
            </a:r>
            <a:r>
              <a:rPr kumimoji="1" lang="zh-TW" altLang="zh-TW" sz="3600" b="1" dirty="0">
                <a:solidFill>
                  <a:srgbClr val="FF0000"/>
                </a:solidFill>
                <a:latin typeface="DFHei Std W9" charset="-120"/>
                <a:ea typeface="DFHei Std W9" charset="-120"/>
                <a:cs typeface="DFHei Std W9" charset="-120"/>
              </a:rPr>
              <a:t>分配</a:t>
            </a:r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美地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（十三～二二）</a:t>
            </a:r>
          </a:p>
          <a:p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四、約書亞離世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kumimoji="1" lang="zh-TW" altLang="zh-TW" sz="3600" b="1" dirty="0">
                <a:latin typeface="DFHei Std W7" charset="-120"/>
                <a:ea typeface="DFHei Std W7" charset="-120"/>
                <a:cs typeface="DFHei Std W7" charset="-120"/>
              </a:rPr>
              <a:t>（二三～二四） </a:t>
            </a:r>
            <a:endParaRPr kumimoji="1" lang="en-US" altLang="zh-TW" sz="36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graphicFrame>
        <p:nvGraphicFramePr>
          <p:cNvPr id="12" name="資料庫圖表 11">
            <a:extLst>
              <a:ext uri="{FF2B5EF4-FFF2-40B4-BE49-F238E27FC236}">
                <a16:creationId xmlns:a16="http://schemas.microsoft.com/office/drawing/2014/main" xmlns="" id="{41D071A7-9A84-4A03-B678-132B672BA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3739"/>
              </p:ext>
            </p:extLst>
          </p:nvPr>
        </p:nvGraphicFramePr>
        <p:xfrm>
          <a:off x="1589778" y="1611881"/>
          <a:ext cx="8868484" cy="1549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4478684" y="3325825"/>
            <a:ext cx="2951636" cy="646331"/>
            <a:chOff x="4478684" y="3325825"/>
            <a:chExt cx="2951636" cy="646331"/>
          </a:xfrm>
        </p:grpSpPr>
        <p:cxnSp>
          <p:nvCxnSpPr>
            <p:cNvPr id="22" name="直線接點 21"/>
            <p:cNvCxnSpPr/>
            <p:nvPr/>
          </p:nvCxnSpPr>
          <p:spPr>
            <a:xfrm>
              <a:off x="4478684" y="3420304"/>
              <a:ext cx="0" cy="50292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7430320" y="3420304"/>
              <a:ext cx="0" cy="50292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4999892" y="3325825"/>
              <a:ext cx="2048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600" dirty="0">
                  <a:solidFill>
                    <a:srgbClr val="00B05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分</a:t>
              </a:r>
              <a:r>
                <a:rPr kumimoji="1" lang="zh-TW" altLang="mr-IN" sz="3600" dirty="0">
                  <a:solidFill>
                    <a:srgbClr val="00B05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    </a:t>
              </a:r>
              <a:r>
                <a:rPr kumimoji="1" lang="zh-TW" altLang="en-US" sz="3600" dirty="0">
                  <a:solidFill>
                    <a:srgbClr val="00B05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44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/>
          <p:cNvSpPr txBox="1"/>
          <p:nvPr/>
        </p:nvSpPr>
        <p:spPr>
          <a:xfrm>
            <a:off x="233554" y="53139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白渴主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4835434" y="4520371"/>
            <a:ext cx="268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spc="1000" dirty="0">
                <a:latin typeface="全真方新書" charset="-120"/>
                <a:ea typeface="全真方新書" charset="-120"/>
                <a:cs typeface="全真方新書" charset="-120"/>
              </a:rPr>
              <a:t>一～</a:t>
            </a:r>
            <a:r>
              <a:rPr kumimoji="1" lang="zh-TW" altLang="en-US" sz="3200" spc="1000" dirty="0" smtClean="0">
                <a:latin typeface="全真方新書" charset="-120"/>
                <a:ea typeface="全真方新書" charset="-120"/>
                <a:cs typeface="全真方新書" charset="-120"/>
              </a:rPr>
              <a:t>五章</a:t>
            </a:r>
            <a:endParaRPr kumimoji="1" lang="zh-TW" altLang="en-US" sz="3200" spc="1000" dirty="0"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964218" y="2974848"/>
            <a:ext cx="8385048" cy="1124712"/>
            <a:chOff x="1964218" y="2974848"/>
            <a:chExt cx="8385048" cy="1124712"/>
          </a:xfrm>
        </p:grpSpPr>
        <p:sp>
          <p:nvSpPr>
            <p:cNvPr id="29" name="文字方塊 28"/>
            <p:cNvSpPr txBox="1"/>
            <p:nvPr/>
          </p:nvSpPr>
          <p:spPr>
            <a:xfrm>
              <a:off x="3348635" y="3081665"/>
              <a:ext cx="5793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spc="2000" smtClean="0">
                  <a:solidFill>
                    <a:srgbClr val="00B05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壹　進入</a:t>
              </a:r>
              <a:r>
                <a:rPr kumimoji="1" lang="zh-TW" altLang="en-US" sz="4800" spc="2000" dirty="0">
                  <a:solidFill>
                    <a:srgbClr val="00B05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美地</a:t>
              </a:r>
            </a:p>
          </p:txBody>
        </p:sp>
        <p:cxnSp>
          <p:nvCxnSpPr>
            <p:cNvPr id="33" name="直線接點 32"/>
            <p:cNvCxnSpPr/>
            <p:nvPr/>
          </p:nvCxnSpPr>
          <p:spPr>
            <a:xfrm>
              <a:off x="1964218" y="4099560"/>
              <a:ext cx="838504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1964218" y="2974848"/>
              <a:ext cx="838504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群組 1"/>
          <p:cNvGrpSpPr/>
          <p:nvPr/>
        </p:nvGrpSpPr>
        <p:grpSpPr>
          <a:xfrm>
            <a:off x="4487961" y="1891598"/>
            <a:ext cx="3172968" cy="584775"/>
            <a:chOff x="4487961" y="1891598"/>
            <a:chExt cx="3172968" cy="584775"/>
          </a:xfrm>
        </p:grpSpPr>
        <p:sp>
          <p:nvSpPr>
            <p:cNvPr id="37" name="文字方塊 36"/>
            <p:cNvSpPr txBox="1"/>
            <p:nvPr/>
          </p:nvSpPr>
          <p:spPr>
            <a:xfrm>
              <a:off x="4835434" y="1891598"/>
              <a:ext cx="2688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spc="1000" dirty="0" smtClean="0">
                  <a:latin typeface="全真方新書" charset="-120"/>
                  <a:ea typeface="全真方新書" charset="-120"/>
                  <a:cs typeface="全真方新書" charset="-120"/>
                </a:rPr>
                <a:t>分段要義</a:t>
              </a:r>
              <a:endParaRPr kumimoji="1" lang="zh-TW" altLang="en-US" sz="3200" spc="1000" dirty="0"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  <p:cxnSp>
          <p:nvCxnSpPr>
            <p:cNvPr id="38" name="直線接點 37"/>
            <p:cNvCxnSpPr/>
            <p:nvPr/>
          </p:nvCxnSpPr>
          <p:spPr>
            <a:xfrm>
              <a:off x="4487961" y="1969623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7660929" y="1969623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31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000692" y="2701765"/>
            <a:ext cx="1010546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>
              <a:spcBef>
                <a:spcPts val="5400"/>
              </a:spcBef>
            </a:pP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（一）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神的任命（一</a:t>
            </a:r>
            <a:r>
              <a:rPr kumimoji="1" lang="en-US" altLang="zh-TW" sz="4000" dirty="0">
                <a:latin typeface="DFHei Std W9" charset="-120"/>
                <a:ea typeface="DFHei Std W9" charset="-120"/>
                <a:cs typeface="DFHei Std W9" charset="-120"/>
              </a:rPr>
              <a:t>1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～</a:t>
            </a:r>
            <a:r>
              <a:rPr kumimoji="1" lang="en-US" altLang="zh-TW" sz="4000" dirty="0">
                <a:latin typeface="DFHei Std W9" charset="-120"/>
                <a:ea typeface="DFHei Std W9" charset="-120"/>
                <a:cs typeface="DFHei Std W9" charset="-120"/>
              </a:rPr>
              <a:t>18</a:t>
            </a: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）</a:t>
            </a:r>
            <a:endParaRPr kumimoji="1" lang="en-US" altLang="zh-TW" sz="4000" dirty="0" smtClean="0">
              <a:latin typeface="DFHei Std W9" charset="-120"/>
              <a:ea typeface="DFHei Std W9" charset="-120"/>
              <a:cs typeface="DFHei Std W9" charset="-120"/>
            </a:endParaRPr>
          </a:p>
          <a:p>
            <a:pPr marL="355600">
              <a:spcBef>
                <a:spcPts val="1800"/>
              </a:spcBef>
            </a:pP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（二）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窺探美地（二</a:t>
            </a:r>
            <a:r>
              <a:rPr kumimoji="1" lang="en-US" altLang="zh-TW" sz="4000" dirty="0">
                <a:latin typeface="DFHei Std W9" charset="-120"/>
                <a:ea typeface="DFHei Std W9" charset="-120"/>
                <a:cs typeface="DFHei Std W9" charset="-120"/>
              </a:rPr>
              <a:t>1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～</a:t>
            </a:r>
            <a:r>
              <a:rPr kumimoji="1" lang="en-US" altLang="zh-TW" sz="4000" dirty="0">
                <a:latin typeface="DFHei Std W9" charset="-120"/>
                <a:ea typeface="DFHei Std W9" charset="-120"/>
                <a:cs typeface="DFHei Std W9" charset="-120"/>
              </a:rPr>
              <a:t>24</a:t>
            </a: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）</a:t>
            </a:r>
            <a:endParaRPr kumimoji="1" lang="en-US" altLang="zh-TW" sz="4000" dirty="0" smtClean="0">
              <a:latin typeface="DFHei Std W9" charset="-120"/>
              <a:ea typeface="DFHei Std W9" charset="-120"/>
              <a:cs typeface="DFHei Std W9" charset="-120"/>
            </a:endParaRPr>
          </a:p>
          <a:p>
            <a:pPr marL="355600">
              <a:spcBef>
                <a:spcPts val="1800"/>
              </a:spcBef>
            </a:pP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（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三）過</a:t>
            </a: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約但河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（三</a:t>
            </a:r>
            <a:r>
              <a:rPr kumimoji="1" lang="en-US" altLang="zh-TW" sz="4000" dirty="0">
                <a:latin typeface="DFHei Std W9" charset="-120"/>
                <a:ea typeface="DFHei Std W9" charset="-120"/>
                <a:cs typeface="DFHei Std W9" charset="-120"/>
              </a:rPr>
              <a:t>1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～四</a:t>
            </a:r>
            <a:r>
              <a:rPr kumimoji="1" lang="en-US" altLang="zh-TW" sz="4000" dirty="0">
                <a:latin typeface="DFHei Std W9" charset="-120"/>
                <a:ea typeface="DFHei Std W9" charset="-120"/>
                <a:cs typeface="DFHei Std W9" charset="-120"/>
              </a:rPr>
              <a:t>24</a:t>
            </a: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）</a:t>
            </a:r>
            <a:endParaRPr kumimoji="1" lang="en-US" altLang="zh-TW" sz="4000" dirty="0" smtClean="0">
              <a:latin typeface="DFHei Std W9" charset="-120"/>
              <a:ea typeface="DFHei Std W9" charset="-120"/>
              <a:cs typeface="DFHei Std W9" charset="-120"/>
            </a:endParaRPr>
          </a:p>
          <a:p>
            <a:pPr marL="355600">
              <a:spcBef>
                <a:spcPts val="1800"/>
              </a:spcBef>
            </a:pP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（四）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攻擊前的豫備（五</a:t>
            </a:r>
            <a:r>
              <a:rPr kumimoji="1" lang="en-US" altLang="zh-TW" sz="4000" dirty="0">
                <a:latin typeface="DFHei Std W9" charset="-120"/>
                <a:ea typeface="DFHei Std W9" charset="-120"/>
                <a:cs typeface="DFHei Std W9" charset="-120"/>
              </a:rPr>
              <a:t>1</a:t>
            </a:r>
            <a:r>
              <a:rPr kumimoji="1" lang="zh-TW" altLang="en-US" sz="4000" dirty="0">
                <a:latin typeface="DFHei Std W9" charset="-120"/>
                <a:ea typeface="DFHei Std W9" charset="-120"/>
                <a:cs typeface="DFHei Std W9" charset="-120"/>
              </a:rPr>
              <a:t>～</a:t>
            </a:r>
            <a:r>
              <a:rPr kumimoji="1" lang="en-US" altLang="zh-TW" sz="4000" dirty="0">
                <a:latin typeface="DFHei Std W9" charset="-120"/>
                <a:ea typeface="DFHei Std W9" charset="-120"/>
                <a:cs typeface="DFHei Std W9" charset="-120"/>
              </a:rPr>
              <a:t>15</a:t>
            </a:r>
            <a:r>
              <a:rPr kumimoji="1" lang="zh-TW" altLang="en-US" sz="4000" dirty="0" smtClean="0">
                <a:latin typeface="DFHei Std W9" charset="-120"/>
                <a:ea typeface="DFHei Std W9" charset="-120"/>
                <a:cs typeface="DFHei Std W9" charset="-120"/>
              </a:rPr>
              <a:t>）</a:t>
            </a:r>
            <a:endParaRPr kumimoji="1" lang="zh-TW" altLang="en-US" sz="400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833718" y="2439476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五邊形 1"/>
          <p:cNvSpPr/>
          <p:nvPr/>
        </p:nvSpPr>
        <p:spPr>
          <a:xfrm>
            <a:off x="-41720" y="1580665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3554" y="1891552"/>
            <a:ext cx="600164" cy="35025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　要義</a:t>
            </a:r>
            <a:endParaRPr kumimoji="1" lang="zh-TW" altLang="en-US" sz="2700" b="1" i="0" u="none" strike="noStrike" kern="1200" cap="none" spc="1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Hei Std W9" charset="-120"/>
              <a:ea typeface="DFHei Std W9" charset="-120"/>
              <a:cs typeface="DFHei Std W9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56616" y="3976738"/>
            <a:ext cx="356616" cy="1417320"/>
            <a:chOff x="356616" y="3976738"/>
            <a:chExt cx="356616" cy="1417320"/>
          </a:xfrm>
        </p:grpSpPr>
        <p:cxnSp>
          <p:nvCxnSpPr>
            <p:cNvPr id="18" name="直線接點 17"/>
            <p:cNvCxnSpPr/>
            <p:nvPr/>
          </p:nvCxnSpPr>
          <p:spPr>
            <a:xfrm>
              <a:off x="356616" y="3976738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356616" y="5394058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2000692" y="1363035"/>
            <a:ext cx="5331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kumimoji="1" lang="zh-TW" altLang="en-US" sz="4800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壹　進入美地</a:t>
            </a:r>
            <a:endParaRPr kumimoji="1" lang="en-US" altLang="zh-TW" sz="4800" dirty="0">
              <a:solidFill>
                <a:srgbClr val="00B050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79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五邊形 1"/>
          <p:cNvSpPr/>
          <p:nvPr/>
        </p:nvSpPr>
        <p:spPr>
          <a:xfrm>
            <a:off x="-41720" y="1580665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65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3554" y="1891552"/>
            <a:ext cx="600164" cy="35025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　要義</a:t>
            </a:r>
            <a:endParaRPr kumimoji="1" lang="zh-TW" altLang="en-US" sz="2700" b="1" i="0" u="none" strike="noStrike" kern="1200" cap="none" spc="1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3566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566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1210236" y="1339063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（一）神的任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命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一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18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6500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5" y="4540395"/>
            <a:ext cx="11289358" cy="2177581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975025" y="2129227"/>
            <a:ext cx="10697496" cy="2255773"/>
            <a:chOff x="975025" y="2129227"/>
            <a:chExt cx="10697496" cy="2255773"/>
          </a:xfrm>
        </p:grpSpPr>
        <p:sp>
          <p:nvSpPr>
            <p:cNvPr id="31" name="三角形 30"/>
            <p:cNvSpPr/>
            <p:nvPr/>
          </p:nvSpPr>
          <p:spPr>
            <a:xfrm rot="5400000">
              <a:off x="2319412" y="3149030"/>
              <a:ext cx="224118" cy="179294"/>
            </a:xfrm>
            <a:prstGeom prst="triangle">
              <a:avLst/>
            </a:prstGeom>
            <a:solidFill>
              <a:srgbClr val="00B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35" name="直線接點 34"/>
            <p:cNvCxnSpPr/>
            <p:nvPr/>
          </p:nvCxnSpPr>
          <p:spPr>
            <a:xfrm>
              <a:off x="975025" y="2129227"/>
              <a:ext cx="102447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文字方塊 35"/>
            <p:cNvSpPr txBox="1"/>
            <p:nvPr/>
          </p:nvSpPr>
          <p:spPr>
            <a:xfrm>
              <a:off x="2106706" y="2252293"/>
              <a:ext cx="9565815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3400" b="1" i="0" u="none" strike="noStrike" kern="1200" cap="none" spc="5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FHei Std W7" charset="-120"/>
                  <a:ea typeface="DFHei Std W7" charset="-120"/>
                  <a:cs typeface="DFHei Std W7" charset="-120"/>
                </a:rPr>
                <a:t>一　神的任命與人的配合</a:t>
              </a:r>
              <a:endParaRPr kumimoji="1" lang="en-US" altLang="zh-TW" sz="3400" b="1" spc="50" dirty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653317" y="2984617"/>
              <a:ext cx="8575514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3400"/>
                </a:lnSpc>
                <a:spcBef>
                  <a:spcPts val="1200"/>
                </a:spcBef>
                <a:defRPr/>
              </a:pPr>
              <a:r>
                <a:rPr kumimoji="1" lang="zh-TW" altLang="en-US" sz="3200" b="1" spc="50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以色列人</a:t>
              </a:r>
              <a:r>
                <a:rPr kumimoji="1" lang="zh-TW" altLang="en-US" sz="3200" b="1" spc="50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同意約書亞，接受神的任命</a:t>
              </a:r>
              <a:r>
                <a:rPr kumimoji="1" lang="zh-TW" altLang="en-US" sz="3200" b="1" spc="50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  <a:r>
                <a:rPr kumimoji="1" lang="en-US" altLang="zh-TW" sz="3200" b="1" dirty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 …</a:t>
              </a:r>
              <a:r>
                <a:rPr kumimoji="1" lang="zh-TW" altLang="en-US" sz="3200" b="1" spc="50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他們是樂意的，是豫備好的，並且他們</a:t>
              </a:r>
              <a:r>
                <a:rPr kumimoji="1" lang="zh-TW" altLang="en-US" sz="3200" b="1" spc="50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不只與約書亞</a:t>
              </a:r>
              <a:r>
                <a:rPr kumimoji="1" lang="zh-TW" altLang="en-US" sz="3200" b="1" spc="50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同心合意，</a:t>
              </a:r>
              <a:r>
                <a:rPr kumimoji="1" lang="zh-TW" altLang="en-US" sz="3200" b="1" spc="50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也與耶和華他們的神同心合意；</a:t>
              </a:r>
              <a:endParaRPr kumimoji="1" lang="en-US" altLang="zh-TW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endParaRPr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2106706" y="2880664"/>
              <a:ext cx="91221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766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三角形 12"/>
          <p:cNvSpPr/>
          <p:nvPr/>
        </p:nvSpPr>
        <p:spPr>
          <a:xfrm rot="5400000">
            <a:off x="2326829" y="3276631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697933" y="3116496"/>
            <a:ext cx="8819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我們</a:t>
            </a:r>
            <a:r>
              <a:rPr kumimoji="1" lang="zh-TW" altLang="en-US" sz="32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需要</a:t>
            </a:r>
            <a:r>
              <a:rPr kumimoji="1" lang="zh-TW" altLang="en-US" sz="32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在成為肉體的原則裏，完全與神合作、配合。</a:t>
            </a:r>
            <a:r>
              <a:rPr kumimoji="1" lang="zh-TW" altLang="en-US" sz="32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要在神的心願和祂在地上的行動上與祂是一</a:t>
            </a:r>
            <a:r>
              <a:rPr kumimoji="1" lang="zh-TW" altLang="en-US" sz="3200" b="1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r>
              <a:rPr kumimoji="1" lang="en-US" altLang="zh-TW" sz="2400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TW" altLang="en-US" sz="2400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全真方新書" charset="-120"/>
                <a:ea typeface="全真方新書" charset="-120"/>
                <a:cs typeface="全真方新書" charset="-120"/>
              </a:rPr>
              <a:t>約書亞記</a:t>
            </a:r>
            <a:r>
              <a:rPr kumimoji="1" lang="zh-TW" altLang="en-US" sz="2400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全真方新書" charset="-120"/>
                <a:ea typeface="全真方新書" charset="-120"/>
                <a:cs typeface="全真方新書" charset="-120"/>
              </a:rPr>
              <a:t>生命讀經 </a:t>
            </a:r>
            <a:r>
              <a:rPr kumimoji="1" lang="zh-TW" altLang="en-US" sz="2400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全真方新書" charset="-120"/>
                <a:ea typeface="全真方新書" charset="-120"/>
                <a:cs typeface="全真方新書" charset="-120"/>
              </a:rPr>
              <a:t>第</a:t>
            </a:r>
            <a:r>
              <a:rPr kumimoji="1" lang="en-US" altLang="zh-TW" sz="2400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全真方新書" charset="-120"/>
                <a:ea typeface="全真方新書" charset="-120"/>
                <a:cs typeface="全真方新書" charset="-120"/>
              </a:rPr>
              <a:t>2</a:t>
            </a:r>
            <a:r>
              <a:rPr kumimoji="1" lang="zh-TW" altLang="en-US" sz="2400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kumimoji="1" lang="en-US" altLang="zh-TW" sz="2400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</a:p>
        </p:txBody>
      </p:sp>
      <p:sp>
        <p:nvSpPr>
          <p:cNvPr id="10" name="五邊形 1"/>
          <p:cNvSpPr/>
          <p:nvPr/>
        </p:nvSpPr>
        <p:spPr>
          <a:xfrm>
            <a:off x="-41720" y="1580665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33554" y="1891552"/>
            <a:ext cx="600164" cy="35025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　要義</a:t>
            </a:r>
            <a:endParaRPr kumimoji="1" lang="zh-TW" altLang="en-US" sz="2700" b="1" i="0" u="none" strike="noStrike" kern="1200" cap="none" spc="1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3566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3566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975025" y="2194937"/>
            <a:ext cx="102447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106706" y="2318003"/>
            <a:ext cx="956581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400" b="1" i="0" u="none" strike="noStrike" kern="1200" cap="none" spc="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一　神的任命與人的配合</a:t>
            </a:r>
            <a:endParaRPr kumimoji="1" lang="en-US" altLang="zh-TW" sz="3400" b="1" spc="50" dirty="0">
              <a:solidFill>
                <a:prstClr val="black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2106706" y="2946374"/>
            <a:ext cx="91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349241" y="4752317"/>
            <a:ext cx="9480809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3700" lvl="1" indent="-2476500">
              <a:lnSpc>
                <a:spcPts val="3200"/>
              </a:lnSpc>
              <a:spcBef>
                <a:spcPts val="600"/>
              </a:spcBef>
              <a:defRPr/>
            </a:pPr>
            <a:r>
              <a:rPr kumimoji="1" lang="zh-TW" altLang="en-US" sz="2900" b="1" spc="50" dirty="0" smtClean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2900" b="1" spc="50" dirty="0" smtClean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1:16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～</a:t>
            </a:r>
            <a:r>
              <a:rPr kumimoji="1" lang="en-US" altLang="zh-TW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18『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他們回答約書亞說，</a:t>
            </a:r>
            <a:r>
              <a:rPr kumimoji="1" lang="zh-TW" altLang="en-US" sz="2900" b="1" spc="50" dirty="0">
                <a:latin typeface="DFKaiShu Std W7" charset="-120"/>
                <a:ea typeface="DFKaiShu Std W7" charset="-120"/>
                <a:cs typeface="DFKaiShu Std W7" charset="-120"/>
              </a:rPr>
              <a:t>你所吩咐我們行的，我們都必行；你所差遣我們去的，我們都必去。⋯</a:t>
            </a:r>
            <a:r>
              <a:rPr kumimoji="1" lang="zh-TW" altLang="en-US" sz="29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惟願耶和華你的神與你同在，⋯你只要剛強壯膽。</a:t>
            </a:r>
            <a:r>
              <a:rPr kumimoji="1" lang="en-US" altLang="zh-TW" sz="2900" b="1" spc="50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42" y="4863967"/>
            <a:ext cx="418516" cy="369638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1210236" y="1339063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（一）神的任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命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一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18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6500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971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線接點 34"/>
          <p:cNvCxnSpPr/>
          <p:nvPr/>
        </p:nvCxnSpPr>
        <p:spPr>
          <a:xfrm>
            <a:off x="833718" y="1905107"/>
            <a:ext cx="105294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3554" y="1891552"/>
            <a:ext cx="600164" cy="35025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　要義</a:t>
            </a:r>
            <a:endParaRPr kumimoji="1" lang="zh-TW" altLang="en-US" sz="2700" b="1" i="0" u="none" strike="noStrike" kern="1200" cap="none" spc="1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3566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566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三角形 12"/>
          <p:cNvSpPr/>
          <p:nvPr/>
        </p:nvSpPr>
        <p:spPr>
          <a:xfrm rot="5400000">
            <a:off x="2275926" y="2942977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061703" y="2005467"/>
            <a:ext cx="894888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</a:pPr>
            <a:r>
              <a:rPr kumimoji="1" lang="zh-TW" altLang="en-US" sz="3400" b="1" i="0" u="none" strike="noStrike" kern="1200" cap="none" spc="50" normalizeH="0" baseline="0" noProof="0" dirty="0" smtClean="0">
                <a:ln>
                  <a:noFill/>
                </a:ln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二　作團體的約書亞，回應神的呼召</a:t>
            </a:r>
            <a:endParaRPr kumimoji="1" lang="en-US" altLang="zh-TW" sz="3400" b="1" i="0" u="none" strike="noStrike" kern="1200" cap="none" spc="50" normalizeH="0" baseline="0" noProof="0" dirty="0" smtClean="0">
              <a:ln>
                <a:noFill/>
              </a:ln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50059" y="2770265"/>
            <a:ext cx="8975001" cy="3388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Bef>
                <a:spcPts val="1200"/>
              </a:spcBef>
            </a:pP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今天神仍對得勝者發出呼召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。然而，</a:t>
            </a:r>
            <a:r>
              <a:rPr kumimoji="1" lang="en-US" altLang="zh-TW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…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少有約書亞和迦勒。</a:t>
            </a:r>
            <a:endParaRPr kumimoji="1" lang="en-US" altLang="zh-TW" sz="3000" b="1" spc="50" dirty="0">
              <a:solidFill>
                <a:srgbClr val="00206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我們需要作些事，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使基督對我們，甚至對不信者成為真實的，使祂成為祂所該是的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r>
              <a:rPr kumimoji="1" lang="en-US" altLang="zh-TW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…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就是說，在生命上，在生活上，並在我們今天地上全部的行動上，我們都必須與神是一。我們必須寫神今天的歷史！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我們必須作今日的約書亞和迦勒。</a:t>
            </a:r>
            <a:endParaRPr kumimoji="1" lang="en-US" altLang="zh-TW" sz="3000" b="1" spc="50" dirty="0">
              <a:solidFill>
                <a:srgbClr val="FF000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93455" y="6189929"/>
            <a:ext cx="4900701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  <a:spcBef>
                <a:spcPts val="1200"/>
              </a:spcBef>
            </a:pPr>
            <a:r>
              <a:rPr kumimoji="1" lang="en-US" altLang="zh-TW" sz="2400" spc="5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TW" altLang="en-US" sz="2400" spc="5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約書亞記生命讀經 </a:t>
            </a:r>
            <a:r>
              <a:rPr kumimoji="1" lang="zh-TW" altLang="en-US" sz="2400" spc="5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第</a:t>
            </a:r>
            <a:r>
              <a:rPr kumimoji="1" lang="en-US" altLang="zh-TW" sz="2400" spc="5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</a:t>
            </a:r>
            <a:r>
              <a:rPr kumimoji="1" lang="zh-TW" altLang="en-US" sz="2400" spc="5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</a:t>
            </a:r>
            <a:r>
              <a:rPr kumimoji="1" lang="en-US" altLang="zh-TW" sz="2400" spc="5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6</a:t>
            </a:r>
            <a:r>
              <a:rPr kumimoji="1" lang="zh-TW" altLang="en-US" sz="2400" spc="5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kumimoji="1" lang="en-US" altLang="zh-TW" sz="2400" spc="5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spc="5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2061703" y="2547611"/>
            <a:ext cx="93015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三角形 20"/>
          <p:cNvSpPr/>
          <p:nvPr/>
        </p:nvSpPr>
        <p:spPr>
          <a:xfrm rot="5400000">
            <a:off x="2275926" y="4001391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210236" y="1096862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（一）神的任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命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一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18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6500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94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接點 21"/>
          <p:cNvCxnSpPr/>
          <p:nvPr/>
        </p:nvCxnSpPr>
        <p:spPr>
          <a:xfrm>
            <a:off x="833718" y="1891553"/>
            <a:ext cx="106486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三角形 22"/>
          <p:cNvSpPr/>
          <p:nvPr/>
        </p:nvSpPr>
        <p:spPr>
          <a:xfrm rot="5400000">
            <a:off x="2238935" y="2700825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2070847" y="2008181"/>
            <a:ext cx="85483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800"/>
              </a:spcBef>
            </a:pPr>
            <a:r>
              <a:rPr kumimoji="1" lang="zh-TW" altLang="en-US" sz="3400" b="1" spc="50" dirty="0" smtClean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一　神</a:t>
            </a:r>
            <a:r>
              <a:rPr kumimoji="1" lang="zh-TW" altLang="en-US" sz="3400" b="1" spc="50" dirty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豫備並得著對的人，以生出</a:t>
            </a:r>
            <a:r>
              <a:rPr kumimoji="1" lang="zh-TW" altLang="en-US" sz="3400" b="1" spc="50" dirty="0" smtClean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基督</a:t>
            </a:r>
            <a:endParaRPr kumimoji="1" lang="en-US" altLang="zh-TW" sz="3400" b="1" spc="50" dirty="0" smtClean="0">
              <a:solidFill>
                <a:prstClr val="black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31894" y="4738931"/>
            <a:ext cx="9550429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97138" indent="-2497138">
              <a:lnSpc>
                <a:spcPts val="3200"/>
              </a:lnSpc>
              <a:spcBef>
                <a:spcPts val="800"/>
              </a:spcBef>
            </a:pPr>
            <a:r>
              <a:rPr kumimoji="1" lang="zh-TW" altLang="en-US" sz="2900" b="1" spc="50" dirty="0" smtClean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2900" b="1" spc="50" dirty="0" smtClean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2:12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、</a:t>
            </a:r>
            <a:r>
              <a:rPr kumimoji="1" lang="en-US" altLang="zh-TW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22『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現在我既以恩慈待你們，</a:t>
            </a:r>
            <a:r>
              <a:rPr kumimoji="1" lang="zh-TW" altLang="en-US" sz="29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求你們指着耶和華向我起誓，也要以恩慈待我父家，並給我一個可靠的記號，</a:t>
            </a:r>
            <a:r>
              <a:rPr kumimoji="1" lang="en-US" altLang="zh-TW" sz="29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她又把</a:t>
            </a:r>
            <a:r>
              <a:rPr kumimoji="1" lang="zh-TW" altLang="en-US" sz="29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朱紅線繩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繫在窗戶上。</a:t>
            </a:r>
            <a:r>
              <a:rPr kumimoji="1" lang="en-US" altLang="zh-TW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sp>
        <p:nvSpPr>
          <p:cNvPr id="27" name="矩形 26"/>
          <p:cNvSpPr/>
          <p:nvPr/>
        </p:nvSpPr>
        <p:spPr>
          <a:xfrm>
            <a:off x="2578100" y="2485235"/>
            <a:ext cx="9029700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400"/>
              </a:lnSpc>
              <a:spcBef>
                <a:spcPts val="800"/>
              </a:spcBef>
            </a:pP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喇合是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一切邪惡、死了的外邦罪人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，但她憑著信，藉著基督的救贖，成為享受基督並生出基督給人的人。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藉著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出於她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信心的行動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公開承認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基督救贖的血，並且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相信藉這記號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，她和她全家都必得救</a:t>
            </a:r>
            <a:r>
              <a:rPr kumimoji="1" lang="zh-TW" altLang="en-US" sz="3000" b="1" spc="50" dirty="0" smtClean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en-US" altLang="zh-TW" sz="3000" b="1" spc="5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178382" y="4195239"/>
            <a:ext cx="4278735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400"/>
              </a:lnSpc>
              <a:spcBef>
                <a:spcPts val="800"/>
              </a:spcBef>
            </a:pPr>
            <a:r>
              <a:rPr kumimoji="1" lang="en-US" altLang="zh-TW" sz="2400" spc="5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TW" altLang="en-US" sz="2400" spc="5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約書亞記生命讀經 </a:t>
            </a:r>
            <a:r>
              <a:rPr kumimoji="1" lang="zh-TW" altLang="en-US" sz="2400" spc="5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第</a:t>
            </a:r>
            <a:r>
              <a:rPr kumimoji="1" lang="en-US" altLang="zh-TW" sz="2400" spc="5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3</a:t>
            </a:r>
            <a:r>
              <a:rPr kumimoji="1" lang="zh-TW" altLang="en-US" sz="2400" spc="5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kumimoji="1" lang="en-US" altLang="zh-TW" sz="2400" spc="5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78" y="4826632"/>
            <a:ext cx="418516" cy="369638"/>
          </a:xfrm>
          <a:prstGeom prst="rect">
            <a:avLst/>
          </a:prstGeom>
        </p:spPr>
      </p:pic>
      <p:sp>
        <p:nvSpPr>
          <p:cNvPr id="15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3554" y="1891553"/>
            <a:ext cx="600164" cy="35025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　要義</a:t>
            </a:r>
            <a:endParaRPr kumimoji="1" lang="zh-TW" altLang="en-US" sz="2700" b="1" i="0" u="none" strike="noStrike" kern="1200" cap="none" spc="1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3566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566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1210236" y="1109911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（二）窺探美地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（二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31" name="直線接點 30"/>
          <p:cNvCxnSpPr/>
          <p:nvPr/>
        </p:nvCxnSpPr>
        <p:spPr>
          <a:xfrm>
            <a:off x="2070847" y="2485235"/>
            <a:ext cx="94114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6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3554" y="18915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　要義</a:t>
            </a:r>
            <a:endParaRPr kumimoji="1" lang="zh-TW" altLang="en-US" sz="2700" b="1" i="0" u="none" strike="noStrike" kern="1200" cap="none" spc="1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3566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566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959695" y="1891553"/>
            <a:ext cx="105604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三角形 22"/>
          <p:cNvSpPr/>
          <p:nvPr/>
        </p:nvSpPr>
        <p:spPr>
          <a:xfrm rot="5400000">
            <a:off x="2449055" y="3465733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754775" y="3301652"/>
            <a:ext cx="919359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900"/>
              </a:lnSpc>
              <a:spcBef>
                <a:spcPts val="600"/>
              </a:spcBef>
            </a:pPr>
            <a:r>
              <a:rPr kumimoji="1" lang="zh-TW" altLang="en-US" sz="3200" b="1" spc="50" dirty="0" smtClean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為要得著基督，我們必須作今天的約書亞，去爭戰取得那地，並享受基督作我們的基業；</a:t>
            </a:r>
            <a:r>
              <a:rPr kumimoji="1" lang="zh-TW" altLang="en-US" sz="3200" b="1" spc="50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為要擴展基督，我們必須作今天的喇合。</a:t>
            </a:r>
            <a:endParaRPr kumimoji="1" lang="en-US" altLang="zh-TW" sz="3200" b="1" spc="50" dirty="0" smtClean="0">
              <a:solidFill>
                <a:srgbClr val="FF000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210236" y="1109911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（二）窺探美地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（二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22498" y="1996634"/>
            <a:ext cx="9560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lvl="0" indent="-900113">
              <a:lnSpc>
                <a:spcPts val="3600"/>
              </a:lnSpc>
              <a:spcBef>
                <a:spcPts val="600"/>
              </a:spcBef>
            </a:pPr>
            <a:r>
              <a:rPr kumimoji="1" lang="zh-TW" altLang="en-US" sz="3400" b="1" spc="50" dirty="0" smtClean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二　相信</a:t>
            </a:r>
            <a:r>
              <a:rPr kumimoji="1" lang="zh-TW" altLang="en-US" sz="3400" b="1" spc="50" dirty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神、信靠神，成為享受基督並生出基督給人的人</a:t>
            </a:r>
            <a:endParaRPr kumimoji="1" lang="en-US" altLang="zh-TW" sz="3400" b="1" spc="50" dirty="0">
              <a:solidFill>
                <a:prstClr val="black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2222498" y="3141619"/>
            <a:ext cx="92976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89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70468" y="2642705"/>
            <a:ext cx="98394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撒但早已定規抵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敵我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神的後裔；</a:t>
            </a:r>
          </a:p>
          <a:p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從軍的召會，當注意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！你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已得消息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！</a:t>
            </a:r>
            <a:endParaRPr kumimoji="1" lang="zh-TW" altLang="en-US" sz="4600" b="1" dirty="0">
              <a:solidFill>
                <a:srgbClr val="00650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70468" y="4394232"/>
            <a:ext cx="98394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主留我們今日在世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，原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是為爭戰；</a:t>
            </a:r>
          </a:p>
          <a:p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所以若要成功神旨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，就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須上疆場。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62884" y="264270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b="1" dirty="0" smtClean="0">
                <a:latin typeface="DFHei Std W7" charset="-120"/>
                <a:ea typeface="DFHei Std W7" charset="-120"/>
                <a:cs typeface="DFHei Std W7" charset="-120"/>
              </a:rPr>
              <a:t>一</a:t>
            </a:r>
            <a:endParaRPr kumimoji="1" lang="zh-TW" altLang="en-US" sz="48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21320" y="4473641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b="1" dirty="0" smtClean="0">
                <a:latin typeface="DFHei Std W7" charset="-120"/>
                <a:ea typeface="DFHei Std W7" charset="-120"/>
                <a:cs typeface="DFHei Std W7" charset="-120"/>
              </a:rPr>
              <a:t>(</a:t>
            </a: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副</a:t>
            </a:r>
            <a:r>
              <a:rPr kumimoji="1" lang="en-US" altLang="zh-TW" sz="3600" b="1" dirty="0" smtClean="0">
                <a:latin typeface="DFHei Std W7" charset="-120"/>
                <a:ea typeface="DFHei Std W7" charset="-120"/>
                <a:cs typeface="DFHei Std W7" charset="-120"/>
              </a:rPr>
              <a:t>)</a:t>
            </a:r>
            <a:endParaRPr kumimoji="1" lang="zh-TW" altLang="en-US" sz="36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729008" y="1574247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 smtClean="0">
                <a:latin typeface="DFHei Std W5" charset="-120"/>
                <a:ea typeface="DFHei Std W5" charset="-120"/>
                <a:cs typeface="DFHei Std W5" charset="-120"/>
              </a:rPr>
              <a:t>詩歌</a:t>
            </a:r>
            <a:r>
              <a:rPr kumimoji="1" lang="en-US" altLang="zh-TW" sz="2800" dirty="0" smtClean="0">
                <a:latin typeface="DFHei Std W5" charset="-120"/>
                <a:ea typeface="DFHei Std W5" charset="-120"/>
                <a:cs typeface="DFHei Std W5" charset="-120"/>
              </a:rPr>
              <a:t>649</a:t>
            </a:r>
            <a:r>
              <a:rPr kumimoji="1" lang="zh-TW" altLang="en-US" sz="2800" dirty="0" smtClean="0">
                <a:latin typeface="DFHei Std W5" charset="-120"/>
                <a:ea typeface="DFHei Std W5" charset="-120"/>
                <a:cs typeface="DFHei Std W5" charset="-120"/>
              </a:rPr>
              <a:t>首</a:t>
            </a:r>
            <a:endParaRPr kumimoji="1" lang="zh-TW" altLang="en-US" sz="2800" dirty="0">
              <a:latin typeface="DFHei Std W5" charset="-120"/>
              <a:ea typeface="DFHei Std W5" charset="-120"/>
              <a:cs typeface="DFHei Std W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941066" y="1349320"/>
            <a:ext cx="6521588" cy="847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i="1" spc="10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撒但早已定規抵敵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821320" y="2293357"/>
            <a:ext cx="1062445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接點 14"/>
          <p:cNvCxnSpPr/>
          <p:nvPr/>
        </p:nvCxnSpPr>
        <p:spPr>
          <a:xfrm>
            <a:off x="833718" y="2285476"/>
            <a:ext cx="103951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三角形 29"/>
          <p:cNvSpPr/>
          <p:nvPr/>
        </p:nvSpPr>
        <p:spPr>
          <a:xfrm rot="5400000">
            <a:off x="2077520" y="3441175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13" name="五邊形 1"/>
          <p:cNvSpPr/>
          <p:nvPr/>
        </p:nvSpPr>
        <p:spPr>
          <a:xfrm>
            <a:off x="-26895" y="1550505"/>
            <a:ext cx="1252191" cy="382987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27653" y="2349304"/>
            <a:ext cx="9430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kumimoji="1" lang="zh-TW" altLang="en-US" sz="3600" b="1" spc="50" dirty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一　</a:t>
            </a:r>
            <a:r>
              <a:rPr lang="zh-TW" altLang="en-US" sz="3600" b="1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在基督的死裡埋葬，在基督的復活裡</a:t>
            </a:r>
            <a:r>
              <a:rPr lang="zh-TW" altLang="en-US" sz="3600" b="1" dirty="0" smtClean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復活</a:t>
            </a:r>
            <a:endParaRPr lang="en-US" altLang="zh-TW" sz="3600" b="1" dirty="0">
              <a:latin typeface="DFHei Std W7" panose="020B0700000000000000" pitchFamily="34" charset="-120"/>
              <a:ea typeface="DFHei Std W7" panose="020B0700000000000000" pitchFamily="34" charset="-120"/>
              <a:cs typeface="DFHei Std W7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17748" y="3189231"/>
            <a:ext cx="89406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舊人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：無法獲得勝利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，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必須埋葬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，完全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不合格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為得著基督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打屬靈的仗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。</a:t>
            </a:r>
            <a:endParaRPr lang="en-US" altLang="zh-TW" sz="3400" dirty="0">
              <a:solidFill>
                <a:srgbClr val="002060"/>
              </a:solidFill>
              <a:latin typeface="DFHei Std W7" panose="020B0700000000000000" pitchFamily="34" charset="-120"/>
              <a:ea typeface="DFHei Std W7" panose="020B0700000000000000" pitchFamily="34" charset="-120"/>
              <a:cs typeface="DFHei Std W7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1927653" y="3085372"/>
            <a:ext cx="93011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233554" y="18915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進入美地</a:t>
            </a:r>
            <a:r>
              <a:rPr kumimoji="1" lang="zh-TW" altLang="en-US" sz="2700" b="1" spc="1000" dirty="0" smtClean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 </a:t>
            </a:r>
            <a:r>
              <a:rPr kumimoji="1" lang="zh-TW" altLang="en-US" sz="2700" b="1" spc="600" dirty="0" smtClean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  <a:endParaRPr kumimoji="1" lang="zh-TW" altLang="en-US" sz="2700" b="1" spc="6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56616" y="3824338"/>
            <a:ext cx="356616" cy="1137920"/>
            <a:chOff x="356616" y="3824338"/>
            <a:chExt cx="356616" cy="1137920"/>
          </a:xfrm>
        </p:grpSpPr>
        <p:cxnSp>
          <p:nvCxnSpPr>
            <p:cNvPr id="26" name="直線接點 25"/>
            <p:cNvCxnSpPr/>
            <p:nvPr/>
          </p:nvCxnSpPr>
          <p:spPr>
            <a:xfrm>
              <a:off x="356616" y="3824338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356616" y="4962258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字方塊 28"/>
          <p:cNvSpPr txBox="1"/>
          <p:nvPr/>
        </p:nvSpPr>
        <p:spPr>
          <a:xfrm>
            <a:off x="233554" y="55298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3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曹永寯</a:t>
            </a:r>
          </a:p>
        </p:txBody>
      </p:sp>
      <p:cxnSp>
        <p:nvCxnSpPr>
          <p:cNvPr id="31" name="直線接點 30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210236" y="141963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（三）過約但</a:t>
            </a:r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河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513378" y="4521600"/>
            <a:ext cx="9845062" cy="1727245"/>
            <a:chOff x="1513378" y="4521600"/>
            <a:chExt cx="9845062" cy="1727245"/>
          </a:xfrm>
        </p:grpSpPr>
        <p:sp>
          <p:nvSpPr>
            <p:cNvPr id="24" name="文字方塊 23"/>
            <p:cNvSpPr txBox="1"/>
            <p:nvPr/>
          </p:nvSpPr>
          <p:spPr>
            <a:xfrm>
              <a:off x="1927653" y="4521600"/>
              <a:ext cx="9430787" cy="172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17650" indent="-1517650">
                <a:spcBef>
                  <a:spcPts val="1200"/>
                </a:spcBef>
              </a:pPr>
              <a:r>
                <a:rPr lang="zh-TW" altLang="en-US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書 </a:t>
              </a:r>
              <a:r>
                <a:rPr lang="en-US" altLang="zh-TW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4:3『… </a:t>
              </a:r>
              <a:r>
                <a:rPr lang="zh-TW" altLang="en-US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從</a:t>
              </a:r>
              <a:r>
                <a:rPr lang="zh-TW" altLang="en-US" sz="3200" b="1" dirty="0">
                  <a:latin typeface="DFKaiShu Std W7" charset="-120"/>
                  <a:ea typeface="DFKaiShu Std W7" charset="-120"/>
                  <a:cs typeface="DFKaiShu Std W7" charset="-120"/>
                </a:rPr>
                <a:t>約但河中，</a:t>
              </a:r>
              <a:r>
                <a:rPr lang="en-US" altLang="zh-TW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… </a:t>
              </a:r>
              <a:r>
                <a:rPr lang="zh-TW" altLang="en-US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取</a:t>
              </a:r>
              <a:r>
                <a:rPr lang="zh-TW" altLang="en-US" sz="3200" b="1" dirty="0">
                  <a:latin typeface="DFKaiShu Std W7" charset="-120"/>
                  <a:ea typeface="DFKaiShu Std W7" charset="-120"/>
                  <a:cs typeface="DFKaiShu Std W7" charset="-120"/>
                </a:rPr>
                <a:t>十二塊石頭帶過</a:t>
              </a:r>
              <a:r>
                <a:rPr lang="zh-TW" altLang="en-US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去，</a:t>
              </a:r>
              <a:r>
                <a:rPr lang="en-US" altLang="zh-TW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…』</a:t>
              </a:r>
            </a:p>
            <a:p>
              <a:pPr indent="889000">
                <a:spcBef>
                  <a:spcPts val="1200"/>
                </a:spcBef>
              </a:pPr>
              <a:r>
                <a:rPr lang="en-US" altLang="zh-TW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9『</a:t>
              </a:r>
              <a:r>
                <a:rPr lang="zh-TW" altLang="en-US" sz="3200" b="1" dirty="0">
                  <a:latin typeface="DFKaiShu Std W7" charset="-120"/>
                  <a:ea typeface="DFKaiShu Std W7" charset="-120"/>
                  <a:cs typeface="DFKaiShu Std W7" charset="-120"/>
                </a:rPr>
                <a:t>約書亞另把十二塊石頭立在約但河中 </a:t>
              </a:r>
              <a:r>
                <a:rPr lang="en-US" altLang="zh-TW" sz="3200" b="1" dirty="0">
                  <a:latin typeface="DFKaiShu Std W7" charset="-120"/>
                  <a:ea typeface="DFKaiShu Std W7" charset="-120"/>
                  <a:cs typeface="DFKaiShu Std W7" charset="-120"/>
                </a:rPr>
                <a:t>…』</a:t>
              </a:r>
              <a:endParaRPr lang="en-US" altLang="zh-TW" sz="3200" b="1" dirty="0" smtClean="0">
                <a:latin typeface="DFKaiShu Std W7" charset="-120"/>
                <a:ea typeface="DFKaiShu Std W7" charset="-120"/>
                <a:cs typeface="DFKaiShu Std W7" charset="-120"/>
              </a:endParaRPr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378" y="4675839"/>
              <a:ext cx="418516" cy="369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36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3" grpId="0"/>
      <p:bldP spid="22" grpId="0"/>
      <p:bldP spid="25" grpId="0"/>
      <p:bldP spid="29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444969" y="3241900"/>
            <a:ext cx="97470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約櫃：</a:t>
            </a:r>
            <a:r>
              <a:rPr lang="zh-TW" altLang="en-US" sz="3400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基督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作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三一神的具體化身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，與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他們</a:t>
            </a:r>
            <a:r>
              <a:rPr lang="zh-TW" altLang="en-US" sz="3400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同行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。</a:t>
            </a:r>
            <a:endParaRPr lang="en-US" altLang="zh-TW" sz="3400" dirty="0">
              <a:solidFill>
                <a:srgbClr val="002060"/>
              </a:solidFill>
              <a:latin typeface="DFHei Std W7" panose="020B0700000000000000" pitchFamily="34" charset="-120"/>
              <a:ea typeface="DFHei Std W7" panose="020B0700000000000000" pitchFamily="34" charset="-120"/>
              <a:cs typeface="DFHei Std W7" charset="-120"/>
            </a:endParaRPr>
          </a:p>
        </p:txBody>
      </p:sp>
      <p:sp>
        <p:nvSpPr>
          <p:cNvPr id="10" name="三角形 9"/>
          <p:cNvSpPr/>
          <p:nvPr/>
        </p:nvSpPr>
        <p:spPr>
          <a:xfrm rot="5400000">
            <a:off x="2019228" y="3469080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833718" y="2285476"/>
            <a:ext cx="103951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210236" y="141963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（三）過約但</a:t>
            </a:r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河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sp>
        <p:nvSpPr>
          <p:cNvPr id="22" name="矩形 21"/>
          <p:cNvSpPr/>
          <p:nvPr/>
        </p:nvSpPr>
        <p:spPr>
          <a:xfrm>
            <a:off x="1846235" y="2341246"/>
            <a:ext cx="9841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600" b="1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二　三一神與我們同在</a:t>
            </a:r>
            <a:endParaRPr lang="en-US" altLang="zh-TW" sz="3600" b="1" dirty="0">
              <a:latin typeface="DFHei Std W7" panose="020B0700000000000000" pitchFamily="34" charset="-120"/>
              <a:ea typeface="DFHei Std W7" panose="020B0700000000000000" pitchFamily="34" charset="-120"/>
              <a:cs typeface="DFHei Std W7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1927653" y="3099701"/>
            <a:ext cx="93011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2349500" y="4067060"/>
            <a:ext cx="9140134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49413" indent="-1649413">
              <a:lnSpc>
                <a:spcPts val="3400"/>
              </a:lnSpc>
              <a:spcBef>
                <a:spcPts val="1200"/>
              </a:spcBef>
            </a:pPr>
            <a:r>
              <a:rPr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lang="en-US" altLang="zh-TW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3:14</a:t>
            </a:r>
            <a:r>
              <a:rPr lang="en-US" altLang="zh-TW" sz="3000" b="1" dirty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百姓離開帳棚要過約但河的時候，抬</a:t>
            </a:r>
            <a:r>
              <a:rPr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約櫃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的</a:t>
            </a:r>
            <a:r>
              <a:rPr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祭司乃</a:t>
            </a:r>
            <a:r>
              <a:rPr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在百姓的前頭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lang="en-US" altLang="zh-TW" sz="3000" b="1" dirty="0">
                <a:latin typeface="DFKaiShu Std W7" charset="-120"/>
                <a:ea typeface="DFKaiShu Std W7" charset="-120"/>
                <a:cs typeface="DFKaiShu Std W7" charset="-120"/>
              </a:rPr>
              <a:t> 』</a:t>
            </a:r>
          </a:p>
          <a:p>
            <a:pPr marL="1701800" indent="-812800">
              <a:lnSpc>
                <a:spcPts val="3400"/>
              </a:lnSpc>
              <a:spcBef>
                <a:spcPts val="1200"/>
              </a:spcBef>
            </a:pPr>
            <a:r>
              <a:rPr lang="en-US" altLang="zh-TW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17</a:t>
            </a:r>
            <a:r>
              <a:rPr lang="en-US" altLang="zh-TW" sz="3000" b="1" dirty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抬耶和華</a:t>
            </a:r>
            <a:r>
              <a:rPr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約櫃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的祭司</a:t>
            </a:r>
            <a:r>
              <a:rPr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在約但河中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的乾地上</a:t>
            </a:r>
            <a:r>
              <a:rPr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站定</a:t>
            </a:r>
            <a:r>
              <a:rPr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，以色列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眾人就從乾地上過去，</a:t>
            </a:r>
            <a:r>
              <a:rPr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直到國民盡都過</a:t>
            </a:r>
            <a:r>
              <a:rPr lang="zh-TW" altLang="en-US" sz="3000" b="1" u="sng" dirty="0" smtClean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了</a:t>
            </a:r>
            <a:r>
              <a:rPr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約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但河。</a:t>
            </a:r>
            <a:r>
              <a:rPr lang="en-US" altLang="zh-TW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lang="zh-TW" altLang="en-US" sz="3000" b="1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14" name="五邊形 1"/>
          <p:cNvSpPr/>
          <p:nvPr/>
        </p:nvSpPr>
        <p:spPr>
          <a:xfrm>
            <a:off x="-26895" y="160277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3554" y="1944561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　要義</a:t>
            </a:r>
            <a:endParaRPr kumimoji="1" lang="zh-TW" altLang="en-US" sz="2700" b="1" i="0" u="none" strike="noStrike" kern="1200" cap="none" spc="1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356616" y="4029746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56616" y="5447066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29" y="4191632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385391" y="3211826"/>
            <a:ext cx="8895553" cy="297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80"/>
              </a:lnSpc>
              <a:spcBef>
                <a:spcPts val="1800"/>
              </a:spcBef>
            </a:pPr>
            <a:r>
              <a:rPr lang="zh-TW" altLang="en-US" sz="3400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三一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神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在這裏與我們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同在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。因著我們的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舊人已   經埋葬，我們的新人正在與三一神一同作工，我們無須受任何臨到我們之事的攪擾。</a:t>
            </a:r>
            <a:r>
              <a:rPr lang="zh-TW" altLang="en-US" sz="3400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三一神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與我們</a:t>
            </a:r>
            <a:r>
              <a:rPr lang="zh-TW" altLang="en-US" sz="3400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同在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，祂與我們</a:t>
            </a:r>
            <a:r>
              <a:rPr lang="zh-TW" altLang="en-US" sz="3400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一同生活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，</a:t>
            </a:r>
            <a:r>
              <a:rPr lang="zh-TW" altLang="en-US" sz="3400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一同作工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。</a:t>
            </a:r>
          </a:p>
          <a:p>
            <a:pPr algn="r">
              <a:lnSpc>
                <a:spcPts val="4680"/>
              </a:lnSpc>
            </a:pPr>
            <a:endParaRPr lang="en-US" altLang="zh-TW" sz="1000" dirty="0" smtClean="0">
              <a:solidFill>
                <a:srgbClr val="002060"/>
              </a:solidFill>
              <a:latin typeface="DFHei Std W5" panose="020B0500000000000000" pitchFamily="34" charset="-120"/>
              <a:ea typeface="DFHei Std W5" panose="020B0500000000000000" pitchFamily="34" charset="-120"/>
              <a:cs typeface="全真方新書" charset="-120"/>
            </a:endParaRPr>
          </a:p>
        </p:txBody>
      </p:sp>
      <p:sp>
        <p:nvSpPr>
          <p:cNvPr id="12" name="三角形 11"/>
          <p:cNvSpPr/>
          <p:nvPr/>
        </p:nvSpPr>
        <p:spPr>
          <a:xfrm rot="5400000">
            <a:off x="1990991" y="3439605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2A97FF87-888C-488E-BDF4-20E6E355ABE5}"/>
              </a:ext>
            </a:extLst>
          </p:cNvPr>
          <p:cNvSpPr txBox="1"/>
          <p:nvPr/>
        </p:nvSpPr>
        <p:spPr>
          <a:xfrm>
            <a:off x="7161145" y="6043683"/>
            <a:ext cx="519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約書亞生命讀經 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4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833718" y="2285476"/>
            <a:ext cx="103951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210236" y="141963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（三）過約但</a:t>
            </a:r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河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sp>
        <p:nvSpPr>
          <p:cNvPr id="18" name="矩形 17"/>
          <p:cNvSpPr/>
          <p:nvPr/>
        </p:nvSpPr>
        <p:spPr>
          <a:xfrm>
            <a:off x="1846235" y="2341246"/>
            <a:ext cx="9841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600" b="1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二　三一神與我們同在</a:t>
            </a:r>
            <a:endParaRPr lang="en-US" altLang="zh-TW" sz="3600" b="1" dirty="0">
              <a:latin typeface="DFHei Std W7" panose="020B0700000000000000" pitchFamily="34" charset="-120"/>
              <a:ea typeface="DFHei Std W7" panose="020B0700000000000000" pitchFamily="34" charset="-120"/>
              <a:cs typeface="DFHei Std W7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1927653" y="3099701"/>
            <a:ext cx="93011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五邊形 1"/>
          <p:cNvSpPr/>
          <p:nvPr/>
        </p:nvSpPr>
        <p:spPr>
          <a:xfrm>
            <a:off x="-26895" y="160277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33554" y="1944561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　要義</a:t>
            </a:r>
            <a:endParaRPr kumimoji="1" lang="zh-TW" altLang="en-US" sz="2700" b="1" i="0" u="none" strike="noStrike" kern="1200" cap="none" spc="1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356616" y="4029746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56616" y="5447066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4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1210236" y="1537610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（四）攻擊前的豫備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（五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833718" y="2563772"/>
            <a:ext cx="10395114" cy="3244706"/>
            <a:chOff x="833718" y="2563772"/>
            <a:chExt cx="10395114" cy="3244706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833718" y="2563772"/>
              <a:ext cx="103951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/>
          </p:nvSpPr>
          <p:spPr>
            <a:xfrm>
              <a:off x="1912120" y="2810221"/>
              <a:ext cx="8629888" cy="2998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zh-TW" altLang="en-US" sz="3600" b="1" dirty="0">
                  <a:latin typeface="DFHei Std W7" charset="-120"/>
                  <a:ea typeface="DFHei Std W7" charset="-120"/>
                  <a:cs typeface="DFHei Std W7" charset="-120"/>
                </a:rPr>
                <a:t>一　受割禮</a:t>
              </a:r>
              <a:r>
                <a:rPr lang="zh-TW" altLang="en-US" sz="3600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（</a:t>
              </a:r>
              <a:r>
                <a:rPr lang="en-US" altLang="zh-TW" sz="3600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2</a:t>
              </a:r>
              <a:r>
                <a:rPr lang="zh-TW" altLang="en-US" sz="3600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～</a:t>
              </a:r>
              <a:r>
                <a:rPr lang="en-US" altLang="zh-TW" sz="3600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9</a:t>
              </a:r>
              <a:r>
                <a:rPr lang="zh-TW" altLang="en-US" sz="3600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）</a:t>
              </a:r>
              <a:endParaRPr lang="en-US" altLang="zh-TW" sz="3600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endParaRPr>
            </a:p>
            <a:p>
              <a:pPr>
                <a:lnSpc>
                  <a:spcPts val="4320"/>
                </a:lnSpc>
                <a:spcBef>
                  <a:spcPts val="1800"/>
                </a:spcBef>
              </a:pPr>
              <a:r>
                <a:rPr lang="zh-TW" altLang="en-US" sz="3600" b="1" dirty="0">
                  <a:latin typeface="DFHei Std W7" charset="-120"/>
                  <a:ea typeface="DFHei Std W7" charset="-120"/>
                  <a:cs typeface="DFHei Std W7" charset="-120"/>
                </a:rPr>
                <a:t>二　守逾越節</a:t>
              </a:r>
              <a:r>
                <a:rPr lang="zh-TW" altLang="en-US" sz="3600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（</a:t>
              </a:r>
              <a:r>
                <a:rPr lang="en-US" altLang="zh-TW" sz="3600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10</a:t>
              </a:r>
              <a:r>
                <a:rPr lang="zh-TW" altLang="en-US" sz="3600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）</a:t>
              </a:r>
              <a:endParaRPr lang="en-US" altLang="zh-TW" sz="3600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endParaRPr>
            </a:p>
            <a:p>
              <a:pPr>
                <a:spcBef>
                  <a:spcPts val="1800"/>
                </a:spcBef>
              </a:pPr>
              <a:r>
                <a:rPr lang="zh-TW" altLang="en-US" sz="3600" b="1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三</a:t>
              </a:r>
              <a:r>
                <a:rPr lang="zh-TW" altLang="en-US" sz="3600" b="1" dirty="0">
                  <a:latin typeface="DFHei Std W7" charset="-120"/>
                  <a:ea typeface="DFHei Std W7" charset="-120"/>
                  <a:cs typeface="DFHei Std W7" charset="-120"/>
                </a:rPr>
                <a:t>　</a:t>
              </a:r>
              <a:r>
                <a:rPr lang="zh-TW" altLang="en-US" sz="3600" b="1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喫應許之地的出產 </a:t>
              </a:r>
              <a:r>
                <a:rPr lang="en-US" altLang="zh-TW" sz="3600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(11</a:t>
              </a:r>
              <a:r>
                <a:rPr lang="zh-TW" altLang="en-US" sz="3600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～</a:t>
              </a:r>
              <a:r>
                <a:rPr lang="en-US" altLang="zh-TW" sz="3600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12)</a:t>
              </a:r>
            </a:p>
            <a:p>
              <a:pPr>
                <a:spcBef>
                  <a:spcPts val="1800"/>
                </a:spcBef>
              </a:pPr>
              <a:r>
                <a:rPr lang="zh-TW" altLang="en-US" sz="3600" b="1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四　耶和華軍隊的元帥</a:t>
              </a:r>
              <a:r>
                <a:rPr lang="zh-TW" altLang="en-US" sz="3600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 </a:t>
              </a:r>
              <a:r>
                <a:rPr lang="en-US" altLang="zh-TW" sz="3600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(13</a:t>
              </a:r>
              <a:r>
                <a:rPr lang="zh-TW" altLang="en-US" sz="3600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～</a:t>
              </a:r>
              <a:r>
                <a:rPr lang="en-US" altLang="zh-TW" sz="3600" dirty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15</a:t>
              </a:r>
              <a:r>
                <a:rPr lang="en-US" altLang="zh-TW" sz="3600" dirty="0" smtClean="0">
                  <a:latin typeface="DFHei Std W7" panose="020B0700000000000000" pitchFamily="34" charset="-120"/>
                  <a:ea typeface="DFHei Std W7" panose="020B0700000000000000" pitchFamily="34" charset="-120"/>
                  <a:cs typeface="DFHei Std W7" charset="-120"/>
                </a:rPr>
                <a:t>)</a:t>
              </a:r>
              <a:endParaRPr lang="en-US" altLang="zh-TW" sz="3600" b="1" dirty="0" smtClean="0">
                <a:latin typeface="DFHei Std W7" charset="-120"/>
                <a:ea typeface="DFHei Std W7" charset="-120"/>
                <a:cs typeface="DFHei Std W7" charset="-120"/>
              </a:endParaRPr>
            </a:p>
          </p:txBody>
        </p:sp>
      </p:grpSp>
      <p:sp>
        <p:nvSpPr>
          <p:cNvPr id="9" name="五邊形 1"/>
          <p:cNvSpPr/>
          <p:nvPr/>
        </p:nvSpPr>
        <p:spPr>
          <a:xfrm>
            <a:off x="-26895" y="160277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33554" y="1944560"/>
            <a:ext cx="600164" cy="35025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　要義</a:t>
            </a:r>
            <a:endParaRPr kumimoji="1" lang="zh-TW" altLang="en-US" sz="2700" b="1" i="0" u="none" strike="noStrike" kern="1200" cap="none" spc="1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356616" y="4029746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356616" y="5447066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52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411896" y="3492526"/>
            <a:ext cx="8869048" cy="227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80"/>
              </a:lnSpc>
              <a:spcBef>
                <a:spcPts val="1800"/>
              </a:spcBef>
            </a:pP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在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基督的死裡埋葬的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繼續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，不斷的將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主的</a:t>
            </a:r>
            <a:r>
              <a:rPr lang="zh-TW" altLang="en-US" sz="3400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死應用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於我們的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肉體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，並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留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在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基督之死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與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埋葬裡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的實際與實行。</a:t>
            </a:r>
            <a:endParaRPr lang="zh-TW" altLang="en-US" sz="3400" dirty="0" smtClean="0">
              <a:solidFill>
                <a:srgbClr val="002060"/>
              </a:solidFill>
              <a:latin typeface="DFHei Std W7" panose="020B0700000000000000" pitchFamily="34" charset="-120"/>
              <a:ea typeface="DFHei Std W7" panose="020B0700000000000000" pitchFamily="34" charset="-120"/>
            </a:endParaRPr>
          </a:p>
          <a:p>
            <a:pPr algn="r">
              <a:lnSpc>
                <a:spcPts val="4480"/>
              </a:lnSpc>
            </a:pPr>
            <a:endParaRPr lang="en-US" altLang="zh-TW" sz="1000" dirty="0" smtClean="0">
              <a:solidFill>
                <a:srgbClr val="002060"/>
              </a:solidFill>
              <a:latin typeface="DFHei Std W5" panose="020B0500000000000000" pitchFamily="34" charset="-120"/>
              <a:ea typeface="DFHei Std W5" panose="020B0500000000000000" pitchFamily="34" charset="-120"/>
              <a:cs typeface="全真方新書" charset="-120"/>
            </a:endParaRPr>
          </a:p>
        </p:txBody>
      </p:sp>
      <p:sp>
        <p:nvSpPr>
          <p:cNvPr id="30" name="三角形 29"/>
          <p:cNvSpPr/>
          <p:nvPr/>
        </p:nvSpPr>
        <p:spPr>
          <a:xfrm rot="5400000">
            <a:off x="2017146" y="3674554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6420" y="5970922"/>
            <a:ext cx="418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讀經 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5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833718" y="2285476"/>
            <a:ext cx="103951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210236" y="141963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（四）攻擊前的豫備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（五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22" name="直線接點 21"/>
          <p:cNvCxnSpPr/>
          <p:nvPr/>
        </p:nvCxnSpPr>
        <p:spPr>
          <a:xfrm>
            <a:off x="1927653" y="3245475"/>
            <a:ext cx="93011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826077" y="2412707"/>
            <a:ext cx="8629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一　受割禮（</a:t>
            </a:r>
            <a:r>
              <a:rPr lang="en-US" altLang="zh-TW" sz="3600" b="1" dirty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lang="en-US" altLang="zh-TW" sz="3600" b="1" dirty="0">
                <a:latin typeface="DFHei Std W7" charset="-120"/>
                <a:ea typeface="DFHei Std W7" charset="-120"/>
                <a:cs typeface="DFHei Std W7" charset="-120"/>
              </a:rPr>
              <a:t>9</a:t>
            </a:r>
            <a:r>
              <a:rPr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lang="en-US" altLang="zh-TW" sz="36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4" name="五邊形 1"/>
          <p:cNvSpPr/>
          <p:nvPr/>
        </p:nvSpPr>
        <p:spPr>
          <a:xfrm>
            <a:off x="-26895" y="160277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3554" y="1944561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　要義</a:t>
            </a:r>
            <a:endParaRPr kumimoji="1" lang="zh-TW" altLang="en-US" sz="2700" b="1" i="0" u="none" strike="noStrike" kern="1200" cap="none" spc="1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356616" y="4029746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56616" y="5447066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5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214615" y="3544956"/>
            <a:ext cx="9014217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400" indent="-1282700">
              <a:lnSpc>
                <a:spcPts val="3780"/>
              </a:lnSpc>
              <a:spcBef>
                <a:spcPts val="1200"/>
              </a:spcBef>
            </a:pPr>
            <a:r>
              <a:rPr lang="zh-TW" altLang="en-US" sz="3400" b="1" u="sng" dirty="0" smtClean="0">
                <a:solidFill>
                  <a:srgbClr val="FF0000"/>
                </a:solidFill>
                <a:latin typeface="DFHei Std W9" charset="-120"/>
                <a:ea typeface="DFHei Std W9" charset="-120"/>
                <a:cs typeface="DFHei Std W9" charset="-120"/>
              </a:rPr>
              <a:t>記念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：蒙</a:t>
            </a:r>
            <a:r>
              <a:rPr lang="zh-TW" altLang="en-US" sz="3400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救贖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，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脫離死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的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審判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，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蒙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拯救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，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脫離埃及和法老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的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權勢</a:t>
            </a:r>
            <a:r>
              <a:rPr lang="en-US" altLang="zh-TW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(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暴政</a:t>
            </a:r>
            <a:r>
              <a:rPr lang="en-US" altLang="zh-TW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)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。</a:t>
            </a:r>
            <a:endParaRPr lang="en-US" altLang="zh-TW" sz="3400" dirty="0" smtClean="0">
              <a:solidFill>
                <a:srgbClr val="002060"/>
              </a:solidFill>
              <a:latin typeface="DFHei Std W7" panose="020B0700000000000000" pitchFamily="34" charset="-120"/>
              <a:ea typeface="DFHei Std W7" panose="020B0700000000000000" pitchFamily="34" charset="-120"/>
              <a:cs typeface="DFHei Std W7" charset="-120"/>
            </a:endParaRPr>
          </a:p>
          <a:p>
            <a:pPr marL="2185988" indent="-2173288">
              <a:lnSpc>
                <a:spcPts val="3780"/>
              </a:lnSpc>
              <a:spcBef>
                <a:spcPts val="1200"/>
              </a:spcBef>
            </a:pPr>
            <a:r>
              <a:rPr lang="zh-TW" altLang="en-US" sz="3400" b="1" u="sng" dirty="0">
                <a:solidFill>
                  <a:srgbClr val="FF0000"/>
                </a:solidFill>
                <a:latin typeface="DFHei Std W9" charset="-120"/>
                <a:ea typeface="DFHei Std W9" charset="-120"/>
                <a:cs typeface="DFHei Std W9" charset="-120"/>
              </a:rPr>
              <a:t>主的桌子</a:t>
            </a:r>
            <a:r>
              <a:rPr lang="zh-TW" altLang="en-US" sz="3400" dirty="0" smtClean="0"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：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今天我們的分不是死，乃是在</a:t>
            </a:r>
            <a:r>
              <a:rPr lang="zh-TW" altLang="en-US" sz="3400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基督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的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桌子前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有分於祂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並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享受祂</a:t>
            </a:r>
            <a:r>
              <a:rPr lang="zh-TW" altLang="en-US" sz="3400" dirty="0" smtClean="0">
                <a:latin typeface="DFHei Std W7" panose="020B0700000000000000" pitchFamily="34" charset="-120"/>
                <a:ea typeface="DFHei Std W7" panose="020B0700000000000000" pitchFamily="34" charset="-120"/>
              </a:rPr>
              <a:t>。</a:t>
            </a:r>
          </a:p>
        </p:txBody>
      </p:sp>
      <p:sp>
        <p:nvSpPr>
          <p:cNvPr id="30" name="三角形 29"/>
          <p:cNvSpPr/>
          <p:nvPr/>
        </p:nvSpPr>
        <p:spPr>
          <a:xfrm rot="5400000">
            <a:off x="1905241" y="3740817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10" name="三角形 29"/>
          <p:cNvSpPr/>
          <p:nvPr/>
        </p:nvSpPr>
        <p:spPr>
          <a:xfrm rot="5400000">
            <a:off x="1905241" y="4889071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1723" y="6108365"/>
            <a:ext cx="415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讀經 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5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833718" y="2285476"/>
            <a:ext cx="103951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210236" y="141963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（四）攻擊前的豫備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（五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23" name="直線接點 22"/>
          <p:cNvCxnSpPr/>
          <p:nvPr/>
        </p:nvCxnSpPr>
        <p:spPr>
          <a:xfrm>
            <a:off x="1927653" y="3324988"/>
            <a:ext cx="93011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826077" y="2463061"/>
            <a:ext cx="8629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二　守</a:t>
            </a:r>
            <a:r>
              <a:rPr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逾越節</a:t>
            </a:r>
            <a:r>
              <a:rPr lang="zh-TW" altLang="en-US" sz="3200" dirty="0">
                <a:latin typeface="DFHei Std W7" charset="-120"/>
                <a:ea typeface="DFHei Std W7" charset="-120"/>
                <a:cs typeface="DFHei Std W7" charset="-120"/>
              </a:rPr>
              <a:t>（</a:t>
            </a:r>
            <a:r>
              <a:rPr lang="en-US" altLang="zh-TW" sz="3200" dirty="0">
                <a:latin typeface="DFHei Std W7" charset="-120"/>
                <a:ea typeface="DFHei Std W7" charset="-120"/>
                <a:cs typeface="DFHei Std W7" charset="-120"/>
              </a:rPr>
              <a:t>10</a:t>
            </a:r>
            <a:r>
              <a:rPr lang="zh-TW" altLang="en-US" sz="3200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lang="en-US" altLang="zh-TW" sz="3200" dirty="0">
              <a:latin typeface="DFHei Std W7" panose="020B0700000000000000" pitchFamily="34" charset="-120"/>
              <a:ea typeface="DFHei Std W7" panose="020B0700000000000000" pitchFamily="34" charset="-120"/>
              <a:cs typeface="DFHei Std W7" charset="-120"/>
            </a:endParaRPr>
          </a:p>
        </p:txBody>
      </p:sp>
      <p:sp>
        <p:nvSpPr>
          <p:cNvPr id="14" name="五邊形 1"/>
          <p:cNvSpPr/>
          <p:nvPr/>
        </p:nvSpPr>
        <p:spPr>
          <a:xfrm>
            <a:off x="-26895" y="160277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3554" y="1944561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　要義</a:t>
            </a:r>
            <a:endParaRPr kumimoji="1" lang="zh-TW" altLang="en-US" sz="2700" b="1" i="0" u="none" strike="noStrike" kern="1200" cap="none" spc="1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356616" y="4029746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56616" y="5447066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6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396801" y="3368879"/>
            <a:ext cx="93313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享受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包羅萬有的基督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作美地的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出產</a:t>
            </a:r>
            <a:r>
              <a:rPr lang="zh-TW" altLang="en-US" sz="3400" dirty="0" smtClean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。</a:t>
            </a:r>
            <a:endParaRPr lang="en-US" altLang="zh-TW" sz="3400" dirty="0">
              <a:latin typeface="DFHei Std W7" panose="020B0700000000000000" pitchFamily="34" charset="-120"/>
              <a:ea typeface="DFHei Std W7" panose="020B0700000000000000" pitchFamily="34" charset="-120"/>
              <a:cs typeface="DFHei Std W7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出產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來自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耕作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，那是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人勞苦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並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與神合作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的結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</a:rPr>
              <a:t>果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。</a:t>
            </a:r>
            <a:endParaRPr lang="en-US" altLang="zh-TW" sz="3400" dirty="0" smtClean="0">
              <a:solidFill>
                <a:srgbClr val="002060"/>
              </a:solidFill>
              <a:latin typeface="DFHei Std W7" panose="020B0700000000000000" pitchFamily="34" charset="-120"/>
              <a:ea typeface="DFHei Std W7" panose="020B0700000000000000" pitchFamily="34" charset="-120"/>
              <a:cs typeface="DFHei Std W7" charset="-120"/>
            </a:endParaRPr>
          </a:p>
        </p:txBody>
      </p:sp>
      <p:sp>
        <p:nvSpPr>
          <p:cNvPr id="30" name="三角形 29"/>
          <p:cNvSpPr/>
          <p:nvPr/>
        </p:nvSpPr>
        <p:spPr>
          <a:xfrm rot="5400000">
            <a:off x="1984753" y="3608294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10" name="三角形 29"/>
          <p:cNvSpPr/>
          <p:nvPr/>
        </p:nvSpPr>
        <p:spPr>
          <a:xfrm rot="5400000">
            <a:off x="1984753" y="4277270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833718" y="2285476"/>
            <a:ext cx="103951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210236" y="141963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（四）攻擊前的豫備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（五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22" name="直線接點 21"/>
          <p:cNvCxnSpPr/>
          <p:nvPr/>
        </p:nvCxnSpPr>
        <p:spPr>
          <a:xfrm>
            <a:off x="1927653" y="3205718"/>
            <a:ext cx="93011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830917" y="2403707"/>
            <a:ext cx="6737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600" b="1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三</a:t>
            </a:r>
            <a:r>
              <a:rPr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lang="zh-TW" altLang="en-US" sz="3600" b="1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喫應許之地的出產 </a:t>
            </a:r>
            <a:r>
              <a:rPr lang="en-US" altLang="zh-TW" sz="3600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(11</a:t>
            </a:r>
            <a:r>
              <a:rPr lang="zh-TW" altLang="en-US" sz="3600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～</a:t>
            </a:r>
            <a:r>
              <a:rPr lang="en-US" altLang="zh-TW" sz="3600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12)</a:t>
            </a:r>
          </a:p>
        </p:txBody>
      </p:sp>
      <p:sp>
        <p:nvSpPr>
          <p:cNvPr id="3" name="矩形 2"/>
          <p:cNvSpPr/>
          <p:nvPr/>
        </p:nvSpPr>
        <p:spPr>
          <a:xfrm>
            <a:off x="2396801" y="4904773"/>
            <a:ext cx="90238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1975" indent="-1819275">
              <a:spcBef>
                <a:spcPts val="600"/>
              </a:spcBef>
            </a:pPr>
            <a:r>
              <a:rPr kumimoji="1"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5:12 </a:t>
            </a:r>
            <a:r>
              <a:rPr kumimoji="1" lang="en-US" altLang="zh-TW" sz="3000" b="1" dirty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他們</a:t>
            </a:r>
            <a:r>
              <a:rPr kumimoji="1"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喫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了</a:t>
            </a:r>
            <a:r>
              <a:rPr kumimoji="1"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那地的出產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，當日</a:t>
            </a:r>
            <a:r>
              <a:rPr kumimoji="1"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嗎哪就止住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了</a:t>
            </a:r>
            <a:r>
              <a:rPr kumimoji="1"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，以色列人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也不再有嗎哪了；那一年，他們卻</a:t>
            </a:r>
            <a:r>
              <a:rPr kumimoji="1"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喫迦南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地的出產。</a:t>
            </a:r>
            <a:r>
              <a:rPr kumimoji="1" lang="en-US" altLang="zh-TW" sz="3000" b="1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zh-TW" altLang="en-US" sz="3000" b="1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14" name="五邊形 1"/>
          <p:cNvSpPr/>
          <p:nvPr/>
        </p:nvSpPr>
        <p:spPr>
          <a:xfrm>
            <a:off x="-26895" y="160277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3554" y="1944561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　要義</a:t>
            </a:r>
            <a:endParaRPr kumimoji="1" lang="zh-TW" altLang="en-US" sz="2700" b="1" i="0" u="none" strike="noStrike" kern="1200" cap="none" spc="1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356616" y="4029746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56616" y="5447066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53" y="5013928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9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464442" y="3507041"/>
            <a:ext cx="8975066" cy="117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80"/>
              </a:lnSpc>
              <a:spcBef>
                <a:spcPts val="1800"/>
              </a:spcBef>
            </a:pPr>
            <a:r>
              <a:rPr lang="zh-TW" altLang="en-US" sz="3400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基督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被揭示為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耶和華軍隊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的</a:t>
            </a:r>
            <a:r>
              <a:rPr lang="zh-TW" altLang="en-US" sz="3400" dirty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元帥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KaiShu Std W7" charset="-120"/>
              </a:rPr>
              <a:t>，</a:t>
            </a:r>
            <a:r>
              <a:rPr lang="zh-TW" altLang="en-US" sz="3400" dirty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約書亞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是看得見的元帥，但</a:t>
            </a:r>
            <a:r>
              <a:rPr lang="zh-TW" altLang="en-US" sz="3400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基督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是</a:t>
            </a:r>
            <a:r>
              <a:rPr lang="zh-TW" altLang="en-US" sz="3400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看不見</a:t>
            </a:r>
            <a:r>
              <a:rPr lang="zh-TW" altLang="en-US" sz="3400" dirty="0" smtClean="0">
                <a:solidFill>
                  <a:srgbClr val="00206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的</a:t>
            </a:r>
            <a:r>
              <a:rPr lang="zh-TW" altLang="en-US" sz="3400" dirty="0" smtClean="0">
                <a:solidFill>
                  <a:srgbClr val="FF0000"/>
                </a:solidFill>
                <a:latin typeface="DFHei Std W7" panose="020B0700000000000000" pitchFamily="34" charset="-120"/>
                <a:ea typeface="DFHei Std W7" panose="020B0700000000000000" pitchFamily="34" charset="-120"/>
                <a:cs typeface="DFHei Std W9" charset="-120"/>
              </a:rPr>
              <a:t>元帥</a:t>
            </a:r>
            <a:r>
              <a:rPr lang="zh-TW" altLang="en-US" sz="3400" dirty="0" smtClean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。</a:t>
            </a:r>
            <a:endParaRPr kumimoji="1" lang="zh-TW" altLang="en-US" sz="2800" dirty="0">
              <a:latin typeface="DFHei Std W7" panose="020B0700000000000000" pitchFamily="34" charset="-120"/>
              <a:ea typeface="DFHei Std W7" panose="020B0700000000000000" pitchFamily="34" charset="-120"/>
              <a:cs typeface="全真方新書" charset="-120"/>
            </a:endParaRPr>
          </a:p>
        </p:txBody>
      </p:sp>
      <p:sp>
        <p:nvSpPr>
          <p:cNvPr id="30" name="三角形 29"/>
          <p:cNvSpPr/>
          <p:nvPr/>
        </p:nvSpPr>
        <p:spPr>
          <a:xfrm rot="5400000">
            <a:off x="2057251" y="3704337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833718" y="2285476"/>
            <a:ext cx="103951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210236" y="141963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（四）攻擊前的豫備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（五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21" name="直線接點 20"/>
          <p:cNvCxnSpPr/>
          <p:nvPr/>
        </p:nvCxnSpPr>
        <p:spPr>
          <a:xfrm>
            <a:off x="1927653" y="3205718"/>
            <a:ext cx="93011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927653" y="2396351"/>
            <a:ext cx="6737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600" b="1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四　耶和華軍隊的元帥</a:t>
            </a:r>
            <a:r>
              <a:rPr lang="zh-TW" altLang="en-US" sz="3600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 </a:t>
            </a:r>
            <a:r>
              <a:rPr lang="en-US" altLang="zh-TW" sz="3600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(13</a:t>
            </a:r>
            <a:r>
              <a:rPr lang="zh-TW" altLang="en-US" sz="3600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～</a:t>
            </a:r>
            <a:r>
              <a:rPr lang="en-US" altLang="zh-TW" sz="3600" dirty="0">
                <a:latin typeface="DFHei Std W7" panose="020B0700000000000000" pitchFamily="34" charset="-120"/>
                <a:ea typeface="DFHei Std W7" panose="020B0700000000000000" pitchFamily="34" charset="-120"/>
                <a:cs typeface="DFHei Std W7" charset="-120"/>
              </a:rPr>
              <a:t>15)</a:t>
            </a:r>
          </a:p>
        </p:txBody>
      </p:sp>
      <p:sp>
        <p:nvSpPr>
          <p:cNvPr id="3" name="矩形 2"/>
          <p:cNvSpPr/>
          <p:nvPr/>
        </p:nvSpPr>
        <p:spPr>
          <a:xfrm>
            <a:off x="2498178" y="5199585"/>
            <a:ext cx="93636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lang="en-US" altLang="zh-TW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5:14</a:t>
            </a:r>
            <a:r>
              <a:rPr lang="en-US" altLang="zh-TW" sz="3000" b="1" dirty="0">
                <a:latin typeface="DFKaiShu Std W7" charset="-120"/>
                <a:ea typeface="DFKaiShu Std W7" charset="-120"/>
                <a:cs typeface="DFKaiShu Std W7" charset="-120"/>
              </a:rPr>
              <a:t>『…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我現在來，是作</a:t>
            </a:r>
            <a:r>
              <a:rPr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耶和華軍隊的元帥</a:t>
            </a:r>
            <a:r>
              <a:rPr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lang="en-US" altLang="zh-TW" sz="3000" b="1" dirty="0">
                <a:latin typeface="DFKaiShu Std W7" charset="-120"/>
                <a:ea typeface="DFKaiShu Std W7" charset="-120"/>
                <a:cs typeface="DFKaiShu Std W7" charset="-120"/>
              </a:rPr>
              <a:t>…』</a:t>
            </a:r>
          </a:p>
        </p:txBody>
      </p:sp>
      <p:sp>
        <p:nvSpPr>
          <p:cNvPr id="14" name="五邊形 1"/>
          <p:cNvSpPr/>
          <p:nvPr/>
        </p:nvSpPr>
        <p:spPr>
          <a:xfrm>
            <a:off x="-26895" y="160277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3554" y="1944561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i="0" u="none" strike="noStrike" kern="1200" cap="none" spc="10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　要義</a:t>
            </a:r>
            <a:endParaRPr kumimoji="1" lang="zh-TW" altLang="en-US" sz="2700" b="1" i="0" u="none" strike="noStrike" kern="1200" cap="none" spc="1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356616" y="4029746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56616" y="5447066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63" y="5333221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746504" y="2560320"/>
            <a:ext cx="8385048" cy="1124712"/>
            <a:chOff x="1746504" y="2560320"/>
            <a:chExt cx="8385048" cy="1124712"/>
          </a:xfrm>
        </p:grpSpPr>
        <p:sp>
          <p:nvSpPr>
            <p:cNvPr id="21" name="文字方塊 20"/>
            <p:cNvSpPr txBox="1"/>
            <p:nvPr/>
          </p:nvSpPr>
          <p:spPr>
            <a:xfrm>
              <a:off x="3130921" y="2667137"/>
              <a:ext cx="5793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spc="2000" dirty="0">
                  <a:solidFill>
                    <a:srgbClr val="00B05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豫  表</a:t>
              </a: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1746504" y="2560320"/>
              <a:ext cx="8385048" cy="1124712"/>
              <a:chOff x="1746504" y="2560320"/>
              <a:chExt cx="8385048" cy="1124712"/>
            </a:xfrm>
          </p:grpSpPr>
          <p:cxnSp>
            <p:nvCxnSpPr>
              <p:cNvPr id="8" name="直線接點 7"/>
              <p:cNvCxnSpPr/>
              <p:nvPr/>
            </p:nvCxnSpPr>
            <p:spPr>
              <a:xfrm>
                <a:off x="1746504" y="3685032"/>
                <a:ext cx="8385048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/>
              <p:nvPr/>
            </p:nvCxnSpPr>
            <p:spPr>
              <a:xfrm>
                <a:off x="1746504" y="2560320"/>
                <a:ext cx="8385048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群組 1"/>
          <p:cNvGrpSpPr/>
          <p:nvPr/>
        </p:nvGrpSpPr>
        <p:grpSpPr>
          <a:xfrm>
            <a:off x="4270247" y="4038070"/>
            <a:ext cx="3172968" cy="584775"/>
            <a:chOff x="4270247" y="4038070"/>
            <a:chExt cx="3172968" cy="584775"/>
          </a:xfrm>
        </p:grpSpPr>
        <p:sp>
          <p:nvSpPr>
            <p:cNvPr id="28" name="文字方塊 27"/>
            <p:cNvSpPr txBox="1"/>
            <p:nvPr/>
          </p:nvSpPr>
          <p:spPr>
            <a:xfrm>
              <a:off x="4617720" y="4038070"/>
              <a:ext cx="2688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spc="1000" dirty="0">
                  <a:latin typeface="全真方新書" charset="-120"/>
                  <a:ea typeface="全真方新書" charset="-120"/>
                  <a:cs typeface="全真方新書" charset="-120"/>
                </a:rPr>
                <a:t>一～五章</a:t>
              </a: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4270247" y="41160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7443215" y="41160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233554" y="5100110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宋品儀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271913" y="-228853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038396" y="2192466"/>
            <a:ext cx="653591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200"/>
              </a:spcBef>
            </a:pP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（一）神的任命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18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en-US" altLang="zh-TW" sz="32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spcBef>
                <a:spcPts val="4200"/>
              </a:spcBef>
            </a:pP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（二）窺探美地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en-US" altLang="zh-TW" sz="3200" b="1" dirty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spcBef>
                <a:spcPts val="4200"/>
              </a:spcBef>
            </a:pPr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（三）過約但河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2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30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70468" y="1991541"/>
            <a:ext cx="96396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若非為我，便是助敵，此間無兩可；</a:t>
            </a:r>
            <a:b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</a:b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從軍的召會，你到底是與誰聯合？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970468" y="3743068"/>
            <a:ext cx="98394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主留我們今日在世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，原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是為爭戰；</a:t>
            </a:r>
          </a:p>
          <a:p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所以若要成功神旨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，就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須上疆場。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62884" y="199154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b="1" dirty="0" smtClean="0">
                <a:latin typeface="DFHei Std W7" charset="-120"/>
                <a:ea typeface="DFHei Std W7" charset="-120"/>
                <a:cs typeface="DFHei Std W7" charset="-120"/>
              </a:rPr>
              <a:t>五</a:t>
            </a:r>
            <a:endParaRPr kumimoji="1" lang="zh-TW" altLang="en-US" sz="48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65100" y="3820012"/>
            <a:ext cx="9957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800" b="1" dirty="0" smtClean="0">
                <a:latin typeface="DFHei Std W7" charset="-120"/>
                <a:ea typeface="DFHei Std W7" charset="-120"/>
                <a:cs typeface="DFHei Std W7" charset="-120"/>
              </a:rPr>
              <a:t>(</a:t>
            </a:r>
            <a:r>
              <a:rPr kumimoji="1" lang="zh-TW" altLang="en-US" sz="3800" b="1" dirty="0" smtClean="0">
                <a:latin typeface="DFHei Std W7" charset="-120"/>
                <a:ea typeface="DFHei Std W7" charset="-120"/>
                <a:cs typeface="DFHei Std W7" charset="-120"/>
              </a:rPr>
              <a:t>副</a:t>
            </a:r>
            <a:r>
              <a:rPr kumimoji="1" lang="en-US" altLang="zh-TW" sz="3800" b="1" dirty="0" smtClean="0">
                <a:latin typeface="DFHei Std W7" charset="-120"/>
                <a:ea typeface="DFHei Std W7" charset="-120"/>
                <a:cs typeface="DFHei Std W7" charset="-120"/>
              </a:rPr>
              <a:t>)</a:t>
            </a:r>
            <a:endParaRPr kumimoji="1" lang="zh-TW" altLang="en-US" sz="38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4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33554" y="1958788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1000" dirty="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　豫表</a:t>
            </a:r>
          </a:p>
        </p:txBody>
      </p:sp>
      <p:cxnSp>
        <p:nvCxnSpPr>
          <p:cNvPr id="20" name="直線接點 19"/>
          <p:cNvCxnSpPr/>
          <p:nvPr/>
        </p:nvCxnSpPr>
        <p:spPr>
          <a:xfrm>
            <a:off x="356616" y="404397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56616" y="546129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1"/>
          <p:cNvGrpSpPr/>
          <p:nvPr/>
        </p:nvGrpSpPr>
        <p:grpSpPr>
          <a:xfrm>
            <a:off x="935097" y="2094402"/>
            <a:ext cx="10812403" cy="4508806"/>
            <a:chOff x="935097" y="2094402"/>
            <a:chExt cx="10812403" cy="4508806"/>
          </a:xfrm>
        </p:grpSpPr>
        <p:sp>
          <p:nvSpPr>
            <p:cNvPr id="6" name="三角形 5"/>
            <p:cNvSpPr/>
            <p:nvPr/>
          </p:nvSpPr>
          <p:spPr>
            <a:xfrm rot="5400000">
              <a:off x="1910354" y="5137781"/>
              <a:ext cx="224118" cy="179294"/>
            </a:xfrm>
            <a:prstGeom prst="triangle">
              <a:avLst/>
            </a:prstGeom>
            <a:solidFill>
              <a:srgbClr val="00B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673364" y="2197224"/>
              <a:ext cx="989990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95350" indent="-895350"/>
              <a:r>
                <a:rPr kumimoji="1" lang="zh-TW" altLang="en-US" sz="3400" b="1" spc="50" dirty="0">
                  <a:latin typeface="DFHei Std W7" charset="-120"/>
                  <a:ea typeface="DFHei Std W7" charset="-120"/>
                  <a:cs typeface="DFHei Std W7" charset="-120"/>
                </a:rPr>
                <a:t>一　美地及其一切豐富，豫表</a:t>
              </a:r>
              <a:r>
                <a:rPr kumimoji="1" lang="zh-TW" altLang="en-US" sz="3400" b="1" spc="50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神所賜的</a:t>
              </a:r>
              <a:r>
                <a:rPr kumimoji="1" lang="zh-TW" altLang="en-US" sz="3400" b="1" spc="50" dirty="0" smtClean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基督和</a:t>
              </a:r>
              <a:r>
                <a:rPr kumimoji="1" lang="zh-TW" altLang="en-US" sz="3400" b="1" spc="50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祂一切追測不盡的豐富</a:t>
              </a:r>
              <a:r>
                <a:rPr kumimoji="1" lang="zh-TW" altLang="en-US" sz="3400" b="1" spc="50" dirty="0"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155756" y="4952057"/>
              <a:ext cx="9274243" cy="99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kumimoji="1" lang="zh-TW" altLang="en-US" sz="3200" b="1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以色列人據有並享受應許之地，豫表信徒實際的</a:t>
              </a:r>
              <a:r>
                <a:rPr kumimoji="1" lang="zh-TW" altLang="en-US" sz="3200" b="1" dirty="0" smtClean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經歷在</a:t>
              </a:r>
              <a:r>
                <a:rPr kumimoji="1" lang="zh-TW" altLang="en-US" sz="3200" b="1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基督裏各樣福分的豐富。</a:t>
              </a:r>
            </a:p>
          </p:txBody>
        </p:sp>
        <p:cxnSp>
          <p:nvCxnSpPr>
            <p:cNvPr id="17" name="直線接點 16"/>
            <p:cNvCxnSpPr/>
            <p:nvPr/>
          </p:nvCxnSpPr>
          <p:spPr>
            <a:xfrm>
              <a:off x="935097" y="2094402"/>
              <a:ext cx="106135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xmlns="" id="{047E8A34-AA2B-48EC-A681-AA2AD09FA8E9}"/>
                </a:ext>
              </a:extLst>
            </p:cNvPr>
            <p:cNvSpPr txBox="1"/>
            <p:nvPr/>
          </p:nvSpPr>
          <p:spPr>
            <a:xfrm>
              <a:off x="6683829" y="6141543"/>
              <a:ext cx="454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《</a:t>
              </a:r>
              <a:r>
                <a:rPr lang="zh-TW" altLang="en-US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約書亞記生命讀經　</a:t>
              </a:r>
              <a:r>
                <a:rPr lang="zh-TW" altLang="en-US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第</a:t>
              </a:r>
              <a:r>
                <a:rPr lang="en-US" altLang="zh-TW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1</a:t>
              </a:r>
              <a:r>
                <a:rPr lang="zh-TW" altLang="en-US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篇</a:t>
              </a:r>
              <a:r>
                <a:rPr lang="en-US" altLang="zh-TW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》</a:t>
              </a:r>
              <a:endPara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xmlns="" id="{123EE437-22A2-426F-9D68-470D20D14B14}"/>
                </a:ext>
              </a:extLst>
            </p:cNvPr>
            <p:cNvSpPr txBox="1"/>
            <p:nvPr/>
          </p:nvSpPr>
          <p:spPr>
            <a:xfrm>
              <a:off x="1931894" y="3356454"/>
              <a:ext cx="98156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51000" indent="-1651000">
                <a:lnSpc>
                  <a:spcPts val="3240"/>
                </a:lnSpc>
              </a:pPr>
              <a:r>
                <a:rPr lang="zh-TW" altLang="en-US" sz="2800" dirty="0" smtClean="0">
                  <a:latin typeface="華康楷書體 Std W7" panose="03000700000000000000" pitchFamily="66" charset="-120"/>
                  <a:ea typeface="華康楷書體 Std W7" panose="03000700000000000000" pitchFamily="66" charset="-120"/>
                </a:rPr>
                <a:t>申 </a:t>
              </a:r>
              <a:r>
                <a:rPr lang="en-US" altLang="zh-TW" sz="2800" dirty="0" smtClean="0">
                  <a:latin typeface="華康楷書體 Std W7" panose="03000700000000000000" pitchFamily="66" charset="-120"/>
                  <a:ea typeface="華康楷書體 Std W7" panose="03000700000000000000" pitchFamily="66" charset="-120"/>
                </a:rPr>
                <a:t>8:7~9</a:t>
              </a:r>
              <a:r>
                <a:rPr lang="en-US" altLang="zh-TW" sz="2800" dirty="0">
                  <a:latin typeface="華康楷書體 Std W7" panose="03000700000000000000" pitchFamily="66" charset="-120"/>
                  <a:ea typeface="華康楷書體 Std W7" panose="03000700000000000000" pitchFamily="66" charset="-120"/>
                </a:rPr>
                <a:t>『…</a:t>
              </a:r>
              <a:r>
                <a:rPr lang="zh-TW" altLang="en-US" sz="2800" dirty="0">
                  <a:latin typeface="華康楷書體 Std W7" panose="03000700000000000000" pitchFamily="66" charset="-120"/>
                  <a:ea typeface="華康楷書體 Std W7" panose="03000700000000000000" pitchFamily="66" charset="-120"/>
                </a:rPr>
                <a:t>那地有川，有泉，有源，</a:t>
              </a:r>
              <a:r>
                <a:rPr lang="en-US" altLang="zh-TW" sz="2800" dirty="0">
                  <a:latin typeface="華康楷書體 Std W7" panose="03000700000000000000" pitchFamily="66" charset="-120"/>
                  <a:ea typeface="華康楷書體 Std W7" panose="03000700000000000000" pitchFamily="66" charset="-120"/>
                </a:rPr>
                <a:t>…</a:t>
              </a:r>
              <a:r>
                <a:rPr lang="zh-TW" altLang="en-US" sz="2800" dirty="0">
                  <a:latin typeface="華康楷書體 Std W7" panose="03000700000000000000" pitchFamily="66" charset="-120"/>
                  <a:ea typeface="華康楷書體 Std W7" panose="03000700000000000000" pitchFamily="66" charset="-120"/>
                </a:rPr>
                <a:t>那地有小麥</a:t>
              </a:r>
              <a:r>
                <a:rPr lang="zh-TW" altLang="en-US" sz="2800" dirty="0" smtClean="0">
                  <a:latin typeface="華康楷書體 Std W7" panose="03000700000000000000" pitchFamily="66" charset="-120"/>
                  <a:ea typeface="華康楷書體 Std W7" panose="03000700000000000000" pitchFamily="66" charset="-120"/>
                </a:rPr>
                <a:t>、大麥</a:t>
              </a:r>
              <a:r>
                <a:rPr lang="zh-TW" altLang="en-US" sz="2800" dirty="0">
                  <a:latin typeface="華康楷書體 Std W7" panose="03000700000000000000" pitchFamily="66" charset="-120"/>
                  <a:ea typeface="華康楷書體 Std W7" panose="03000700000000000000" pitchFamily="66" charset="-120"/>
                </a:rPr>
                <a:t>、葡萄樹、無花果樹、石榴樹；那地</a:t>
              </a:r>
              <a:r>
                <a:rPr lang="zh-TW" altLang="en-US" sz="2800" dirty="0" smtClean="0">
                  <a:latin typeface="華康楷書體 Std W7" panose="03000700000000000000" pitchFamily="66" charset="-120"/>
                  <a:ea typeface="華康楷書體 Std W7" panose="03000700000000000000" pitchFamily="66" charset="-120"/>
                </a:rPr>
                <a:t>有出</a:t>
              </a:r>
              <a:r>
                <a:rPr lang="zh-TW" altLang="en-US" sz="2800" dirty="0">
                  <a:latin typeface="華康楷書體 Std W7" panose="03000700000000000000" pitchFamily="66" charset="-120"/>
                  <a:ea typeface="華康楷書體 Std W7" panose="03000700000000000000" pitchFamily="66" charset="-120"/>
                </a:rPr>
                <a:t>油的橄欖樹，有蜜。</a:t>
              </a:r>
              <a:r>
                <a:rPr lang="en-US" altLang="zh-TW" sz="2800" dirty="0">
                  <a:latin typeface="華康楷書體 Std W7" panose="03000700000000000000" pitchFamily="66" charset="-120"/>
                  <a:ea typeface="華康楷書體 Std W7" panose="03000700000000000000" pitchFamily="66" charset="-120"/>
                </a:rPr>
                <a:t>…</a:t>
              </a:r>
              <a:r>
                <a:rPr lang="zh-TW" altLang="en-US" sz="2800" dirty="0">
                  <a:latin typeface="華康楷書體 Std W7" panose="03000700000000000000" pitchFamily="66" charset="-120"/>
                  <a:ea typeface="華康楷書體 Std W7" panose="03000700000000000000" pitchFamily="66" charset="-120"/>
                </a:rPr>
                <a:t>那地的石頭是鐵</a:t>
              </a:r>
              <a:r>
                <a:rPr lang="zh-TW" altLang="en-US" sz="2800" dirty="0" smtClean="0">
                  <a:latin typeface="華康楷書體 Std W7" panose="03000700000000000000" pitchFamily="66" charset="-120"/>
                  <a:ea typeface="華康楷書體 Std W7" panose="03000700000000000000" pitchFamily="66" charset="-120"/>
                </a:rPr>
                <a:t>，山</a:t>
              </a:r>
              <a:r>
                <a:rPr lang="zh-TW" altLang="en-US" sz="2800" dirty="0">
                  <a:latin typeface="華康楷書體 Std W7" panose="03000700000000000000" pitchFamily="66" charset="-120"/>
                  <a:ea typeface="華康楷書體 Std W7" panose="03000700000000000000" pitchFamily="66" charset="-120"/>
                </a:rPr>
                <a:t>內可以挖銅。</a:t>
              </a:r>
              <a:r>
                <a:rPr lang="en-US" altLang="zh-TW" sz="2800" dirty="0">
                  <a:latin typeface="華康楷書體 Std W7" panose="03000700000000000000" pitchFamily="66" charset="-120"/>
                  <a:ea typeface="華康楷書體 Std W7" panose="03000700000000000000" pitchFamily="66" charset="-120"/>
                </a:rPr>
                <a:t>』</a:t>
              </a:r>
              <a:endParaRPr lang="zh-TW" altLang="en-US" sz="2800" dirty="0">
                <a:latin typeface="華康楷書體 Std W7" panose="03000700000000000000" pitchFamily="66" charset="-120"/>
                <a:ea typeface="華康楷書體 Std W7" panose="03000700000000000000" pitchFamily="66" charset="-120"/>
              </a:endParaRPr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673364" y="4815595"/>
              <a:ext cx="955941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文字方塊 21"/>
          <p:cNvSpPr txBox="1"/>
          <p:nvPr/>
        </p:nvSpPr>
        <p:spPr>
          <a:xfrm>
            <a:off x="1083016" y="1243309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DFHei Std W9" charset="-120"/>
                <a:ea typeface="DFHei Std W9" charset="-120"/>
                <a:cs typeface="DFHei Std W9" charset="-120"/>
              </a:rPr>
              <a:t>（一）神的任命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78" y="3437875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1640541" y="2330111"/>
            <a:ext cx="9592235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>
              <a:lnSpc>
                <a:spcPts val="3520"/>
              </a:lnSpc>
            </a:pP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二　約書亞</a:t>
            </a:r>
            <a:r>
              <a:rPr kumimoji="1" lang="zh-TW" altLang="en-US" sz="34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豫表基督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，也豫表恩典（基督）頂替律法（摩西。）</a:t>
            </a:r>
            <a:endParaRPr kumimoji="1" lang="en-US" altLang="zh-TW" sz="34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34671" y="3503647"/>
            <a:ext cx="989703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>
              <a:lnSpc>
                <a:spcPts val="3520"/>
              </a:lnSpc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約書亞，意，耶和華救主，或耶和華救恩。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這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名的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希臘文乃是耶穌</a:t>
            </a:r>
            <a:r>
              <a:rPr kumimoji="1" lang="zh-TW" altLang="en-US" sz="32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  <a:p>
            <a:pPr marL="627063" indent="-627063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當頒賜律法的摩西死了，約書亞就進來，將百姓帶進美地，這豫表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主耶穌將神的子民帶進安息，進入對包羅萬有之基督的享受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，祂是神所命定的一切福分。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047E8A34-AA2B-48EC-A681-AA2AD09FA8E9}"/>
              </a:ext>
            </a:extLst>
          </p:cNvPr>
          <p:cNvSpPr txBox="1"/>
          <p:nvPr/>
        </p:nvSpPr>
        <p:spPr>
          <a:xfrm>
            <a:off x="7587334" y="6157351"/>
            <a:ext cx="454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1:1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 註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2》</a:t>
            </a:r>
            <a:endParaRPr lang="en-US" altLang="zh-TW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48544" y="2094402"/>
            <a:ext cx="10613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083016" y="1243309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（一）神的任命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1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33554" y="1958788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1000" dirty="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　豫表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356616" y="404397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356616" y="546129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948544" y="2172461"/>
            <a:ext cx="10613573" cy="4457441"/>
            <a:chOff x="948544" y="2172461"/>
            <a:chExt cx="10613573" cy="4457441"/>
          </a:xfrm>
        </p:grpSpPr>
        <p:sp>
          <p:nvSpPr>
            <p:cNvPr id="10" name="文字方塊 9"/>
            <p:cNvSpPr txBox="1"/>
            <p:nvPr/>
          </p:nvSpPr>
          <p:spPr>
            <a:xfrm>
              <a:off x="1744276" y="2448648"/>
              <a:ext cx="9238130" cy="54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kumimoji="1" lang="zh-TW" altLang="en-US" sz="3600" b="1" spc="50" dirty="0">
                  <a:latin typeface="DFHei Std W7" charset="-120"/>
                  <a:ea typeface="DFHei Std W7" charset="-120"/>
                  <a:cs typeface="DFHei Std W7" charset="-120"/>
                </a:rPr>
                <a:t>一　妓女喇合的得救</a:t>
              </a:r>
              <a:endParaRPr kumimoji="1" lang="en-US" altLang="zh-TW" sz="3600" b="1" spc="50" dirty="0">
                <a:latin typeface="DFHei Std W7" charset="-120"/>
                <a:ea typeface="DFHei Std W7" charset="-120"/>
                <a:cs typeface="DFHei Std W7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839096" y="3303271"/>
              <a:ext cx="9699761" cy="2746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7063" indent="-627063">
                <a:lnSpc>
                  <a:spcPts val="3920"/>
                </a:lnSpc>
                <a:spcBef>
                  <a:spcPts val="1200"/>
                </a:spcBef>
              </a:pPr>
              <a:r>
                <a:rPr kumimoji="1" lang="en-US" altLang="zh-TW" sz="3200" b="1" spc="50" dirty="0">
                  <a:latin typeface="DFHei Std W7" charset="-120"/>
                  <a:ea typeface="DFHei Std W7" charset="-120"/>
                  <a:cs typeface="DFHei Std W7" charset="-120"/>
                </a:rPr>
                <a:t>1</a:t>
              </a:r>
              <a:r>
                <a:rPr kumimoji="1" lang="zh-TW" altLang="en-US" sz="3200" b="1" spc="50" dirty="0">
                  <a:latin typeface="DFHei Std W7" charset="-120"/>
                  <a:ea typeface="DFHei Std W7" charset="-120"/>
                  <a:cs typeface="DFHei Std W7" charset="-120"/>
                </a:rPr>
                <a:t>　喇合是一個將自己賣給罪到極點的外邦妓女，豫</a:t>
              </a:r>
              <a:r>
                <a:rPr kumimoji="1" lang="zh-TW" altLang="en-US" sz="3200" b="1" spc="50" dirty="0" smtClean="0">
                  <a:latin typeface="DFHei Std W7" charset="-120"/>
                  <a:ea typeface="DFHei Std W7" charset="-120"/>
                  <a:cs typeface="DFHei Std W7" charset="-120"/>
                </a:rPr>
                <a:t>表</a:t>
              </a:r>
              <a:r>
                <a:rPr kumimoji="1" lang="zh-TW" altLang="en-US" sz="3200" b="1" spc="50" dirty="0" smtClean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一切</a:t>
              </a:r>
              <a:r>
                <a:rPr kumimoji="1" lang="zh-TW" altLang="en-US" sz="3200" b="1" spc="50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邪惡的、死了的罪人</a:t>
              </a:r>
              <a:r>
                <a:rPr kumimoji="1" lang="zh-TW" altLang="en-US" sz="3200" b="1" spc="50" dirty="0" smtClean="0"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  <a:endParaRPr kumimoji="1" lang="en-US" altLang="zh-TW" sz="3200" b="1" spc="50" dirty="0">
                <a:latin typeface="DFHei Std W7" charset="-120"/>
                <a:ea typeface="DFHei Std W7" charset="-120"/>
                <a:cs typeface="DFHei Std W7" charset="-120"/>
              </a:endParaRPr>
            </a:p>
            <a:p>
              <a:pPr marL="627063" indent="-627063">
                <a:lnSpc>
                  <a:spcPts val="3920"/>
                </a:lnSpc>
                <a:spcBef>
                  <a:spcPts val="1200"/>
                </a:spcBef>
              </a:pPr>
              <a:r>
                <a:rPr kumimoji="1" lang="en-US" altLang="zh-TW" sz="3200" b="1" spc="50" dirty="0" smtClean="0">
                  <a:latin typeface="DFHei Std W7" charset="-120"/>
                  <a:ea typeface="DFHei Std W7" charset="-120"/>
                  <a:cs typeface="DFHei Std W7" charset="-120"/>
                </a:rPr>
                <a:t>2</a:t>
              </a:r>
              <a:r>
                <a:rPr kumimoji="1" lang="zh-TW" altLang="en-US" sz="3200" b="1" spc="50" dirty="0">
                  <a:latin typeface="DFHei Std W7" charset="-120"/>
                  <a:ea typeface="DFHei Std W7" charset="-120"/>
                  <a:cs typeface="DFHei Std W7" charset="-120"/>
                </a:rPr>
                <a:t>　妓女喇合藉以得救的朱紅線繩─豫表基督的血。</a:t>
              </a:r>
              <a:r>
                <a:rPr kumimoji="1" lang="zh-TW" altLang="en-US" sz="3200" b="1" dirty="0">
                  <a:latin typeface="DFHei Std W7" charset="-120"/>
                  <a:ea typeface="DFHei Std W7" charset="-120"/>
                  <a:cs typeface="DFHei Std W7" charset="-120"/>
                </a:rPr>
                <a:t>朱紅線繩公開展現出來，豫表</a:t>
              </a:r>
              <a:r>
                <a:rPr kumimoji="1" lang="zh-TW" altLang="en-US" sz="32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公開承認基督救贖的血</a:t>
              </a:r>
              <a:r>
                <a:rPr kumimoji="1" lang="zh-TW" altLang="en-US" sz="3200" b="1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xmlns="" id="{047E8A34-AA2B-48EC-A681-AA2AD09FA8E9}"/>
                </a:ext>
              </a:extLst>
            </p:cNvPr>
            <p:cNvSpPr txBox="1"/>
            <p:nvPr/>
          </p:nvSpPr>
          <p:spPr>
            <a:xfrm>
              <a:off x="6778158" y="6168237"/>
              <a:ext cx="454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2060"/>
                  </a:solidFill>
                  <a:ea typeface="全真方新書" panose="02010609000101010101" pitchFamily="49" charset="-120"/>
                </a:rPr>
                <a:t>《</a:t>
              </a:r>
              <a:r>
                <a:rPr lang="zh-TW" altLang="en-US" sz="2400" dirty="0">
                  <a:solidFill>
                    <a:srgbClr val="002060"/>
                  </a:solidFill>
                  <a:ea typeface="全真方新書" panose="02010609000101010101" pitchFamily="49" charset="-120"/>
                </a:rPr>
                <a:t>約書亞記生命</a:t>
              </a:r>
              <a:r>
                <a:rPr lang="zh-TW" altLang="en-US" sz="2400" dirty="0" smtClean="0">
                  <a:solidFill>
                    <a:srgbClr val="002060"/>
                  </a:solidFill>
                  <a:ea typeface="全真方新書" panose="02010609000101010101" pitchFamily="49" charset="-120"/>
                </a:rPr>
                <a:t>讀經 第</a:t>
              </a:r>
              <a:r>
                <a:rPr lang="en-US" altLang="zh-TW" sz="2400" dirty="0" smtClean="0">
                  <a:solidFill>
                    <a:srgbClr val="002060"/>
                  </a:solidFill>
                  <a:ea typeface="全真方新書" panose="02010609000101010101" pitchFamily="49" charset="-120"/>
                </a:rPr>
                <a:t>3</a:t>
              </a:r>
              <a:r>
                <a:rPr lang="zh-TW" altLang="en-US" sz="2400" dirty="0" smtClean="0">
                  <a:solidFill>
                    <a:srgbClr val="002060"/>
                  </a:solidFill>
                  <a:ea typeface="全真方新書" panose="02010609000101010101" pitchFamily="49" charset="-120"/>
                </a:rPr>
                <a:t>篇</a:t>
              </a:r>
              <a:r>
                <a:rPr lang="en-US" altLang="zh-TW" sz="2400" dirty="0" smtClean="0">
                  <a:solidFill>
                    <a:srgbClr val="002060"/>
                  </a:solidFill>
                  <a:ea typeface="全真方新書" panose="02010609000101010101" pitchFamily="49" charset="-120"/>
                </a:rPr>
                <a:t>》</a:t>
              </a:r>
              <a:endPara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endParaRPr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948544" y="2172461"/>
              <a:ext cx="106135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1083016" y="1243309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（二）窺探美地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1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33554" y="1958788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1000" dirty="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　豫表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356616" y="404397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356616" y="546129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38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接點 14">
            <a:extLst>
              <a:ext uri="{FF2B5EF4-FFF2-40B4-BE49-F238E27FC236}">
                <a16:creationId xmlns:a16="http://schemas.microsoft.com/office/drawing/2014/main" xmlns="" id="{6CD3918A-8412-419C-962B-92096F5018E1}"/>
              </a:ext>
            </a:extLst>
          </p:cNvPr>
          <p:cNvCxnSpPr/>
          <p:nvPr/>
        </p:nvCxnSpPr>
        <p:spPr>
          <a:xfrm>
            <a:off x="1760452" y="4593279"/>
            <a:ext cx="94723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497C634A-A659-4329-9748-7534E43E115A}"/>
              </a:ext>
            </a:extLst>
          </p:cNvPr>
          <p:cNvSpPr txBox="1"/>
          <p:nvPr/>
        </p:nvSpPr>
        <p:spPr>
          <a:xfrm>
            <a:off x="2329313" y="4722958"/>
            <a:ext cx="9232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20"/>
              </a:lnSpc>
              <a:spcBef>
                <a:spcPts val="1200"/>
              </a:spcBef>
            </a:pP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這說出不論我們的背景如何，只要我們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歸向神和神的百姓</a:t>
            </a:r>
            <a:r>
              <a:rPr kumimoji="1" lang="zh-TW" altLang="en-US" sz="3000" b="1" spc="50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並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與神百姓中適當的人結合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，就會生出正確的果實，並享受基督長子的名分。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900005" y="3605799"/>
            <a:ext cx="9193218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20"/>
              </a:lnSpc>
              <a:spcBef>
                <a:spcPts val="600"/>
              </a:spcBef>
            </a:pPr>
            <a:r>
              <a:rPr kumimoji="1" lang="en-US" altLang="zh-TW" sz="3200" b="1" spc="50" dirty="0">
                <a:latin typeface="DFHei Std W7" charset="-120"/>
                <a:ea typeface="DFHei Std W7" charset="-120"/>
                <a:cs typeface="DFHei Std W7" charset="-120"/>
              </a:rPr>
              <a:t>3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　藉著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信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得著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全家得救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的應許。</a:t>
            </a:r>
            <a:endParaRPr kumimoji="1" lang="en-US" altLang="zh-TW" sz="3200" b="1" spc="50" dirty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3120"/>
              </a:lnSpc>
              <a:spcBef>
                <a:spcPts val="600"/>
              </a:spcBef>
            </a:pPr>
            <a:r>
              <a:rPr kumimoji="1" lang="en-US" altLang="zh-TW" sz="3200" b="1" spc="50" dirty="0">
                <a:latin typeface="DFHei Std W7" charset="-120"/>
                <a:ea typeface="DFHei Std W7" charset="-120"/>
                <a:cs typeface="DFHei Std W7" charset="-120"/>
              </a:rPr>
              <a:t>4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　成為基督一位超絕、顯著的先祖。</a:t>
            </a:r>
            <a:endParaRPr kumimoji="1" lang="en-US" altLang="zh-TW" sz="32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047E8A34-AA2B-48EC-A681-AA2AD09FA8E9}"/>
              </a:ext>
            </a:extLst>
          </p:cNvPr>
          <p:cNvSpPr txBox="1"/>
          <p:nvPr/>
        </p:nvSpPr>
        <p:spPr>
          <a:xfrm>
            <a:off x="7630878" y="6157350"/>
            <a:ext cx="454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馬太福音１</a:t>
            </a:r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: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５註１</a:t>
            </a:r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》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8B18B25F-55A1-4758-83F5-40C5C3A37E32}"/>
              </a:ext>
            </a:extLst>
          </p:cNvPr>
          <p:cNvSpPr txBox="1"/>
          <p:nvPr/>
        </p:nvSpPr>
        <p:spPr>
          <a:xfrm>
            <a:off x="1760452" y="2619962"/>
            <a:ext cx="10140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0700" indent="-1790700"/>
            <a:r>
              <a:rPr lang="zh-TW" altLang="en-US" sz="2800" dirty="0" smtClean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來</a:t>
            </a:r>
            <a:r>
              <a:rPr lang="en-US" altLang="zh-TW" sz="2800" dirty="0" smtClean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 11:31</a:t>
            </a:r>
            <a:r>
              <a:rPr lang="en-US" altLang="zh-TW" sz="2800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『</a:t>
            </a:r>
            <a:r>
              <a:rPr lang="zh-TW" altLang="en-US" sz="2800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妓女喇合</a:t>
            </a:r>
            <a:r>
              <a:rPr lang="zh-TW" altLang="en-US" sz="2800" u="sng" dirty="0">
                <a:solidFill>
                  <a:srgbClr val="FF0000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因著信</a:t>
            </a:r>
            <a:r>
              <a:rPr lang="zh-TW" altLang="en-US" sz="2800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，</a:t>
            </a:r>
            <a:r>
              <a:rPr lang="en-US" altLang="zh-TW" sz="2800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…</a:t>
            </a:r>
            <a:r>
              <a:rPr lang="zh-TW" altLang="en-US" sz="2800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就不與那些不信</a:t>
            </a:r>
            <a:r>
              <a:rPr lang="zh-TW" altLang="en-US" sz="2800" dirty="0" smtClean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從的</a:t>
            </a:r>
            <a:r>
              <a:rPr lang="zh-TW" altLang="en-US" sz="2800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人一同滅亡。</a:t>
            </a:r>
            <a:r>
              <a:rPr lang="en-US" altLang="zh-TW" sz="2800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』</a:t>
            </a:r>
            <a:endParaRPr lang="zh-TW" altLang="en-US" sz="2800" dirty="0">
              <a:latin typeface="華康楷書體 Std W7" panose="03000700000000000000" pitchFamily="66" charset="-120"/>
              <a:ea typeface="華康楷書體 Std W7" panose="03000700000000000000" pitchFamily="66" charset="-120"/>
            </a:endParaRPr>
          </a:p>
        </p:txBody>
      </p:sp>
      <p:sp>
        <p:nvSpPr>
          <p:cNvPr id="22" name="三角形 21"/>
          <p:cNvSpPr/>
          <p:nvPr/>
        </p:nvSpPr>
        <p:spPr>
          <a:xfrm rot="5400000">
            <a:off x="2017146" y="4883353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744276" y="2126966"/>
            <a:ext cx="92381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600" b="1" spc="50" dirty="0">
                <a:latin typeface="DFHei Std W7" charset="-120"/>
                <a:ea typeface="DFHei Std W7" charset="-120"/>
                <a:cs typeface="DFHei Std W7" charset="-120"/>
              </a:rPr>
              <a:t>一　妓女喇合的得救</a:t>
            </a:r>
            <a:endParaRPr kumimoji="1" lang="en-US" altLang="zh-TW" sz="36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839855" y="1986884"/>
            <a:ext cx="10613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083016" y="1243309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（二）窺探美地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7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233554" y="1958788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1000" dirty="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　豫表</a:t>
            </a:r>
          </a:p>
        </p:txBody>
      </p:sp>
      <p:cxnSp>
        <p:nvCxnSpPr>
          <p:cNvPr id="27" name="直線接點 26"/>
          <p:cNvCxnSpPr/>
          <p:nvPr/>
        </p:nvCxnSpPr>
        <p:spPr>
          <a:xfrm>
            <a:off x="356616" y="404397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356616" y="546129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5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接點 16"/>
          <p:cNvCxnSpPr/>
          <p:nvPr/>
        </p:nvCxnSpPr>
        <p:spPr>
          <a:xfrm>
            <a:off x="959695" y="-36247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群組 1"/>
          <p:cNvGrpSpPr/>
          <p:nvPr/>
        </p:nvGrpSpPr>
        <p:grpSpPr>
          <a:xfrm>
            <a:off x="833718" y="2027225"/>
            <a:ext cx="11358282" cy="4498059"/>
            <a:chOff x="833718" y="2027225"/>
            <a:chExt cx="11358282" cy="4498059"/>
          </a:xfrm>
        </p:grpSpPr>
        <p:sp>
          <p:nvSpPr>
            <p:cNvPr id="10" name="文字方塊 9"/>
            <p:cNvSpPr txBox="1"/>
            <p:nvPr/>
          </p:nvSpPr>
          <p:spPr>
            <a:xfrm>
              <a:off x="1666218" y="2249706"/>
              <a:ext cx="9238130" cy="54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kumimoji="1" lang="zh-TW" altLang="en-US" sz="3400" b="1" spc="50" dirty="0">
                  <a:latin typeface="DFHei Std W7" charset="-120"/>
                  <a:ea typeface="DFHei Std W7" charset="-120"/>
                  <a:cs typeface="DFHei Std W7" charset="-120"/>
                </a:rPr>
                <a:t>一　</a:t>
              </a:r>
              <a:r>
                <a:rPr kumimoji="1" lang="zh-TW" altLang="en-US" sz="3600" b="1" spc="50" dirty="0">
                  <a:latin typeface="DFHei Std W7" charset="-120"/>
                  <a:ea typeface="DFHei Std W7" charset="-120"/>
                  <a:cs typeface="DFHei Std W7" charset="-120"/>
                </a:rPr>
                <a:t>約櫃─豫表作三一神具體化身的基督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839096" y="3013360"/>
              <a:ext cx="9590904" cy="293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2300" indent="-622300">
                <a:lnSpc>
                  <a:spcPts val="3520"/>
                </a:lnSpc>
              </a:pPr>
              <a:r>
                <a:rPr kumimoji="1" lang="en-US" altLang="zh-TW" sz="3000" b="1" dirty="0">
                  <a:latin typeface="DFHei Std W7" charset="-120"/>
                  <a:ea typeface="DFHei Std W7" charset="-120"/>
                  <a:cs typeface="DFHei Std W7" charset="-120"/>
                </a:rPr>
                <a:t>1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　當神的約櫃與以色列人一同前行時，三一神與他們同行，在前面領導，因此</a:t>
              </a:r>
              <a:r>
                <a:rPr kumimoji="1" lang="zh-TW" altLang="en-US" sz="30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三一神是頭一個踏入水中的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</a:p>
            <a:p>
              <a:pPr marL="622300" indent="-622300">
                <a:lnSpc>
                  <a:spcPts val="3520"/>
                </a:lnSpc>
                <a:spcBef>
                  <a:spcPts val="1200"/>
                </a:spcBef>
              </a:pPr>
              <a:r>
                <a:rPr kumimoji="1" lang="en-US" altLang="zh-TW" sz="3000" b="1" dirty="0">
                  <a:latin typeface="DFHei Std W7" charset="-120"/>
                  <a:ea typeface="DFHei Std W7" charset="-120"/>
                  <a:cs typeface="DFHei Std W7" charset="-120"/>
                </a:rPr>
                <a:t>2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　約櫃扛在祭司的肩頭上，指明抬約櫃的祭司按豫表是</a:t>
              </a:r>
              <a:r>
                <a:rPr kumimoji="1" lang="zh-TW" altLang="en-US" sz="30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與三一神成為一個實體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。他們與神乃是一個團體人</a:t>
              </a:r>
              <a:r>
                <a:rPr kumimoji="1" lang="en-US" altLang="zh-TW" sz="3000" b="1" dirty="0">
                  <a:latin typeface="DFHei Std W7" charset="-120"/>
                  <a:ea typeface="DFHei Std W7" charset="-120"/>
                  <a:cs typeface="DFHei Std W7" charset="-120"/>
                </a:rPr>
                <a:t>—</a:t>
              </a:r>
              <a:r>
                <a:rPr kumimoji="1" lang="zh-TW" altLang="en-US" sz="30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團體的神人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  <a:r>
                <a:rPr kumimoji="1" lang="en-US" altLang="zh-TW" sz="3000" b="1" dirty="0">
                  <a:latin typeface="DFHei Std W7" charset="-120"/>
                  <a:ea typeface="DFHei Std W7" charset="-120"/>
                  <a:cs typeface="DFHei Std W7" charset="-120"/>
                </a:rPr>
                <a:t>…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這幅圖畫表明，神為着完成祂經綸的行動，乃是藉着</a:t>
              </a:r>
              <a:r>
                <a:rPr kumimoji="1" lang="zh-TW" altLang="en-US" sz="30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基督與背負祂的祭司一同行動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xmlns="" id="{047E8A34-AA2B-48EC-A681-AA2AD09FA8E9}"/>
                </a:ext>
              </a:extLst>
            </p:cNvPr>
            <p:cNvSpPr txBox="1"/>
            <p:nvPr/>
          </p:nvSpPr>
          <p:spPr>
            <a:xfrm>
              <a:off x="7643053" y="6063619"/>
              <a:ext cx="454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2060"/>
                  </a:solidFill>
                  <a:ea typeface="全真方新書" panose="02010609000101010101" pitchFamily="49" charset="-120"/>
                </a:rPr>
                <a:t>《</a:t>
              </a:r>
              <a:r>
                <a:rPr lang="zh-TW" altLang="en-US" sz="2400" dirty="0" smtClean="0">
                  <a:solidFill>
                    <a:srgbClr val="002060"/>
                  </a:solidFill>
                  <a:ea typeface="全真方新書" panose="02010609000101010101" pitchFamily="49" charset="-120"/>
                </a:rPr>
                <a:t>約書亞記</a:t>
              </a:r>
              <a:r>
                <a:rPr lang="en-US" altLang="zh-TW" sz="2400" dirty="0" smtClean="0">
                  <a:solidFill>
                    <a:srgbClr val="002060"/>
                  </a:solidFill>
                  <a:ea typeface="全真方新書" panose="02010609000101010101" pitchFamily="49" charset="-120"/>
                </a:rPr>
                <a:t> </a:t>
              </a:r>
              <a:r>
                <a:rPr lang="zh-TW" altLang="en-US" sz="2400" dirty="0" smtClean="0">
                  <a:solidFill>
                    <a:srgbClr val="002060"/>
                  </a:solidFill>
                  <a:ea typeface="全真方新書" panose="02010609000101010101" pitchFamily="49" charset="-120"/>
                </a:rPr>
                <a:t>３</a:t>
              </a:r>
              <a:r>
                <a:rPr lang="en-US" altLang="zh-TW" sz="2400" dirty="0">
                  <a:solidFill>
                    <a:srgbClr val="002060"/>
                  </a:solidFill>
                  <a:ea typeface="全真方新書" panose="02010609000101010101" pitchFamily="49" charset="-120"/>
                </a:rPr>
                <a:t>:</a:t>
              </a:r>
              <a:r>
                <a:rPr lang="zh-TW" altLang="en-US" sz="2400" dirty="0">
                  <a:solidFill>
                    <a:srgbClr val="002060"/>
                  </a:solidFill>
                  <a:ea typeface="全真方新書" panose="02010609000101010101" pitchFamily="49" charset="-120"/>
                </a:rPr>
                <a:t>３註１</a:t>
              </a:r>
              <a:r>
                <a:rPr lang="en-US" altLang="zh-TW" sz="2400" dirty="0">
                  <a:solidFill>
                    <a:srgbClr val="002060"/>
                  </a:solidFill>
                  <a:ea typeface="全真方新書" panose="02010609000101010101" pitchFamily="49" charset="-120"/>
                </a:rPr>
                <a:t>》</a:t>
              </a:r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833718" y="2027225"/>
              <a:ext cx="106135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1083016" y="1243309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（三）過約但</a:t>
            </a:r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河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5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233554" y="1958788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1000" dirty="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　豫表</a:t>
            </a:r>
          </a:p>
        </p:txBody>
      </p:sp>
      <p:cxnSp>
        <p:nvCxnSpPr>
          <p:cNvPr id="23" name="直線接點 22"/>
          <p:cNvCxnSpPr/>
          <p:nvPr/>
        </p:nvCxnSpPr>
        <p:spPr>
          <a:xfrm>
            <a:off x="356616" y="404397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56616" y="546129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8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線接點 30"/>
          <p:cNvCxnSpPr/>
          <p:nvPr/>
        </p:nvCxnSpPr>
        <p:spPr>
          <a:xfrm>
            <a:off x="833718" y="2027225"/>
            <a:ext cx="10613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F2F87BE1-121A-4D75-B30B-538DE9C97A6B}"/>
              </a:ext>
            </a:extLst>
          </p:cNvPr>
          <p:cNvCxnSpPr/>
          <p:nvPr/>
        </p:nvCxnSpPr>
        <p:spPr>
          <a:xfrm>
            <a:off x="1839096" y="4931431"/>
            <a:ext cx="93936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839096" y="2817719"/>
            <a:ext cx="9590904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8338" indent="-668338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　從約但河中取出的十二塊石頭，是一個記號，豫表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信徒與基督一同經歷從死裏復活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；</a:t>
            </a:r>
            <a:endParaRPr kumimoji="1" lang="en-US" altLang="zh-TW" sz="32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pPr marL="668338" indent="-668338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　約書亞另把十二塊石頭立在約但河中，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豫表信徒的舊人應當留在基督的死裏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zh-TW" altLang="en-US" sz="32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961758" y="5053100"/>
            <a:ext cx="9390182" cy="990015"/>
            <a:chOff x="1961758" y="-996878"/>
            <a:chExt cx="9390182" cy="990015"/>
          </a:xfrm>
        </p:grpSpPr>
        <p:sp>
          <p:nvSpPr>
            <p:cNvPr id="6" name="三角形 5"/>
            <p:cNvSpPr/>
            <p:nvPr/>
          </p:nvSpPr>
          <p:spPr>
            <a:xfrm rot="5400000">
              <a:off x="1939346" y="-822550"/>
              <a:ext cx="224118" cy="179294"/>
            </a:xfrm>
            <a:prstGeom prst="triangle">
              <a:avLst/>
            </a:prstGeom>
            <a:solidFill>
              <a:srgbClr val="00B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C4ED47C7-BCDA-407D-BFA5-E661B1816AE2}"/>
                </a:ext>
              </a:extLst>
            </p:cNvPr>
            <p:cNvSpPr/>
            <p:nvPr/>
          </p:nvSpPr>
          <p:spPr>
            <a:xfrm>
              <a:off x="2274849" y="-996878"/>
              <a:ext cx="9077091" cy="990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kumimoji="1" lang="zh-TW" altLang="en-US" sz="3000" b="1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兩組各十二塊的石頭，表徵</a:t>
              </a:r>
              <a:r>
                <a:rPr kumimoji="1" lang="zh-TW" altLang="en-US" sz="30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我們的舊人已經埋葬</a:t>
              </a:r>
              <a:r>
                <a:rPr kumimoji="1" lang="zh-TW" altLang="en-US" sz="3000" b="1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，</a:t>
              </a:r>
              <a:r>
                <a:rPr kumimoji="1" lang="zh-TW" altLang="en-US" sz="30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我們復活的新人與三一神一同活著並作工</a:t>
              </a:r>
              <a:r>
                <a:rPr kumimoji="1" lang="zh-TW" altLang="en-US" sz="3000" b="1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，如同一人。</a:t>
              </a:r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1666218" y="2249706"/>
            <a:ext cx="92381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二　兩組十二塊石頭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xmlns="" id="{047E8A34-AA2B-48EC-A681-AA2AD09FA8E9}"/>
              </a:ext>
            </a:extLst>
          </p:cNvPr>
          <p:cNvSpPr txBox="1"/>
          <p:nvPr/>
        </p:nvSpPr>
        <p:spPr>
          <a:xfrm>
            <a:off x="3857673" y="6186682"/>
            <a:ext cx="704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約書亞記生命讀經 第</a:t>
            </a:r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4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篇，約書亞記 ４</a:t>
            </a:r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: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９註１</a:t>
            </a:r>
            <a:r>
              <a:rPr lang="en-US" altLang="zh-TW" sz="2400" dirty="0">
                <a:solidFill>
                  <a:srgbClr val="002060"/>
                </a:solidFill>
                <a:ea typeface="全真方新書" panose="02010609000101010101" pitchFamily="49" charset="-120"/>
              </a:rPr>
              <a:t>》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1083016" y="1243309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（三）過約但</a:t>
            </a:r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河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24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33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233554" y="1958788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1000" dirty="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進入美地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　豫表</a:t>
            </a:r>
          </a:p>
        </p:txBody>
      </p:sp>
      <p:cxnSp>
        <p:nvCxnSpPr>
          <p:cNvPr id="35" name="直線接點 34"/>
          <p:cNvCxnSpPr/>
          <p:nvPr/>
        </p:nvCxnSpPr>
        <p:spPr>
          <a:xfrm>
            <a:off x="356616" y="404397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356616" y="546129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890591" y="2889259"/>
            <a:ext cx="6171113" cy="836768"/>
            <a:chOff x="2890591" y="2889259"/>
            <a:chExt cx="6171113" cy="836768"/>
          </a:xfrm>
        </p:grpSpPr>
        <p:sp>
          <p:nvSpPr>
            <p:cNvPr id="14" name="文字方塊 13"/>
            <p:cNvSpPr txBox="1"/>
            <p:nvPr/>
          </p:nvSpPr>
          <p:spPr>
            <a:xfrm>
              <a:off x="3363326" y="2889259"/>
              <a:ext cx="55833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spc="2000" dirty="0" smtClean="0">
                  <a:solidFill>
                    <a:srgbClr val="00B05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應用與經歷</a:t>
              </a:r>
              <a:endParaRPr kumimoji="1" lang="zh-TW" altLang="en-US" sz="4800" spc="2000" dirty="0">
                <a:solidFill>
                  <a:srgbClr val="00B050"/>
                </a:solidFill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  <p:cxnSp>
          <p:nvCxnSpPr>
            <p:cNvPr id="15" name="直線接點 14"/>
            <p:cNvCxnSpPr/>
            <p:nvPr/>
          </p:nvCxnSpPr>
          <p:spPr>
            <a:xfrm>
              <a:off x="2890591" y="3023311"/>
              <a:ext cx="0" cy="70271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9061704" y="3023311"/>
              <a:ext cx="0" cy="70271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86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33554" y="53139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郭佩甄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222248" y="1732452"/>
            <a:ext cx="10501884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TW" altLang="zh-TW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幫助</a:t>
            </a:r>
            <a:r>
              <a:rPr lang="zh-TW" altLang="zh-TW" sz="4800" b="1" spc="6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基督</a:t>
            </a:r>
            <a:r>
              <a:rPr lang="zh-TW" altLang="en-US" sz="4800" b="1" spc="6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來</a:t>
            </a:r>
            <a:r>
              <a:rPr lang="zh-TW" altLang="zh-TW" sz="4800" b="1" spc="6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得著</a:t>
            </a:r>
            <a:r>
              <a:rPr lang="zh-TW" altLang="en-US" sz="4800" b="1" spc="6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美地，</a:t>
            </a:r>
            <a:endParaRPr lang="en-US" altLang="zh-TW" sz="4800" b="1" spc="600" dirty="0" smtClean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  <a:p>
            <a:pPr algn="ctr">
              <a:lnSpc>
                <a:spcPts val="7000"/>
              </a:lnSpc>
            </a:pPr>
            <a:r>
              <a:rPr lang="zh-TW" altLang="zh-TW" sz="4800" b="1" spc="6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回應神得勝</a:t>
            </a:r>
            <a:r>
              <a:rPr lang="zh-TW" altLang="zh-TW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者</a:t>
            </a:r>
            <a:r>
              <a:rPr lang="zh-TW" altLang="zh-TW" sz="4800" b="1" spc="6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的呼</a:t>
            </a:r>
            <a:r>
              <a:rPr lang="zh-TW" altLang="zh-TW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召</a:t>
            </a:r>
            <a:r>
              <a:rPr lang="zh-TW" altLang="zh-TW" sz="4800" b="1" spc="6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！</a:t>
            </a:r>
            <a:endParaRPr lang="zh-TW" altLang="zh-TW" sz="4800" b="1" spc="6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1222248" y="3543300"/>
            <a:ext cx="100286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640764" y="4121191"/>
            <a:ext cx="9772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5138" indent="-1735138"/>
            <a:r>
              <a:rPr kumimoji="1" lang="zh-TW" altLang="en-US" sz="36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600" b="1" dirty="0" smtClean="0">
                <a:latin typeface="DFKaiShu Std W7" charset="-120"/>
                <a:ea typeface="DFKaiShu Std W7" charset="-120"/>
                <a:cs typeface="DFKaiShu Std W7" charset="-120"/>
              </a:rPr>
              <a:t>1:6『</a:t>
            </a:r>
            <a:r>
              <a:rPr kumimoji="1" lang="zh-TW" altLang="zh-TW" sz="3600" b="1" dirty="0" smtClean="0">
                <a:latin typeface="DFKaiShu Std W7" charset="-120"/>
                <a:ea typeface="DFKaiShu Std W7" charset="-120"/>
                <a:cs typeface="DFKaiShu Std W7" charset="-120"/>
              </a:rPr>
              <a:t>你</a:t>
            </a:r>
            <a:r>
              <a:rPr kumimoji="1" lang="zh-TW" altLang="zh-TW" sz="3600" b="1" dirty="0">
                <a:latin typeface="DFKaiShu Std W7" charset="-120"/>
                <a:ea typeface="DFKaiShu Std W7" charset="-120"/>
                <a:cs typeface="DFKaiShu Std W7" charset="-120"/>
              </a:rPr>
              <a:t>當剛強壯膽，因為你必使這百姓承受那地為業，就是我向他們列祖起誓要賜給他們的。 </a:t>
            </a:r>
            <a:r>
              <a:rPr kumimoji="1" lang="en-US" altLang="zh-TW" sz="3600" b="1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zh-TW" altLang="en-US" sz="3600" b="1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48" y="4295542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0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679188" y="4672771"/>
            <a:ext cx="297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spc="1000" dirty="0">
                <a:latin typeface="全真方新書" panose="02010609000101010101" charset="-120"/>
                <a:ea typeface="全真方新書" panose="02010609000101010101" charset="-120"/>
                <a:cs typeface="全真方新書" panose="02010609000101010101" charset="-120"/>
              </a:rPr>
              <a:t>六～十二章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975104" y="3127248"/>
            <a:ext cx="8385048" cy="1124712"/>
            <a:chOff x="1975104" y="3127248"/>
            <a:chExt cx="8385048" cy="1124712"/>
          </a:xfrm>
        </p:grpSpPr>
        <p:sp>
          <p:nvSpPr>
            <p:cNvPr id="21" name="文字方塊 20"/>
            <p:cNvSpPr txBox="1"/>
            <p:nvPr/>
          </p:nvSpPr>
          <p:spPr>
            <a:xfrm>
              <a:off x="3359521" y="3234065"/>
              <a:ext cx="5793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spc="2000" dirty="0">
                  <a:solidFill>
                    <a:srgbClr val="006500"/>
                  </a:solidFill>
                  <a:latin typeface="全真方新書" panose="02010609000101010101" charset="-120"/>
                  <a:ea typeface="全真方新書" panose="02010609000101010101" charset="-120"/>
                  <a:cs typeface="全真方新書" panose="02010609000101010101" charset="-120"/>
                </a:rPr>
                <a:t>貳　據有美地</a:t>
              </a: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1975104" y="4251960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1975104" y="3127248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群組 1"/>
          <p:cNvGrpSpPr/>
          <p:nvPr/>
        </p:nvGrpSpPr>
        <p:grpSpPr>
          <a:xfrm>
            <a:off x="4498847" y="2043998"/>
            <a:ext cx="3172968" cy="584775"/>
            <a:chOff x="4498847" y="2043998"/>
            <a:chExt cx="3172968" cy="584775"/>
          </a:xfrm>
        </p:grpSpPr>
        <p:sp>
          <p:nvSpPr>
            <p:cNvPr id="28" name="文字方塊 27"/>
            <p:cNvSpPr txBox="1"/>
            <p:nvPr/>
          </p:nvSpPr>
          <p:spPr>
            <a:xfrm>
              <a:off x="4846320" y="2043998"/>
              <a:ext cx="2688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spc="1000" dirty="0">
                  <a:latin typeface="全真方新書" panose="02010609000101010101" charset="-120"/>
                  <a:ea typeface="全真方新書" panose="02010609000101010101" charset="-120"/>
                  <a:cs typeface="全真方新書" panose="02010609000101010101" charset="-120"/>
                </a:rPr>
                <a:t>分段要義</a:t>
              </a: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4498847" y="2122023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7671815" y="2122023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字方塊 8"/>
          <p:cNvSpPr txBox="1"/>
          <p:nvPr/>
        </p:nvSpPr>
        <p:spPr>
          <a:xfrm>
            <a:off x="233554" y="53139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李騏宇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85745" y="1271986"/>
            <a:ext cx="7153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spc="1000" dirty="0">
                <a:latin typeface="全真方新書" charset="-120"/>
                <a:ea typeface="全真方新書" charset="-120"/>
                <a:cs typeface="全真方新書" charset="-120"/>
              </a:rPr>
              <a:t>貳　據有美地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833718" y="2170159"/>
            <a:ext cx="105888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1785782" y="2387178"/>
            <a:ext cx="9636745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 algn="just">
              <a:lnSpc>
                <a:spcPts val="3920"/>
              </a:lnSpc>
              <a:spcBef>
                <a:spcPts val="600"/>
              </a:spcBef>
            </a:pPr>
            <a:r>
              <a:rPr kumimoji="1" lang="zh-CN" altLang="en-US" sz="34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（一）耶利哥的毀滅</a:t>
            </a:r>
            <a:r>
              <a:rPr kumimoji="1" lang="zh-CN" altLang="en-US" sz="3200" dirty="0">
                <a:latin typeface="DFHei Std W5" charset="-120"/>
                <a:ea typeface="DFHei Std W5" charset="-120"/>
                <a:cs typeface="DFHei Std W5" charset="-120"/>
              </a:rPr>
              <a:t>（六</a:t>
            </a:r>
            <a:r>
              <a:rPr kumimoji="1" lang="en-US" altLang="zh-CN" sz="3200" dirty="0">
                <a:latin typeface="DFHei Std W5" charset="-120"/>
                <a:ea typeface="DFHei Std W5" charset="-120"/>
                <a:cs typeface="DFHei Std W5" charset="-120"/>
              </a:rPr>
              <a:t>1</a:t>
            </a:r>
            <a:r>
              <a:rPr kumimoji="1" lang="zh-CN" altLang="en-US" sz="3200" dirty="0">
                <a:latin typeface="DFHei Std W5" charset="-120"/>
                <a:ea typeface="DFHei Std W5" charset="-120"/>
                <a:cs typeface="DFHei Std W5" charset="-120"/>
              </a:rPr>
              <a:t>～</a:t>
            </a:r>
            <a:r>
              <a:rPr kumimoji="1" lang="en-US" altLang="zh-CN" sz="3200" dirty="0">
                <a:latin typeface="DFHei Std W5" charset="-120"/>
                <a:ea typeface="DFHei Std W5" charset="-120"/>
                <a:cs typeface="DFHei Std W5" charset="-120"/>
              </a:rPr>
              <a:t>27</a:t>
            </a:r>
            <a:r>
              <a:rPr kumimoji="1" lang="zh-CN" altLang="en-US" sz="3200" dirty="0">
                <a:latin typeface="DFHei Std W5" charset="-120"/>
                <a:ea typeface="DFHei Std W5" charset="-120"/>
                <a:cs typeface="DFHei Std W5" charset="-120"/>
              </a:rPr>
              <a:t>）</a:t>
            </a:r>
            <a:endParaRPr kumimoji="1" lang="en-US" altLang="zh-CN" sz="3200" dirty="0">
              <a:latin typeface="DFHei Std W5" charset="-120"/>
              <a:ea typeface="DFHei Std W5" charset="-120"/>
              <a:cs typeface="DFHei Std W5" charset="-120"/>
            </a:endParaRPr>
          </a:p>
          <a:p>
            <a:pPr marL="1371600" indent="-1371600" algn="just">
              <a:lnSpc>
                <a:spcPts val="3920"/>
              </a:lnSpc>
              <a:spcBef>
                <a:spcPts val="600"/>
              </a:spcBef>
            </a:pPr>
            <a:r>
              <a:rPr kumimoji="1" lang="zh-CN" altLang="en-US" sz="3400" b="1" dirty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（二）艾城的毀滅</a:t>
            </a:r>
            <a:r>
              <a:rPr kumimoji="1" lang="zh-CN" altLang="en-US" sz="3200" dirty="0">
                <a:latin typeface="DFHei Std W5" charset="-120"/>
                <a:ea typeface="DFHei Std W5" charset="-120"/>
                <a:cs typeface="DFHei Std W5" charset="-120"/>
              </a:rPr>
              <a:t>（七</a:t>
            </a:r>
            <a:r>
              <a:rPr kumimoji="1" lang="en-US" altLang="zh-CN" sz="3200" dirty="0">
                <a:latin typeface="DFHei Std W5" charset="-120"/>
                <a:ea typeface="DFHei Std W5" charset="-120"/>
                <a:cs typeface="DFHei Std W5" charset="-120"/>
              </a:rPr>
              <a:t>1</a:t>
            </a:r>
            <a:r>
              <a:rPr kumimoji="1" lang="zh-CN" altLang="en-US" sz="3200" dirty="0">
                <a:latin typeface="DFHei Std W5" charset="-120"/>
                <a:ea typeface="DFHei Std W5" charset="-120"/>
                <a:cs typeface="DFHei Std W5" charset="-120"/>
              </a:rPr>
              <a:t>～八</a:t>
            </a:r>
            <a:r>
              <a:rPr kumimoji="1" lang="en-US" altLang="zh-CN" sz="3200" dirty="0">
                <a:latin typeface="DFHei Std W5" charset="-120"/>
                <a:ea typeface="DFHei Std W5" charset="-120"/>
                <a:cs typeface="DFHei Std W5" charset="-120"/>
              </a:rPr>
              <a:t>29</a:t>
            </a:r>
            <a:r>
              <a:rPr kumimoji="1" lang="zh-CN" altLang="en-US" sz="3200" dirty="0">
                <a:latin typeface="DFHei Std W5" charset="-120"/>
                <a:ea typeface="DFHei Std W5" charset="-120"/>
                <a:cs typeface="DFHei Std W5" charset="-120"/>
              </a:rPr>
              <a:t>）</a:t>
            </a:r>
            <a:endParaRPr kumimoji="1" lang="en-US" altLang="zh-CN" sz="3200" dirty="0">
              <a:latin typeface="DFHei Std W5" charset="-120"/>
              <a:ea typeface="DFHei Std W5" charset="-120"/>
              <a:cs typeface="DFHei Std W5" charset="-120"/>
            </a:endParaRPr>
          </a:p>
          <a:p>
            <a:pPr marL="1371600" indent="-1371600">
              <a:lnSpc>
                <a:spcPts val="3920"/>
              </a:lnSpc>
              <a:spcBef>
                <a:spcPts val="600"/>
              </a:spcBef>
            </a:pPr>
            <a:r>
              <a:rPr kumimoji="1" lang="zh-CN" altLang="en-US" sz="3400" b="1" dirty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（三）約書亞抄寫律法，並向以色列人宣讀律法</a:t>
            </a:r>
            <a:r>
              <a:rPr kumimoji="1" lang="zh-CN" altLang="en-US" sz="3200" dirty="0">
                <a:latin typeface="DFHei Std W5" charset="-120"/>
                <a:ea typeface="DFHei Std W5" charset="-120"/>
                <a:cs typeface="DFHei Std W5" charset="-120"/>
              </a:rPr>
              <a:t>（八</a:t>
            </a:r>
            <a:r>
              <a:rPr kumimoji="1" lang="en-US" altLang="zh-CN" sz="3200" dirty="0">
                <a:latin typeface="DFHei Std W5" charset="-120"/>
                <a:ea typeface="DFHei Std W5" charset="-120"/>
                <a:cs typeface="DFHei Std W5" charset="-120"/>
              </a:rPr>
              <a:t>30</a:t>
            </a:r>
            <a:r>
              <a:rPr kumimoji="1" lang="zh-CN" altLang="en-US" sz="3200" dirty="0">
                <a:latin typeface="DFHei Std W5" charset="-120"/>
                <a:ea typeface="DFHei Std W5" charset="-120"/>
                <a:cs typeface="DFHei Std W5" charset="-120"/>
              </a:rPr>
              <a:t>～</a:t>
            </a:r>
            <a:r>
              <a:rPr kumimoji="1" lang="en-US" altLang="zh-CN" sz="3200" dirty="0">
                <a:latin typeface="DFHei Std W5" charset="-120"/>
                <a:ea typeface="DFHei Std W5" charset="-120"/>
                <a:cs typeface="DFHei Std W5" charset="-120"/>
              </a:rPr>
              <a:t>35</a:t>
            </a:r>
            <a:r>
              <a:rPr kumimoji="1" lang="zh-CN" altLang="en-US" sz="3200" dirty="0">
                <a:latin typeface="DFHei Std W5" charset="-120"/>
                <a:ea typeface="DFHei Std W5" charset="-120"/>
                <a:cs typeface="DFHei Std W5" charset="-120"/>
              </a:rPr>
              <a:t>）</a:t>
            </a:r>
            <a:endParaRPr kumimoji="1" lang="en-US" altLang="zh-CN" sz="3200" dirty="0">
              <a:latin typeface="DFHei Std W5" charset="-120"/>
              <a:ea typeface="DFHei Std W5" charset="-120"/>
              <a:cs typeface="DFHei Std W5" charset="-120"/>
            </a:endParaRPr>
          </a:p>
          <a:p>
            <a:pPr marL="1371600" indent="-1371600" algn="just">
              <a:lnSpc>
                <a:spcPts val="3920"/>
              </a:lnSpc>
              <a:spcBef>
                <a:spcPts val="600"/>
              </a:spcBef>
            </a:pPr>
            <a:r>
              <a:rPr kumimoji="1" lang="zh-CN" altLang="en-US" sz="3400" b="1" dirty="0" smtClean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</a:t>
            </a:r>
            <a:r>
              <a:rPr kumimoji="1" lang="zh-TW" altLang="en-US" sz="3400" b="1" dirty="0" smtClean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四</a:t>
            </a:r>
            <a:r>
              <a:rPr kumimoji="1" lang="zh-CN" altLang="en-US" sz="3400" b="1" dirty="0" smtClean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  <a:r>
              <a:rPr kumimoji="1" lang="zh-CN" altLang="en-US" sz="3400" b="1" dirty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基遍人得拯救</a:t>
            </a:r>
            <a:r>
              <a:rPr kumimoji="1" lang="zh-CN" altLang="en-US" sz="3200" dirty="0">
                <a:solidFill>
                  <a:srgbClr val="006500"/>
                </a:solidFill>
                <a:latin typeface="DFHei Std W5" charset="-120"/>
                <a:ea typeface="DFHei Std W5" charset="-120"/>
                <a:cs typeface="DFHei Std W5" charset="-120"/>
              </a:rPr>
              <a:t>（九</a:t>
            </a:r>
            <a:r>
              <a:rPr kumimoji="1" lang="en-US" altLang="zh-CN" sz="3200" dirty="0">
                <a:solidFill>
                  <a:srgbClr val="006500"/>
                </a:solidFill>
                <a:latin typeface="DFHei Std W5" charset="-120"/>
                <a:ea typeface="DFHei Std W5" charset="-120"/>
                <a:cs typeface="DFHei Std W5" charset="-120"/>
              </a:rPr>
              <a:t>1</a:t>
            </a:r>
            <a:r>
              <a:rPr kumimoji="1" lang="zh-CN" altLang="en-US" sz="3200" dirty="0">
                <a:solidFill>
                  <a:srgbClr val="006500"/>
                </a:solidFill>
                <a:latin typeface="DFHei Std W5" charset="-120"/>
                <a:ea typeface="DFHei Std W5" charset="-120"/>
                <a:cs typeface="DFHei Std W5" charset="-120"/>
              </a:rPr>
              <a:t>～</a:t>
            </a:r>
            <a:r>
              <a:rPr kumimoji="1" lang="en-US" altLang="zh-CN" sz="3200" dirty="0">
                <a:solidFill>
                  <a:srgbClr val="006500"/>
                </a:solidFill>
                <a:latin typeface="DFHei Std W5" charset="-120"/>
                <a:ea typeface="DFHei Std W5" charset="-120"/>
                <a:cs typeface="DFHei Std W5" charset="-120"/>
              </a:rPr>
              <a:t>27</a:t>
            </a:r>
            <a:r>
              <a:rPr kumimoji="1" lang="zh-CN" altLang="en-US" sz="3200" dirty="0">
                <a:solidFill>
                  <a:srgbClr val="006500"/>
                </a:solidFill>
                <a:latin typeface="DFHei Std W5" charset="-120"/>
                <a:ea typeface="DFHei Std W5" charset="-120"/>
                <a:cs typeface="DFHei Std W5" charset="-120"/>
              </a:rPr>
              <a:t>）</a:t>
            </a:r>
            <a:endParaRPr kumimoji="1" lang="en-US" altLang="zh-CN" sz="3200" dirty="0">
              <a:solidFill>
                <a:srgbClr val="006500"/>
              </a:solidFill>
              <a:latin typeface="DFHei Std W5" charset="-120"/>
              <a:ea typeface="DFHei Std W5" charset="-120"/>
              <a:cs typeface="DFHei Std W5" charset="-120"/>
            </a:endParaRPr>
          </a:p>
          <a:p>
            <a:pPr marL="1371600" indent="-1371600" algn="just">
              <a:lnSpc>
                <a:spcPts val="3920"/>
              </a:lnSpc>
              <a:spcBef>
                <a:spcPts val="600"/>
              </a:spcBef>
            </a:pPr>
            <a:r>
              <a:rPr kumimoji="1" lang="zh-CN" altLang="en-US" sz="3400" b="1" dirty="0" smtClean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</a:t>
            </a:r>
            <a:r>
              <a:rPr kumimoji="1" lang="zh-TW" altLang="en-US" sz="3400" b="1" dirty="0" smtClean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五</a:t>
            </a:r>
            <a:r>
              <a:rPr kumimoji="1" lang="zh-CN" altLang="en-US" sz="3400" b="1" dirty="0" smtClean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  <a:r>
              <a:rPr kumimoji="1" lang="zh-CN" altLang="en-US" sz="3400" b="1" dirty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要據有美地作我們的享受，必須擊敗撒但的勢力</a:t>
            </a:r>
            <a:r>
              <a:rPr kumimoji="1" lang="zh-CN" altLang="en-US" sz="3200" dirty="0">
                <a:latin typeface="DFHei Std W5" charset="-120"/>
                <a:ea typeface="DFHei Std W5" charset="-120"/>
                <a:cs typeface="DFHei Std W5" charset="-120"/>
              </a:rPr>
              <a:t>（十</a:t>
            </a:r>
            <a:r>
              <a:rPr kumimoji="1" lang="en-US" altLang="zh-CN" sz="3200" dirty="0">
                <a:latin typeface="DFHei Std W5" charset="-120"/>
                <a:ea typeface="DFHei Std W5" charset="-120"/>
                <a:cs typeface="DFHei Std W5" charset="-120"/>
              </a:rPr>
              <a:t>1</a:t>
            </a:r>
            <a:r>
              <a:rPr kumimoji="1" lang="zh-CN" altLang="en-US" sz="3200" dirty="0">
                <a:latin typeface="DFHei Std W5" charset="-120"/>
                <a:ea typeface="DFHei Std W5" charset="-120"/>
                <a:cs typeface="DFHei Std W5" charset="-120"/>
              </a:rPr>
              <a:t>～十二</a:t>
            </a:r>
            <a:r>
              <a:rPr kumimoji="1" lang="en-US" altLang="zh-CN" sz="3200" dirty="0">
                <a:latin typeface="DFHei Std W5" charset="-120"/>
                <a:ea typeface="DFHei Std W5" charset="-120"/>
                <a:cs typeface="DFHei Std W5" charset="-120"/>
              </a:rPr>
              <a:t>24</a:t>
            </a:r>
            <a:r>
              <a:rPr kumimoji="1" lang="zh-CN" altLang="en-US" sz="3200" dirty="0">
                <a:latin typeface="DFHei Std W5" charset="-120"/>
                <a:ea typeface="DFHei Std W5" charset="-120"/>
                <a:cs typeface="DFHei Std W5" charset="-120"/>
              </a:rPr>
              <a:t>）</a:t>
            </a:r>
            <a:endParaRPr kumimoji="1" lang="en-US" altLang="zh-CN" sz="3200" dirty="0">
              <a:latin typeface="DFHei Std W5" charset="-120"/>
              <a:ea typeface="DFHei Std W5" charset="-120"/>
              <a:cs typeface="DFHei Std W5" charset="-120"/>
            </a:endParaRPr>
          </a:p>
        </p:txBody>
      </p:sp>
      <p:sp>
        <p:nvSpPr>
          <p:cNvPr id="12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33554" y="19804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14" name="直線接點 13"/>
          <p:cNvCxnSpPr/>
          <p:nvPr/>
        </p:nvCxnSpPr>
        <p:spPr>
          <a:xfrm>
            <a:off x="356616" y="40656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5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970468" y="1991541"/>
            <a:ext cx="96396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那得勝者仍然得勝，當享祂功績；</a:t>
            </a:r>
            <a:b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</a:b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從軍的召會，當承認加略是為你。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970468" y="3743068"/>
            <a:ext cx="98394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主留我們今日在世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，原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是為爭戰；</a:t>
            </a:r>
          </a:p>
          <a:p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所以若要成功神旨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，就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須上疆場。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862884" y="199154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b="1" dirty="0" smtClean="0">
                <a:latin typeface="DFHei Std W7" charset="-120"/>
                <a:ea typeface="DFHei Std W7" charset="-120"/>
                <a:cs typeface="DFHei Std W7" charset="-120"/>
              </a:rPr>
              <a:t>六</a:t>
            </a:r>
            <a:endParaRPr kumimoji="1" lang="zh-TW" altLang="en-US" sz="48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65100" y="3820012"/>
            <a:ext cx="9957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800" b="1" dirty="0" smtClean="0">
                <a:latin typeface="DFHei Std W7" charset="-120"/>
                <a:ea typeface="DFHei Std W7" charset="-120"/>
                <a:cs typeface="DFHei Std W7" charset="-120"/>
              </a:rPr>
              <a:t>(</a:t>
            </a:r>
            <a:r>
              <a:rPr kumimoji="1" lang="zh-TW" altLang="en-US" sz="3800" b="1" dirty="0" smtClean="0">
                <a:latin typeface="DFHei Std W7" charset="-120"/>
                <a:ea typeface="DFHei Std W7" charset="-120"/>
                <a:cs typeface="DFHei Std W7" charset="-120"/>
              </a:rPr>
              <a:t>副</a:t>
            </a:r>
            <a:r>
              <a:rPr kumimoji="1" lang="en-US" altLang="zh-TW" sz="3800" b="1" dirty="0" smtClean="0">
                <a:latin typeface="DFHei Std W7" charset="-120"/>
                <a:ea typeface="DFHei Std W7" charset="-120"/>
                <a:cs typeface="DFHei Std W7" charset="-120"/>
              </a:rPr>
              <a:t>)</a:t>
            </a:r>
            <a:endParaRPr kumimoji="1" lang="zh-TW" altLang="en-US" sz="38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2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94167" y="1272567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650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（一）耶利哥的毀滅</a:t>
            </a:r>
            <a:r>
              <a:rPr kumimoji="1" lang="zh-TW" altLang="en-US" sz="3200" b="1" dirty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（六</a:t>
            </a:r>
            <a:r>
              <a:rPr kumimoji="1" lang="en-US" altLang="zh-TW" sz="3200" b="1" dirty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</a:t>
            </a:r>
            <a:r>
              <a:rPr kumimoji="1" lang="en-US" altLang="zh-TW" sz="3200" b="1" dirty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27</a:t>
            </a:r>
            <a:r>
              <a:rPr kumimoji="1" lang="zh-TW" altLang="en-US" sz="3200" b="1" dirty="0">
                <a:solidFill>
                  <a:srgbClr val="0065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02291" y="2061332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946312" y="4894405"/>
            <a:ext cx="7153835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  <a:spcBef>
                <a:spcPts val="600"/>
              </a:spcBef>
            </a:pP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高舉基督─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6</a:t>
            </a:r>
            <a:endParaRPr kumimoji="1" lang="zh-TW" altLang="en-US" sz="34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  <a:p>
            <a:pPr algn="just">
              <a:lnSpc>
                <a:spcPts val="3520"/>
              </a:lnSpc>
              <a:spcBef>
                <a:spcPts val="600"/>
              </a:spcBef>
            </a:pP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宣揚基督─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4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下、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9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13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16</a:t>
            </a:r>
          </a:p>
          <a:p>
            <a:pPr>
              <a:lnSpc>
                <a:spcPts val="3520"/>
              </a:lnSpc>
              <a:spcBef>
                <a:spcPts val="600"/>
              </a:spcBef>
            </a:pP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與神是一─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10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16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20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上</a:t>
            </a:r>
          </a:p>
        </p:txBody>
      </p:sp>
      <p:sp>
        <p:nvSpPr>
          <p:cNvPr id="13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33554" y="19804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356616" y="40656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843088" y="4737530"/>
            <a:ext cx="93322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群組 7"/>
          <p:cNvGrpSpPr/>
          <p:nvPr/>
        </p:nvGrpSpPr>
        <p:grpSpPr>
          <a:xfrm>
            <a:off x="1737359" y="2252636"/>
            <a:ext cx="9495415" cy="2384154"/>
            <a:chOff x="1737359" y="2252636"/>
            <a:chExt cx="9495415" cy="2384154"/>
          </a:xfrm>
        </p:grpSpPr>
        <p:sp>
          <p:nvSpPr>
            <p:cNvPr id="25" name="文字方塊 24"/>
            <p:cNvSpPr txBox="1"/>
            <p:nvPr/>
          </p:nvSpPr>
          <p:spPr>
            <a:xfrm>
              <a:off x="1737359" y="2252636"/>
              <a:ext cx="7898654" cy="54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kumimoji="1" lang="zh-CN" altLang="en-US" sz="3600" b="1" dirty="0">
                  <a:latin typeface="華康黑體 Std W7" panose="020B0700000000000000" charset="-120"/>
                  <a:ea typeface="華康黑體 Std W7" panose="020B0700000000000000" charset="-120"/>
                  <a:cs typeface="華康黑體 Std W7" panose="020B0700000000000000" charset="-120"/>
                </a:rPr>
                <a:t>相信並</a:t>
              </a:r>
              <a:r>
                <a:rPr kumimoji="1" lang="zh-TW" altLang="en-US" sz="3600" b="1" dirty="0">
                  <a:latin typeface="華康黑體 Std W7" panose="020B0700000000000000" charset="-120"/>
                  <a:ea typeface="華康黑體 Std W7" panose="020B0700000000000000" charset="-120"/>
                  <a:cs typeface="華康黑體 Std W7" panose="020B0700000000000000" charset="-120"/>
                </a:rPr>
                <a:t>照著耶和華的指示─</a:t>
              </a:r>
              <a:r>
                <a:rPr kumimoji="1" lang="zh-CN" altLang="en-US" sz="3600" b="1" dirty="0" smtClean="0">
                  <a:latin typeface="華康黑體 Std W7" panose="020B0700000000000000" charset="-120"/>
                  <a:ea typeface="華康黑體 Std W7" panose="020B0700000000000000" charset="-120"/>
                  <a:cs typeface="華康黑體 Std W7" panose="020B0700000000000000" charset="-120"/>
                </a:rPr>
                <a:t>六</a:t>
              </a:r>
              <a:r>
                <a:rPr kumimoji="1" lang="en-US" altLang="zh-CN" sz="3600" b="1" dirty="0">
                  <a:latin typeface="華康黑體 Std W7" panose="020B0700000000000000" charset="-120"/>
                  <a:ea typeface="華康黑體 Std W7" panose="020B0700000000000000" charset="-120"/>
                  <a:cs typeface="華康黑體 Std W7" panose="020B0700000000000000" charset="-120"/>
                </a:rPr>
                <a:t>2</a:t>
              </a:r>
              <a:r>
                <a:rPr kumimoji="1" lang="zh-CN" altLang="en-US" sz="3600" b="1" dirty="0">
                  <a:latin typeface="華康黑體 Std W7" panose="020B0700000000000000" charset="-120"/>
                  <a:ea typeface="華康黑體 Std W7" panose="020B0700000000000000" charset="-120"/>
                  <a:cs typeface="華康黑體 Std W7" panose="020B0700000000000000" charset="-120"/>
                </a:rPr>
                <a:t>、</a:t>
              </a:r>
              <a:r>
                <a:rPr kumimoji="1" lang="en-US" altLang="zh-CN" sz="3600" b="1" dirty="0">
                  <a:latin typeface="華康黑體 Std W7" panose="020B0700000000000000" charset="-120"/>
                  <a:ea typeface="華康黑體 Std W7" panose="020B0700000000000000" charset="-120"/>
                  <a:cs typeface="華康黑體 Std W7" panose="020B0700000000000000" charset="-120"/>
                </a:rPr>
                <a:t>6</a:t>
              </a:r>
              <a:r>
                <a:rPr kumimoji="1" lang="zh-CN" altLang="en-US" sz="3600" b="1" dirty="0">
                  <a:latin typeface="華康黑體 Std W7" panose="020B0700000000000000" charset="-120"/>
                  <a:ea typeface="華康黑體 Std W7" panose="020B0700000000000000" charset="-120"/>
                  <a:cs typeface="華康黑體 Std W7" panose="020B0700000000000000" charset="-120"/>
                </a:rPr>
                <a:t>上</a:t>
              </a:r>
              <a:endParaRPr kumimoji="1" lang="zh-TW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261603" y="2851686"/>
              <a:ext cx="897117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457450" indent="-2457450" algn="just">
                <a:lnSpc>
                  <a:spcPts val="3320"/>
                </a:lnSpc>
              </a:pPr>
              <a:r>
                <a:rPr kumimoji="1" lang="zh-CN" altLang="en-US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書</a:t>
              </a:r>
              <a:r>
                <a:rPr kumimoji="1" lang="zh-TW" altLang="en-US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 </a:t>
              </a:r>
              <a:r>
                <a:rPr kumimoji="1" lang="en-US" altLang="zh-TW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6:2</a:t>
              </a:r>
              <a:r>
                <a:rPr kumimoji="1" lang="zh-CN" altLang="en-US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、</a:t>
              </a:r>
              <a:r>
                <a:rPr kumimoji="1" lang="en-US" altLang="zh-CN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6</a:t>
              </a:r>
              <a:r>
                <a:rPr kumimoji="1" lang="zh-CN" altLang="en-US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上</a:t>
              </a:r>
              <a:r>
                <a:rPr kumimoji="1" lang="en-US" altLang="zh-CN" sz="29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『</a:t>
              </a:r>
              <a:r>
                <a:rPr kumimoji="1" lang="zh-TW" altLang="en-US" sz="2900" b="1" u="sng" dirty="0">
                  <a:solidFill>
                    <a:srgbClr val="FD000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耶和華對約書亞說</a:t>
              </a:r>
              <a:r>
                <a:rPr kumimoji="1" lang="zh-TW" altLang="en-US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，看哪，我已經把耶利哥和耶利哥的王，並大能的勇士，都交在你手中。</a:t>
              </a:r>
              <a:r>
                <a:rPr kumimoji="1" lang="en-US" altLang="zh-TW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…</a:t>
              </a:r>
              <a:r>
                <a:rPr kumimoji="1" lang="zh-TW" altLang="en-US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嫩的兒子</a:t>
              </a:r>
              <a:r>
                <a:rPr kumimoji="1" lang="zh-TW" altLang="en-US" sz="2900" b="1" u="sng" dirty="0">
                  <a:solidFill>
                    <a:srgbClr val="FD000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約書亞召了祭司來，對他們說</a:t>
              </a:r>
              <a:r>
                <a:rPr kumimoji="1" lang="zh-TW" altLang="en-US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，</a:t>
              </a:r>
              <a:r>
                <a:rPr kumimoji="1" lang="en-US" altLang="zh-TW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…</a:t>
              </a:r>
              <a:r>
                <a:rPr kumimoji="1" lang="en-US" altLang="zh-CN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』</a:t>
              </a:r>
              <a:endPara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endParaRPr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088" y="2950684"/>
              <a:ext cx="418516" cy="3696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1742139" y="2209103"/>
            <a:ext cx="715383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高舉基督─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6</a:t>
            </a:r>
            <a:endParaRPr kumimoji="1" lang="zh-TW" altLang="en-US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228013" y="2819985"/>
            <a:ext cx="930358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0500" indent="-1460500" algn="just">
              <a:lnSpc>
                <a:spcPts val="3520"/>
              </a:lnSpc>
            </a:pPr>
            <a:r>
              <a:rPr kumimoji="1"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6:6『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嫩的兒子約書亞召了祭司來，對他們說，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你們抬起約櫃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，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…』</a:t>
            </a:r>
            <a:endParaRPr kumimoji="1" lang="zh-TW" altLang="en-US" sz="2900" b="1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228013" y="4253457"/>
            <a:ext cx="9201987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720"/>
              </a:lnSpc>
            </a:pP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以色列軍隊只是同著約櫃繞城；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約櫃豫表基督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作三一神的具體化身。這裏祭司抬著約櫃，表明在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屬靈的爭戰裏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，我們該作的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第一件事乃是高舉基督</a:t>
            </a:r>
            <a:r>
              <a:rPr kumimoji="1"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endParaRPr kumimoji="1" lang="en-US" altLang="zh-TW" sz="3200" b="1" dirty="0">
              <a:solidFill>
                <a:schemeClr val="accent1">
                  <a:lumMod val="50000"/>
                </a:schemeClr>
              </a:solidFill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xmlns="" id="{5577187A-81A4-BD4C-8C2F-70118AFFB515}"/>
              </a:ext>
            </a:extLst>
          </p:cNvPr>
          <p:cNvCxnSpPr/>
          <p:nvPr/>
        </p:nvCxnSpPr>
        <p:spPr>
          <a:xfrm>
            <a:off x="1742139" y="4065638"/>
            <a:ext cx="9687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094167" y="1255857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（一）耶利哥的毀滅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（六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27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3" name="直線接點 12"/>
          <p:cNvCxnSpPr/>
          <p:nvPr/>
        </p:nvCxnSpPr>
        <p:spPr>
          <a:xfrm>
            <a:off x="902291" y="2035932"/>
            <a:ext cx="105277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5090360" y="5994072"/>
            <a:ext cx="5840060" cy="502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520"/>
              </a:lnSpc>
            </a:pP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CN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約書亞記生命讀經</a:t>
            </a:r>
            <a:r>
              <a:rPr kumimoji="1" lang="en-US" altLang="zh-CN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 </a:t>
            </a:r>
            <a:r>
              <a:rPr kumimoji="1" lang="zh-CN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第</a:t>
            </a:r>
            <a:r>
              <a:rPr kumimoji="1" lang="en-US" altLang="zh-CN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7</a:t>
            </a:r>
            <a:r>
              <a:rPr kumimoji="1" lang="zh-CN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 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6:6</a:t>
            </a:r>
            <a:r>
              <a:rPr kumimoji="1" lang="zh-CN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22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233554" y="19804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5" name="直線接點 24"/>
          <p:cNvCxnSpPr/>
          <p:nvPr/>
        </p:nvCxnSpPr>
        <p:spPr>
          <a:xfrm>
            <a:off x="356616" y="40656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三角形 14"/>
          <p:cNvSpPr/>
          <p:nvPr/>
        </p:nvSpPr>
        <p:spPr>
          <a:xfrm rot="5400000">
            <a:off x="1903267" y="4414814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97" y="2892221"/>
            <a:ext cx="418516" cy="369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10236" y="1271986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（一）耶利哥的毀滅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（六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27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833718" y="2090271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697554" y="2323963"/>
            <a:ext cx="715383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宣揚基督─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4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下、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9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13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16</a:t>
            </a:r>
            <a:endParaRPr kumimoji="1" lang="zh-TW" altLang="en-US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148384" y="2972853"/>
            <a:ext cx="911043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0" indent="-1905000" algn="just">
              <a:lnSpc>
                <a:spcPts val="3520"/>
              </a:lnSpc>
            </a:pPr>
            <a:r>
              <a:rPr kumimoji="1" lang="zh-CN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</a:t>
            </a:r>
            <a:r>
              <a:rPr kumimoji="1"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 </a:t>
            </a:r>
            <a:r>
              <a:rPr kumimoji="1"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6:4</a:t>
            </a:r>
            <a:r>
              <a:rPr kumimoji="1"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下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『…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到第七日，你們要繞城七次，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祭司也要吹號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。 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2133600" y="4178300"/>
            <a:ext cx="9099175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720"/>
              </a:lnSpc>
            </a:pP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吹號這表徵宣告、宣揚基督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。在第一次爭戰中勝過耶利哥，不是憑著爭戰，乃是藉著吹號並呼喊；這表徵他們相信神指示的話，見證並宣揚神和基督</a:t>
            </a:r>
            <a:r>
              <a:rPr kumimoji="1" lang="zh-TW" altLang="en-US" sz="3200" b="1" dirty="0" smtClean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endParaRPr kumimoji="1" lang="en-US" altLang="zh-TW" sz="3200" b="1" dirty="0">
              <a:solidFill>
                <a:srgbClr val="002060"/>
              </a:solidFill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0A2BC4D2-CC51-1845-A1A7-972C43F63E45}"/>
              </a:ext>
            </a:extLst>
          </p:cNvPr>
          <p:cNvCxnSpPr/>
          <p:nvPr/>
        </p:nvCxnSpPr>
        <p:spPr>
          <a:xfrm>
            <a:off x="1697554" y="4064000"/>
            <a:ext cx="94022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861344" y="6126629"/>
            <a:ext cx="5997156" cy="502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520"/>
              </a:lnSpc>
            </a:pP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CN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約書亞記生命讀經</a:t>
            </a:r>
            <a:r>
              <a: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 第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7</a:t>
            </a:r>
            <a:r>
              <a:rPr kumimoji="1" lang="zh-CN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 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6:20</a:t>
            </a:r>
            <a:r>
              <a:rPr kumimoji="1" lang="zh-CN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3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33554" y="19804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0" name="直線接點 19"/>
          <p:cNvCxnSpPr/>
          <p:nvPr/>
        </p:nvCxnSpPr>
        <p:spPr>
          <a:xfrm>
            <a:off x="356616" y="40656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三角形 14"/>
          <p:cNvSpPr/>
          <p:nvPr/>
        </p:nvSpPr>
        <p:spPr>
          <a:xfrm rot="5400000">
            <a:off x="1827067" y="4414814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68" y="3064835"/>
            <a:ext cx="418516" cy="369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10236" y="123195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（一）耶利哥的毀滅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（六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27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25690" y="2052171"/>
            <a:ext cx="105862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838511" y="2207827"/>
            <a:ext cx="715383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與神是一─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10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16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20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上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2349500" y="2904656"/>
            <a:ext cx="916244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9100" indent="-1689100" algn="just">
              <a:lnSpc>
                <a:spcPts val="3520"/>
              </a:lnSpc>
            </a:pPr>
            <a:r>
              <a:rPr kumimoji="1"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6:10『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約書亞吩咐百姓說，你們不可呼喊，不可出聲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，連一句話也不可出你們的口，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等到我叫你們呼喊的日子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，那時纔可以呼喊</a:t>
            </a:r>
            <a:r>
              <a:rPr kumimoji="1"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en-US" altLang="zh-TW" sz="2900" b="1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349500" y="4651438"/>
            <a:ext cx="916244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有靜默的時候，也有呼喊的時候。這裏說到要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保持靜默，意即與主是一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，以主的方式完成事情，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不發表任何想法、意見或感覺</a:t>
            </a:r>
            <a:r>
              <a:rPr kumimoji="1"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endParaRPr kumimoji="1" lang="en-US" altLang="zh-TW" sz="3200" b="1" dirty="0">
              <a:solidFill>
                <a:schemeClr val="accent1">
                  <a:lumMod val="50000"/>
                </a:schemeClr>
              </a:solidFill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B0B12416-114D-EB42-AB3F-9195CC3A0633}"/>
              </a:ext>
            </a:extLst>
          </p:cNvPr>
          <p:cNvCxnSpPr/>
          <p:nvPr/>
        </p:nvCxnSpPr>
        <p:spPr>
          <a:xfrm>
            <a:off x="1949078" y="4491932"/>
            <a:ext cx="94231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777737" y="6186298"/>
            <a:ext cx="4188967" cy="502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520"/>
              </a:lnSpc>
            </a:pPr>
            <a:r>
              <a:rPr kumimoji="1" lang="en-US" altLang="zh-TW" sz="2400" b="1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CN" altLang="en-US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約書亞記生命讀經</a:t>
            </a:r>
            <a:r>
              <a:rPr kumimoji="1" lang="zh-TW" altLang="en-US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 </a:t>
            </a:r>
            <a:r>
              <a:rPr kumimoji="1" lang="zh-CN" altLang="en-US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第</a:t>
            </a:r>
            <a:r>
              <a:rPr kumimoji="1" lang="en-US" altLang="zh-CN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7</a:t>
            </a:r>
            <a:r>
              <a:rPr kumimoji="1" lang="zh-CN" altLang="en-US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kumimoji="1" lang="en-US" altLang="zh-TW" sz="2400" b="1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b="1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4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33554" y="19804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0" name="直線接點 19"/>
          <p:cNvCxnSpPr/>
          <p:nvPr/>
        </p:nvCxnSpPr>
        <p:spPr>
          <a:xfrm>
            <a:off x="356616" y="40656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三角形 14"/>
          <p:cNvSpPr/>
          <p:nvPr/>
        </p:nvSpPr>
        <p:spPr>
          <a:xfrm rot="5400000">
            <a:off x="2030267" y="4827573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84" y="2988405"/>
            <a:ext cx="418516" cy="369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42036" y="1637836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（二）</a:t>
            </a:r>
            <a:r>
              <a:rPr kumimoji="1" lang="zh-TW" altLang="en-US" sz="4000" b="1" dirty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艾城的毀滅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（七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～八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35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833718" y="2610971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33554" y="19804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356616" y="40656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2207260" y="3097253"/>
            <a:ext cx="900953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0" indent="-889000">
              <a:lnSpc>
                <a:spcPts val="4520"/>
              </a:lnSpc>
              <a:spcBef>
                <a:spcPts val="1800"/>
              </a:spcBef>
            </a:pPr>
            <a:r>
              <a:rPr kumimoji="1" lang="zh-CN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一　</a:t>
            </a:r>
            <a:r>
              <a:rPr kumimoji="1" lang="zh-TW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以色列人因著犯罪失去神的同在，而變得愚昧、盲目、信靠自己─</a:t>
            </a:r>
            <a:r>
              <a:rPr kumimoji="1" lang="zh-CN" altLang="en-US" sz="36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六</a:t>
            </a:r>
            <a:r>
              <a:rPr kumimoji="1" lang="en-US" altLang="zh-CN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18</a:t>
            </a:r>
            <a:r>
              <a:rPr kumimoji="1" lang="zh-CN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、七</a:t>
            </a:r>
            <a:r>
              <a:rPr kumimoji="1" lang="en-US" altLang="zh-CN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CN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</a:t>
            </a:r>
            <a:r>
              <a:rPr kumimoji="1" lang="en-US" altLang="zh-CN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4</a:t>
            </a:r>
            <a:r>
              <a:rPr kumimoji="1" lang="zh-CN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上、</a:t>
            </a:r>
            <a:r>
              <a:rPr kumimoji="1" lang="en-US" altLang="zh-CN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12</a:t>
            </a:r>
            <a:r>
              <a:rPr kumimoji="1" lang="zh-CN" altLang="en-US" sz="36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</a:t>
            </a:r>
            <a:endParaRPr kumimoji="1" lang="en-US" altLang="zh-CN" sz="3600" b="1" dirty="0" smtClean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  <a:p>
            <a:pPr marL="889000" indent="-889000">
              <a:lnSpc>
                <a:spcPts val="4520"/>
              </a:lnSpc>
              <a:spcBef>
                <a:spcPts val="1800"/>
              </a:spcBef>
            </a:pPr>
            <a:r>
              <a:rPr kumimoji="1" lang="zh-CN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二　學習與主是一的</a:t>
            </a:r>
            <a:r>
              <a:rPr kumimoji="1" lang="zh-CN" altLang="en-US" sz="36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功課</a:t>
            </a:r>
            <a:r>
              <a:rPr kumimoji="1" lang="zh-TW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─</a:t>
            </a:r>
            <a:r>
              <a:rPr kumimoji="1" lang="zh-CN" altLang="en-US" sz="36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七</a:t>
            </a:r>
            <a:r>
              <a:rPr kumimoji="1" lang="en-US" altLang="zh-CN" sz="36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6</a:t>
            </a:r>
            <a:endParaRPr kumimoji="1" lang="zh-TW" altLang="en-US" sz="3600" b="1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959695" y="1214848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（二）</a:t>
            </a:r>
            <a:r>
              <a:rPr kumimoji="1" lang="zh-TW" altLang="en-US" sz="4000" b="1" dirty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艾城的毀滅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（七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～八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35 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833718" y="1973399"/>
            <a:ext cx="106093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1447968" y="2127829"/>
            <a:ext cx="9995055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8200" indent="-838200">
              <a:lnSpc>
                <a:spcPts val="3520"/>
              </a:lnSpc>
            </a:pPr>
            <a:r>
              <a:rPr kumimoji="1" lang="zh-TW" altLang="en-US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一　以色列人因著犯罪失去神的同在，而變得愚昧、盲目、信靠</a:t>
            </a:r>
            <a:r>
              <a:rPr kumimoji="1" lang="zh-TW" altLang="en-US" sz="34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自己</a:t>
            </a:r>
            <a:r>
              <a:rPr kumimoji="1" lang="zh-TW" altLang="en-US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─</a:t>
            </a:r>
            <a:r>
              <a:rPr kumimoji="1" lang="zh-CN" altLang="en-US" sz="34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六</a:t>
            </a:r>
            <a:r>
              <a:rPr kumimoji="1" lang="en-US" altLang="zh-CN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18</a:t>
            </a:r>
            <a:r>
              <a:rPr kumimoji="1" lang="zh-CN" altLang="en-US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、七</a:t>
            </a:r>
            <a:r>
              <a:rPr kumimoji="1" lang="en-US" altLang="zh-CN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CN" altLang="en-US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</a:t>
            </a:r>
            <a:r>
              <a:rPr kumimoji="1" lang="en-US" altLang="zh-CN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4</a:t>
            </a:r>
            <a:r>
              <a:rPr kumimoji="1" lang="zh-CN" altLang="en-US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上、</a:t>
            </a:r>
            <a:r>
              <a:rPr kumimoji="1" lang="en-US" altLang="zh-CN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12</a:t>
            </a:r>
            <a:r>
              <a:rPr kumimoji="1" lang="zh-CN" altLang="en-US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</a:t>
            </a:r>
            <a:endParaRPr kumimoji="1" lang="en-US" altLang="zh-CN" sz="3400" b="1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926626" y="3130590"/>
            <a:ext cx="9554173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20"/>
              </a:lnSpc>
            </a:pPr>
            <a:r>
              <a:rPr kumimoji="1" lang="zh-CN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</a:t>
            </a:r>
            <a:r>
              <a:rPr kumimoji="1"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 </a:t>
            </a:r>
            <a:r>
              <a:rPr kumimoji="1"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7:1</a:t>
            </a:r>
            <a:r>
              <a:rPr kumimoji="1" lang="zh-CN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上、</a:t>
            </a:r>
            <a:r>
              <a:rPr kumimoji="1"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12</a:t>
            </a:r>
            <a:r>
              <a:rPr kumimoji="1" lang="zh-CN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下</a:t>
            </a:r>
            <a:r>
              <a:rPr kumimoji="1" lang="en-US" altLang="zh-CN" sz="2900" b="1" dirty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以色列人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在當滅的物上犯了不忠實的罪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，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亞干取了當滅的物；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你們若不把當滅的物從你們中間毀掉，我（耶和華）就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不再與你們同在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了。 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B2861ACB-A708-B748-BBC3-F3FB4B2AED3F}"/>
              </a:ext>
            </a:extLst>
          </p:cNvPr>
          <p:cNvSpPr txBox="1"/>
          <p:nvPr/>
        </p:nvSpPr>
        <p:spPr>
          <a:xfrm>
            <a:off x="2019300" y="4763530"/>
            <a:ext cx="946150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因著這罪，神離開以色列人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，從他們收回祂的同在。這是約書亞和以色列眾人在攻擊艾城時，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變得愚昧、驕傲和盲目的原因</a:t>
            </a:r>
            <a:r>
              <a:rPr kumimoji="1"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endParaRPr kumimoji="1" lang="en-US" altLang="zh-TW" sz="3200" b="1" dirty="0">
              <a:solidFill>
                <a:schemeClr val="accent1">
                  <a:lumMod val="50000"/>
                </a:schemeClr>
              </a:solidFill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E5FFD605-89B2-624F-9001-5519AC68D6F8}"/>
              </a:ext>
            </a:extLst>
          </p:cNvPr>
          <p:cNvCxnSpPr>
            <a:cxnSpLocks/>
          </p:cNvCxnSpPr>
          <p:nvPr/>
        </p:nvCxnSpPr>
        <p:spPr>
          <a:xfrm flipV="1">
            <a:off x="1485745" y="4659087"/>
            <a:ext cx="9868055" cy="13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33554" y="19804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0" name="直線接點 19"/>
          <p:cNvCxnSpPr/>
          <p:nvPr/>
        </p:nvCxnSpPr>
        <p:spPr>
          <a:xfrm>
            <a:off x="356616" y="40656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8598859" y="6143719"/>
            <a:ext cx="2287806" cy="502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20"/>
              </a:lnSpc>
            </a:pP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CN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 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7:11</a:t>
            </a:r>
            <a:r>
              <a:rPr kumimoji="1" lang="zh-CN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kumimoji="1" lang="en-US" altLang="zh-TW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5" name="三角形 14"/>
          <p:cNvSpPr/>
          <p:nvPr/>
        </p:nvSpPr>
        <p:spPr>
          <a:xfrm rot="5400000">
            <a:off x="1605310" y="4948214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11" y="3246147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94167" y="1448115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（二）</a:t>
            </a:r>
            <a:r>
              <a:rPr kumimoji="1" lang="zh-TW" altLang="en-US" sz="4000" b="1" dirty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艾城的毀滅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（七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～八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35 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59695" y="2280771"/>
            <a:ext cx="105086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B2861ACB-A708-B748-BBC3-F3FB4B2AED3F}"/>
              </a:ext>
            </a:extLst>
          </p:cNvPr>
          <p:cNvSpPr txBox="1"/>
          <p:nvPr/>
        </p:nvSpPr>
        <p:spPr>
          <a:xfrm>
            <a:off x="2171700" y="3903274"/>
            <a:ext cx="91821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在艾城，因為他們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失去了主的同在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，約書亞就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為著爭戰打發探子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。他們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沒有求問神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該如何攻打艾城；他們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忘記神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，只知道自己。以色列人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憑自己行動</a:t>
            </a:r>
            <a:r>
              <a:rPr kumimoji="1" lang="zh-TW" altLang="en-US" sz="3200" b="1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，</a:t>
            </a:r>
            <a:r>
              <a:rPr kumimoji="1"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沒有尋求主的指引</a:t>
            </a:r>
            <a:r>
              <a:rPr kumimoji="1"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，也沒有主的同在</a:t>
            </a:r>
            <a:r>
              <a:rPr kumimoji="1" lang="zh-TW" altLang="en-US" sz="3200" b="1" dirty="0" smtClean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endParaRPr kumimoji="1" lang="en-US" altLang="zh-TW" sz="3200" b="1" dirty="0">
              <a:solidFill>
                <a:srgbClr val="002060"/>
              </a:solidFill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C265AE6C-6C3F-7D4F-AD44-08B185B003C6}"/>
              </a:ext>
            </a:extLst>
          </p:cNvPr>
          <p:cNvSpPr txBox="1"/>
          <p:nvPr/>
        </p:nvSpPr>
        <p:spPr>
          <a:xfrm>
            <a:off x="2074851" y="2515881"/>
            <a:ext cx="969478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20"/>
              </a:lnSpc>
            </a:pPr>
            <a:r>
              <a:rPr kumimoji="1" lang="zh-CN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</a:t>
            </a:r>
            <a:r>
              <a:rPr kumimoji="1"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 </a:t>
            </a:r>
            <a:r>
              <a:rPr kumimoji="1"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7:2</a:t>
            </a:r>
            <a:r>
              <a:rPr kumimoji="1" lang="zh-CN" altLang="en-US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、</a:t>
            </a:r>
            <a:r>
              <a:rPr kumimoji="1"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4</a:t>
            </a:r>
            <a:r>
              <a:rPr kumimoji="1" lang="en-US" altLang="zh-CN" sz="2900" b="1" dirty="0" smtClean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約書亞從耶利哥打發人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上去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窺探艾城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民中約有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三千人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上那裏去，竟</a:t>
            </a:r>
            <a:r>
              <a:rPr kumimoji="1" lang="zh-TW" altLang="en-US" sz="2900" b="1" u="sng" dirty="0">
                <a:solidFill>
                  <a:srgbClr val="FD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在艾城的人面前逃跑</a:t>
            </a:r>
            <a:r>
              <a:rPr kumimoji="1" lang="zh-TW" altLang="en-US" sz="2900" b="1" dirty="0">
                <a:latin typeface="DFKaiShu Std W7" charset="-120"/>
                <a:ea typeface="DFKaiShu Std W7" charset="-120"/>
                <a:cs typeface="DFKaiShu Std W7" charset="-120"/>
              </a:rPr>
              <a:t>了。</a:t>
            </a:r>
            <a:r>
              <a:rPr kumimoji="1" lang="en-US" altLang="zh-TW" sz="2900" b="1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xmlns="" id="{2F77C609-D892-554D-824C-6D62515C8FC3}"/>
              </a:ext>
            </a:extLst>
          </p:cNvPr>
          <p:cNvCxnSpPr>
            <a:cxnSpLocks/>
          </p:cNvCxnSpPr>
          <p:nvPr/>
        </p:nvCxnSpPr>
        <p:spPr>
          <a:xfrm>
            <a:off x="1625691" y="3691247"/>
            <a:ext cx="98426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801974" y="5994072"/>
            <a:ext cx="3066866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520"/>
              </a:lnSpc>
            </a:pP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 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7:2</a:t>
            </a:r>
            <a:r>
              <a: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</a:t>
            </a:r>
            <a:r>
              <a: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3</a:t>
            </a:r>
            <a:r>
              <a:rPr kumimoji="1" lang="zh-CN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</a:p>
        </p:txBody>
      </p:sp>
      <p:sp>
        <p:nvSpPr>
          <p:cNvPr id="12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33554" y="19804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356616" y="40656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三角形 14"/>
          <p:cNvSpPr/>
          <p:nvPr/>
        </p:nvSpPr>
        <p:spPr>
          <a:xfrm rot="5400000">
            <a:off x="1839767" y="4114718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36" y="2616371"/>
            <a:ext cx="418516" cy="369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10236" y="1160724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（二）</a:t>
            </a:r>
            <a:r>
              <a:rPr kumimoji="1" lang="zh-TW" altLang="en-US" sz="4000" b="1" dirty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艾城的毀滅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（七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～八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35 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08895" y="1975971"/>
            <a:ext cx="104754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1760429" y="2158611"/>
            <a:ext cx="8937213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CN" altLang="en-US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二　學習與主是一的</a:t>
            </a:r>
            <a:r>
              <a:rPr kumimoji="1" lang="zh-CN" altLang="en-US" sz="34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功課</a:t>
            </a:r>
            <a:r>
              <a:rPr kumimoji="1" lang="zh-TW" altLang="en-US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─</a:t>
            </a:r>
            <a:r>
              <a:rPr kumimoji="1" lang="zh-CN" altLang="en-US" sz="34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七</a:t>
            </a:r>
            <a:r>
              <a:rPr kumimoji="1" lang="en-US" altLang="zh-CN" sz="34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6</a:t>
            </a:r>
            <a:endParaRPr kumimoji="1" lang="zh-TW" altLang="en-US" sz="3400" b="1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208103" y="2796995"/>
            <a:ext cx="922703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2700" indent="-1282700">
              <a:lnSpc>
                <a:spcPts val="3520"/>
              </a:lnSpc>
            </a:pPr>
            <a:r>
              <a:rPr kumimoji="1" lang="zh-TW" altLang="en-US" sz="2900" b="1" dirty="0" smtClean="0">
                <a:latin typeface="BiauKai" panose="02010601000101010101" pitchFamily="2" charset="-120"/>
                <a:ea typeface="BiauKai" panose="02010601000101010101" pitchFamily="2" charset="-120"/>
                <a:cs typeface="華康黑體 Std W7" panose="020B0700000000000000" charset="-120"/>
              </a:rPr>
              <a:t>書 </a:t>
            </a:r>
            <a:r>
              <a:rPr kumimoji="1" lang="en-US" altLang="zh-CN" sz="2900" b="1" dirty="0" smtClean="0">
                <a:latin typeface="BiauKai" panose="02010601000101010101" pitchFamily="2" charset="-120"/>
                <a:ea typeface="BiauKai" panose="02010601000101010101" pitchFamily="2" charset="-120"/>
                <a:cs typeface="華康黑體 Std W7" panose="020B0700000000000000" charset="-120"/>
              </a:rPr>
              <a:t>7</a:t>
            </a:r>
            <a:r>
              <a:rPr kumimoji="1" lang="en-US" altLang="zh-TW" sz="2900" b="1" dirty="0" smtClean="0">
                <a:latin typeface="BiauKai" panose="02010601000101010101" pitchFamily="2" charset="-120"/>
                <a:ea typeface="華康黑體 Std W7" panose="020B0700000000000000" charset="-120"/>
                <a:cs typeface="華康黑體 Std W7" panose="020B0700000000000000" charset="-120"/>
              </a:rPr>
              <a:t>:</a:t>
            </a:r>
            <a:r>
              <a:rPr kumimoji="1" lang="en-US" altLang="zh-CN" sz="2900" b="1" dirty="0" smtClean="0">
                <a:latin typeface="BiauKai" panose="02010601000101010101" pitchFamily="2" charset="-120"/>
                <a:ea typeface="BiauKai" panose="02010601000101010101" pitchFamily="2" charset="-120"/>
                <a:cs typeface="華康黑體 Std W7" panose="020B0700000000000000" charset="-120"/>
              </a:rPr>
              <a:t>6</a:t>
            </a:r>
            <a:r>
              <a:rPr kumimoji="1" lang="en-US" altLang="zh-CN" sz="2900" b="1" dirty="0">
                <a:latin typeface="BiauKai" panose="02010601000101010101" pitchFamily="2" charset="-120"/>
                <a:ea typeface="BiauKai" panose="02010601000101010101" pitchFamily="2" charset="-120"/>
                <a:cs typeface="華康黑體 Std W7" panose="020B0700000000000000" charset="-120"/>
              </a:rPr>
              <a:t>『</a:t>
            </a:r>
            <a:r>
              <a:rPr kumimoji="1" lang="zh-TW" altLang="en-US" sz="2900" b="1" dirty="0">
                <a:latin typeface="BiauKai" panose="02010601000101010101" pitchFamily="2" charset="-120"/>
                <a:ea typeface="BiauKai" panose="02010601000101010101" pitchFamily="2" charset="-120"/>
                <a:cs typeface="華康黑體 Std W7" panose="020B0700000000000000" charset="-120"/>
              </a:rPr>
              <a:t>約書亞便撕裂衣服，他和以色列的長老</a:t>
            </a:r>
            <a:r>
              <a:rPr kumimoji="1" lang="zh-TW" altLang="en-US" sz="2900" b="1" u="sng" dirty="0">
                <a:solidFill>
                  <a:srgbClr val="FF0000"/>
                </a:solidFill>
                <a:latin typeface="BiauKai" panose="02010601000101010101" pitchFamily="2" charset="-120"/>
                <a:ea typeface="BiauKai" panose="02010601000101010101" pitchFamily="2" charset="-120"/>
                <a:cs typeface="華康黑體 Std W7" panose="020B0700000000000000" charset="-120"/>
              </a:rPr>
              <a:t>在耶和華的約櫃前，面伏於地</a:t>
            </a:r>
            <a:r>
              <a:rPr kumimoji="1" lang="zh-TW" altLang="en-US" sz="2900" b="1" dirty="0">
                <a:latin typeface="BiauKai" panose="02010601000101010101" pitchFamily="2" charset="-120"/>
                <a:ea typeface="BiauKai" panose="02010601000101010101" pitchFamily="2" charset="-120"/>
                <a:cs typeface="華康黑體 Std W7" panose="020B0700000000000000" charset="-120"/>
              </a:rPr>
              <a:t>，直到晚上；</a:t>
            </a:r>
            <a:r>
              <a:rPr kumimoji="1" lang="en-US" altLang="zh-TW" sz="2900" b="1" dirty="0">
                <a:latin typeface="BiauKai" panose="02010601000101010101" pitchFamily="2" charset="-120"/>
                <a:ea typeface="BiauKai" panose="02010601000101010101" pitchFamily="2" charset="-120"/>
                <a:cs typeface="華康黑體 Std W7" panose="020B0700000000000000" charset="-120"/>
              </a:rPr>
              <a:t>…』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209800" y="4090847"/>
            <a:ext cx="9178318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20"/>
              </a:lnSpc>
            </a:pPr>
            <a:r>
              <a:rPr kumimoji="1" lang="zh-TW" altLang="en-US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這次失敗以後，約書亞學了功課，知道</a:t>
            </a:r>
            <a:r>
              <a:rPr kumimoji="1" lang="zh-TW" altLang="en-US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要留在約櫃前與主同在</a:t>
            </a:r>
            <a:r>
              <a:rPr kumimoji="1" lang="zh-TW" altLang="en-US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。我們從這記載該學習的屬靈功課乃是，我們這些神的子民該一直與我們的神是一；</a:t>
            </a:r>
            <a:r>
              <a:rPr kumimoji="1" lang="zh-TW" altLang="en-US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我們若有主的同在，就有智慧、眼光、先見、以及對事物內裏的認識。主的同在對我們乃是一切</a:t>
            </a:r>
            <a:r>
              <a:rPr kumimoji="1" lang="zh-TW" altLang="en-US" sz="3000" b="1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endParaRPr kumimoji="1" lang="en-US" altLang="zh-TW" sz="3000" b="1" dirty="0">
              <a:solidFill>
                <a:schemeClr val="accent1">
                  <a:lumMod val="50000"/>
                </a:schemeClr>
              </a:solidFill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78F624F5-F23D-D844-91EA-2DFB04831AA3}"/>
              </a:ext>
            </a:extLst>
          </p:cNvPr>
          <p:cNvCxnSpPr>
            <a:cxnSpLocks/>
          </p:cNvCxnSpPr>
          <p:nvPr/>
        </p:nvCxnSpPr>
        <p:spPr>
          <a:xfrm>
            <a:off x="1760429" y="3923980"/>
            <a:ext cx="95806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8658173" y="6144124"/>
            <a:ext cx="2143536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520"/>
              </a:lnSpc>
            </a:pP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 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7:4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kumimoji="1" lang="en-US" altLang="zh-TW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6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33554" y="19804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0" name="直線接點 19"/>
          <p:cNvCxnSpPr/>
          <p:nvPr/>
        </p:nvCxnSpPr>
        <p:spPr>
          <a:xfrm>
            <a:off x="356616" y="40656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56616" y="54829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三角形 14"/>
          <p:cNvSpPr/>
          <p:nvPr/>
        </p:nvSpPr>
        <p:spPr>
          <a:xfrm rot="5400000">
            <a:off x="1903267" y="4275114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88" y="2862737"/>
            <a:ext cx="418516" cy="369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935355" y="1086773"/>
            <a:ext cx="106169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25" indent="-1254125"/>
            <a:r>
              <a:rPr kumimoji="1" lang="zh-TW" altLang="en-US" sz="3800" b="1" dirty="0" smtClean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（三）</a:t>
            </a:r>
            <a:r>
              <a:rPr kumimoji="1" lang="zh-TW" altLang="en-US" sz="3800" b="1" dirty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約書亞抄寫律法，並向以色列人宣讀</a:t>
            </a:r>
            <a:r>
              <a:rPr kumimoji="1" lang="zh-TW" altLang="en-US" sz="3800" b="1" dirty="0" smtClean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律法</a:t>
            </a:r>
            <a:r>
              <a:rPr kumimoji="1" lang="zh-TW" altLang="en-US" sz="3200" b="1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  <a:sym typeface="+mn-ea"/>
              </a:rPr>
              <a:t>（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  <a:sym typeface="+mn-ea"/>
              </a:rPr>
              <a:t>八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  <a:sym typeface="+mn-ea"/>
              </a:rPr>
              <a:t>30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  <a:sym typeface="+mn-ea"/>
              </a:rPr>
              <a:t>～八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  <a:sym typeface="+mn-ea"/>
              </a:rPr>
              <a:t>35 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  <a:sym typeface="+mn-ea"/>
              </a:rPr>
              <a:t>）</a:t>
            </a:r>
            <a:endParaRPr kumimoji="1" lang="zh-TW" altLang="en-US" sz="3200" b="1" dirty="0">
              <a:solidFill>
                <a:srgbClr val="00B050"/>
              </a:solidFill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  <a:sym typeface="+mn-ea"/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959695" y="2336114"/>
            <a:ext cx="105926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485745" y="2392188"/>
            <a:ext cx="9897265" cy="990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  <a:sym typeface="+mn-ea"/>
              </a:rPr>
              <a:t>以色列人無力遵守神的話，需要由祭壇所表徵</a:t>
            </a:r>
            <a:r>
              <a:rPr lang="zh-TW" altLang="en-US" sz="3200" b="1" dirty="0" smtClean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  <a:sym typeface="+mn-ea"/>
              </a:rPr>
              <a:t>基督的</a:t>
            </a:r>
            <a:r>
              <a:rPr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  <a:sym typeface="+mn-ea"/>
              </a:rPr>
              <a:t>十字架與作供物的基督，以滿足神一切的要求。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023973" y="3369532"/>
            <a:ext cx="9875927" cy="12557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101850" indent="-2101850">
              <a:lnSpc>
                <a:spcPct val="90000"/>
              </a:lnSpc>
            </a:pPr>
            <a:r>
              <a:rPr lang="zh-TW" altLang="en-US" sz="28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書 </a:t>
            </a:r>
            <a:r>
              <a:rPr lang="en-US" altLang="zh-TW" sz="28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8:30</a:t>
            </a:r>
            <a:r>
              <a:rPr kumimoji="1" lang="en-US" altLang="zh-TW" sz="28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~35</a:t>
            </a:r>
            <a:r>
              <a:rPr kumimoji="1" lang="en-US" altLang="zh-CN" sz="28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『</a:t>
            </a:r>
            <a:r>
              <a:rPr lang="zh-TW" altLang="en-US" sz="28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約書</a:t>
            </a:r>
            <a:r>
              <a:rPr lang="zh-TW" altLang="en-US" sz="28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亞⋯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築</a:t>
            </a:r>
            <a:r>
              <a:rPr lang="zh-TW" altLang="en-US" sz="28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一座壇</a:t>
            </a:r>
            <a:r>
              <a:rPr lang="zh-TW" altLang="en-US" sz="28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，眾人在這壇上向耶和華</a:t>
            </a:r>
            <a:r>
              <a:rPr lang="zh-TW" altLang="en-US" sz="28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獻燔祭</a:t>
            </a:r>
            <a:r>
              <a:rPr lang="zh-TW" altLang="en-US" sz="28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，又</a:t>
            </a:r>
            <a:r>
              <a:rPr lang="zh-TW" altLang="en-US" sz="28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獻平安祭</a:t>
            </a:r>
            <a:r>
              <a:rPr lang="zh-TW" altLang="en-US" sz="28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。在那裏將</a:t>
            </a:r>
            <a:r>
              <a:rPr lang="zh-TW" altLang="en-US" sz="28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律法抄寫在石頭</a:t>
            </a:r>
            <a:r>
              <a:rPr lang="zh-TW" altLang="en-US" sz="28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上</a:t>
            </a:r>
            <a:r>
              <a:rPr lang="zh-TW" altLang="en-US" sz="28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。約書亞</a:t>
            </a:r>
            <a:r>
              <a:rPr lang="zh-TW" altLang="en-US" sz="28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將律法上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的話</a:t>
            </a:r>
            <a:r>
              <a:rPr lang="en-US" altLang="zh-TW" sz="2800" b="1" u="sng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都</a:t>
            </a:r>
            <a:r>
              <a:rPr lang="zh-TW" altLang="en-US" sz="28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宣讀了</a:t>
            </a:r>
            <a:r>
              <a:rPr lang="zh-TW" altLang="en-US" sz="28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。</a:t>
            </a:r>
            <a:r>
              <a:rPr kumimoji="1" lang="en-US" altLang="zh-CN" sz="28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』</a:t>
            </a:r>
            <a:endParaRPr lang="en-US" altLang="zh-TW" sz="2800" b="1" dirty="0">
              <a:latin typeface="DFKaiShu Std W7" charset="-120"/>
              <a:ea typeface="DFKaiShu Std W7" charset="-120"/>
              <a:cs typeface="DFKaiShu Std W7" charset="-120"/>
              <a:sym typeface="+mn-ea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445342" y="4757525"/>
            <a:ext cx="978895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三角形 6"/>
          <p:cNvSpPr/>
          <p:nvPr/>
        </p:nvSpPr>
        <p:spPr>
          <a:xfrm rot="5400000">
            <a:off x="1718768" y="5030655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25" name="五邊形 1"/>
          <p:cNvSpPr/>
          <p:nvPr/>
        </p:nvSpPr>
        <p:spPr>
          <a:xfrm>
            <a:off x="-26895" y="1550505"/>
            <a:ext cx="1252191" cy="382987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233554" y="1853453"/>
            <a:ext cx="600164" cy="3388660"/>
            <a:chOff x="233554" y="1891553"/>
            <a:chExt cx="600164" cy="3388660"/>
          </a:xfrm>
        </p:grpSpPr>
        <p:sp>
          <p:nvSpPr>
            <p:cNvPr id="26" name="文字方塊 25"/>
            <p:cNvSpPr txBox="1"/>
            <p:nvPr/>
          </p:nvSpPr>
          <p:spPr>
            <a:xfrm>
              <a:off x="233554" y="1891553"/>
              <a:ext cx="600164" cy="33886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zh-TW" altLang="en-US" sz="2700" b="1" spc="1000" dirty="0" smtClean="0">
                  <a:solidFill>
                    <a:schemeClr val="bg1"/>
                  </a:solidFill>
                  <a:latin typeface="華康黑體 Std W5" panose="020B0500000000000000" charset="-120"/>
                  <a:ea typeface="華康黑體 Std W5" panose="020B0500000000000000" charset="-120"/>
                  <a:cs typeface="華康黑體 Std W9" panose="020B0900000000000000" charset="-120"/>
                </a:rPr>
                <a:t>據有美地</a:t>
              </a:r>
              <a:r>
                <a:rPr kumimoji="1" lang="zh-TW" altLang="en-US" sz="2700" b="1" spc="1000" dirty="0" smtClean="0">
                  <a:solidFill>
                    <a:schemeClr val="bg1"/>
                  </a:solidFill>
                  <a:latin typeface="華康黑體 Std W9" panose="020B0900000000000000" charset="-120"/>
                  <a:ea typeface="華康黑體 Std W9" panose="020B0900000000000000" charset="-120"/>
                  <a:cs typeface="華康黑體 Std W9" panose="020B0900000000000000" charset="-120"/>
                </a:rPr>
                <a:t> </a:t>
              </a:r>
              <a:r>
                <a:rPr kumimoji="1" lang="zh-TW" altLang="en-US" sz="2700" b="1" spc="600" dirty="0" smtClean="0">
                  <a:solidFill>
                    <a:schemeClr val="bg1"/>
                  </a:solidFill>
                  <a:latin typeface="DFHei Std W9" charset="-120"/>
                  <a:ea typeface="DFHei Std W9" charset="-120"/>
                  <a:cs typeface="DFHei Std W9" charset="-120"/>
                </a:rPr>
                <a:t>要義</a:t>
              </a:r>
              <a:endParaRPr kumimoji="1" lang="zh-TW" altLang="en-US" sz="2700" b="1" spc="600" dirty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356616" y="3824338"/>
              <a:ext cx="356616" cy="1194236"/>
              <a:chOff x="356616" y="3824338"/>
              <a:chExt cx="356616" cy="1194236"/>
            </a:xfrm>
          </p:grpSpPr>
          <p:cxnSp>
            <p:nvCxnSpPr>
              <p:cNvPr id="27" name="直線接點 26"/>
              <p:cNvCxnSpPr/>
              <p:nvPr/>
            </p:nvCxnSpPr>
            <p:spPr>
              <a:xfrm>
                <a:off x="356616" y="3824338"/>
                <a:ext cx="35661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/>
              <p:cNvCxnSpPr/>
              <p:nvPr/>
            </p:nvCxnSpPr>
            <p:spPr>
              <a:xfrm>
                <a:off x="356616" y="5018574"/>
                <a:ext cx="35661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文字方塊 28"/>
          <p:cNvSpPr txBox="1"/>
          <p:nvPr/>
        </p:nvSpPr>
        <p:spPr>
          <a:xfrm>
            <a:off x="233554" y="55298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3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王騰毅</a:t>
            </a:r>
            <a:endParaRPr kumimoji="1" lang="zh-TW" altLang="en-US" sz="2400" b="1" spc="3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30" name="直線接點 29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-2315497" y="-3406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023973" y="4885413"/>
            <a:ext cx="9438205" cy="1836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altLang="zh-TW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石頭立的碑</a:t>
            </a:r>
            <a:r>
              <a:rPr lang="en-US" altLang="zh-TW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表徵作</a:t>
            </a:r>
            <a:r>
              <a:rPr lang="en-US" altLang="zh-TW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神具體化身的基督</a:t>
            </a:r>
            <a:r>
              <a:rPr lang="en-US" altLang="zh-TW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，立在百姓面前，按著神的所是要求他們。</a:t>
            </a:r>
            <a:r>
              <a:rPr lang="en-US" altLang="zh-TW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供物燒在祭壇上</a:t>
            </a:r>
            <a:r>
              <a:rPr lang="en-US" altLang="zh-TW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，作為使神滿足的祭物，也表徵</a:t>
            </a:r>
            <a:r>
              <a:rPr lang="en-US" altLang="zh-TW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基督是應付並滿足神一切要求</a:t>
            </a:r>
            <a:r>
              <a:rPr lang="en-US" altLang="zh-TW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的一位。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《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申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27:5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註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1》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2023973" y="4885413"/>
            <a:ext cx="9210327" cy="16158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我們乃是藉著要求的神、基督的十字架、和作供物的基督</a:t>
            </a:r>
            <a:r>
              <a:rPr lang="en-US" altLang="zh-TW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自己，不是藉著自己的努力，得以進入基督—我們的美地</a:t>
            </a:r>
            <a:r>
              <a:rPr lang="zh-TW" altLang="en-US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。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《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申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27:5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註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1》</a:t>
            </a:r>
            <a:endParaRPr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  <a:sym typeface="+mn-ea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57" y="3446827"/>
            <a:ext cx="418516" cy="369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0" grpId="0" animBg="1"/>
      <p:bldP spid="25" grpId="0" animBg="1"/>
      <p:bldP spid="29" grpId="0"/>
      <p:bldP spid="31" grpId="0"/>
      <p:bldP spid="31" grpId="1"/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922655" y="1263209"/>
            <a:ext cx="1084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 smtClean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（四</a:t>
            </a:r>
            <a:r>
              <a:rPr kumimoji="1" lang="zh-TW" altLang="en-US" sz="4000" b="1" dirty="0" smtClean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）</a:t>
            </a:r>
            <a:r>
              <a:rPr lang="zh-TW" altLang="en-US" sz="4000" b="1" dirty="0">
                <a:solidFill>
                  <a:srgbClr val="00BF5C"/>
                </a:solidFill>
                <a:latin typeface="華康黑體 Std W9" panose="020B0900000000000000" charset="-120"/>
                <a:ea typeface="華康黑體 Std W9" panose="020B0900000000000000" charset="-120"/>
                <a:sym typeface="+mn-ea"/>
              </a:rPr>
              <a:t>基遍人得</a:t>
            </a:r>
            <a:r>
              <a:rPr lang="zh-TW" altLang="en-US" sz="4000" b="1" dirty="0" smtClean="0">
                <a:solidFill>
                  <a:srgbClr val="00BF5C"/>
                </a:solidFill>
                <a:latin typeface="華康黑體 Std W9" panose="020B0900000000000000" charset="-120"/>
                <a:ea typeface="華康黑體 Std W9" panose="020B0900000000000000" charset="-120"/>
                <a:sym typeface="+mn-ea"/>
              </a:rPr>
              <a:t>拯救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（九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27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910327" y="4185795"/>
            <a:ext cx="9854953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ts val="3620"/>
              </a:lnSpc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以色列人受了基遍人的欺騙，因為他們</a:t>
            </a:r>
            <a:r>
              <a:rPr lang="zh-TW" altLang="en-US" sz="320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好像一個忘記丈夫的妻子。</a:t>
            </a:r>
            <a:r>
              <a:rPr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他們在這裡所作的，與夏娃在創三所作的完全相同。</a:t>
            </a:r>
            <a:r>
              <a:rPr lang="zh-TW" altLang="en-US" sz="320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神的子民是神的妻子，該與祂同活，一直依賴祂，並與祂是一。</a:t>
            </a:r>
            <a:r>
              <a:rPr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這是本章的內在意義</a:t>
            </a:r>
            <a:r>
              <a:rPr lang="zh-TW" altLang="en-US" sz="3200" b="1" dirty="0" smtClean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rPr>
              <a:t>。</a:t>
            </a:r>
            <a:endParaRPr lang="en-US" altLang="zh-TW" sz="3200" b="1" dirty="0" smtClean="0">
              <a:solidFill>
                <a:srgbClr val="002060"/>
              </a:solidFill>
              <a:latin typeface="華康黑體 Std W7" panose="020B0700000000000000" charset="-120"/>
              <a:ea typeface="華康黑體 Std W7" panose="020B0700000000000000" charset="-120"/>
              <a:sym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97100" y="2881962"/>
            <a:ext cx="9994900" cy="984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36725" indent="-1736725" algn="l"/>
            <a:r>
              <a:rPr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書 </a:t>
            </a:r>
            <a:r>
              <a:rPr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9:14</a:t>
            </a:r>
            <a:r>
              <a:rPr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 </a:t>
            </a:r>
            <a:r>
              <a:rPr kumimoji="1" lang="en-US" altLang="zh-CN" sz="2900" b="1" dirty="0">
                <a:solidFill>
                  <a:schemeClr val="tx1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『</a:t>
            </a:r>
            <a:r>
              <a:rPr lang="zh-TW" altLang="en-US" sz="29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以色列人受了他們些食物，並</a:t>
            </a:r>
            <a:r>
              <a:rPr lang="zh-TW" altLang="en-US" sz="29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沒有求</a:t>
            </a:r>
            <a:r>
              <a:rPr lang="zh-TW" altLang="en-US" sz="2900" b="1" u="sng" dirty="0" smtClean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耶和華指示</a:t>
            </a:r>
            <a:r>
              <a:rPr lang="zh-TW" altLang="en-US" sz="29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。</a:t>
            </a:r>
            <a:r>
              <a:rPr kumimoji="1" lang="en-US" altLang="zh-CN" sz="2900" b="1" dirty="0">
                <a:solidFill>
                  <a:schemeClr val="tx1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』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521142" y="2144855"/>
            <a:ext cx="964565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l"/>
            <a:r>
              <a:rPr lang="zh-TW" sz="3600" b="1" dirty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  <a:sym typeface="+mn-ea"/>
              </a:rPr>
              <a:t>以色列人</a:t>
            </a:r>
            <a:r>
              <a:rPr sz="3600" b="1" dirty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  <a:sym typeface="+mn-ea"/>
              </a:rPr>
              <a:t>蒙欺騙的原因</a:t>
            </a:r>
            <a:r>
              <a:rPr lang="en-US" sz="3600" b="1" dirty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  <a:sym typeface="+mn-ea"/>
              </a:rPr>
              <a:t>- </a:t>
            </a:r>
            <a:r>
              <a:rPr lang="zh-TW" altLang="en-US" sz="3600" b="1" dirty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  <a:sym typeface="+mn-ea"/>
              </a:rPr>
              <a:t>約書亞沒有求問耶和華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930199" y="2025950"/>
            <a:ext cx="105926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33554" y="1981706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2" name="直線接點 21"/>
          <p:cNvCxnSpPr/>
          <p:nvPr/>
        </p:nvCxnSpPr>
        <p:spPr>
          <a:xfrm>
            <a:off x="356616" y="4066891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356616" y="5484211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521142" y="4095182"/>
            <a:ext cx="102441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8701056" y="6102400"/>
            <a:ext cx="2294218" cy="550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020"/>
              </a:lnSpc>
              <a:spcBef>
                <a:spcPts val="25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《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書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9:14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註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1》</a:t>
            </a:r>
          </a:p>
        </p:txBody>
      </p:sp>
      <p:sp>
        <p:nvSpPr>
          <p:cNvPr id="15" name="三角形 6"/>
          <p:cNvSpPr/>
          <p:nvPr/>
        </p:nvSpPr>
        <p:spPr>
          <a:xfrm rot="5400000">
            <a:off x="1708621" y="4327111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22" y="2988540"/>
            <a:ext cx="418516" cy="369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970468" y="1991541"/>
            <a:ext cx="96396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我們的主原是戰士，故當不避危，</a:t>
            </a:r>
            <a:b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</a:b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否則那裡還能算是從軍的召會！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970468" y="3743068"/>
            <a:ext cx="98394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主留我們今日在世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，原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是為爭戰；</a:t>
            </a:r>
          </a:p>
          <a:p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所以若要成功神旨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，就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須上疆場。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862884" y="199154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b="1" dirty="0">
                <a:latin typeface="DFHei Std W7" charset="-120"/>
                <a:ea typeface="DFHei Std W7" charset="-120"/>
                <a:cs typeface="DFHei Std W7" charset="-120"/>
              </a:rPr>
              <a:t>七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65100" y="3820012"/>
            <a:ext cx="9957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800" b="1" dirty="0" smtClean="0">
                <a:latin typeface="DFHei Std W7" charset="-120"/>
                <a:ea typeface="DFHei Std W7" charset="-120"/>
                <a:cs typeface="DFHei Std W7" charset="-120"/>
              </a:rPr>
              <a:t>(</a:t>
            </a:r>
            <a:r>
              <a:rPr kumimoji="1" lang="zh-TW" altLang="en-US" sz="3800" b="1" dirty="0" smtClean="0">
                <a:latin typeface="DFHei Std W7" charset="-120"/>
                <a:ea typeface="DFHei Std W7" charset="-120"/>
                <a:cs typeface="DFHei Std W7" charset="-120"/>
              </a:rPr>
              <a:t>副</a:t>
            </a:r>
            <a:r>
              <a:rPr kumimoji="1" lang="en-US" altLang="zh-TW" sz="3800" b="1" dirty="0" smtClean="0">
                <a:latin typeface="DFHei Std W7" charset="-120"/>
                <a:ea typeface="DFHei Std W7" charset="-120"/>
                <a:cs typeface="DFHei Std W7" charset="-120"/>
              </a:rPr>
              <a:t>)</a:t>
            </a:r>
            <a:endParaRPr kumimoji="1" lang="zh-TW" altLang="en-US" sz="38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4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094166" y="1165010"/>
            <a:ext cx="109708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11300" indent="-1511300">
              <a:lnSpc>
                <a:spcPts val="4200"/>
              </a:lnSpc>
            </a:pPr>
            <a:r>
              <a:rPr kumimoji="1" lang="zh-TW" altLang="en-US" sz="4000" b="1" dirty="0" smtClean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（五）</a:t>
            </a:r>
            <a:r>
              <a:rPr kumimoji="1" lang="zh-TW" altLang="en-US" sz="4000" b="1" dirty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要據有美地作我們的享受，必須擊敗撒但</a:t>
            </a:r>
            <a:r>
              <a:rPr kumimoji="1" lang="zh-TW" altLang="en-US" sz="4000" b="1" dirty="0" smtClean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的勢力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（十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～十二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24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930199" y="2403140"/>
            <a:ext cx="105926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233554" y="1981706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1" name="直線接點 20"/>
          <p:cNvCxnSpPr/>
          <p:nvPr/>
        </p:nvCxnSpPr>
        <p:spPr>
          <a:xfrm>
            <a:off x="356616" y="4066891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356616" y="5484211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1"/>
          <p:cNvGrpSpPr/>
          <p:nvPr/>
        </p:nvGrpSpPr>
        <p:grpSpPr>
          <a:xfrm>
            <a:off x="1693750" y="2458884"/>
            <a:ext cx="10117249" cy="4216873"/>
            <a:chOff x="1693750" y="2458884"/>
            <a:chExt cx="10117249" cy="4216873"/>
          </a:xfrm>
        </p:grpSpPr>
        <p:sp>
          <p:nvSpPr>
            <p:cNvPr id="100" name="文字方塊 99"/>
            <p:cNvSpPr txBox="1"/>
            <p:nvPr/>
          </p:nvSpPr>
          <p:spPr>
            <a:xfrm>
              <a:off x="1693751" y="2458884"/>
              <a:ext cx="9427640" cy="6400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TW" altLang="en-US" sz="3600" b="1" u="none" dirty="0" smtClean="0">
                  <a:latin typeface="華康黑體 Std W7" panose="020B0700000000000000" charset="-120"/>
                  <a:ea typeface="華康黑體 Std W7" panose="020B0700000000000000" charset="-120"/>
                  <a:cs typeface="新細明體" panose="02020500000000000000" charset="-120"/>
                </a:rPr>
                <a:t>為什麼以色列人要毀滅</a:t>
              </a:r>
              <a:r>
                <a:rPr lang="zh-TW" altLang="en-US" sz="3600" b="1" u="none" dirty="0">
                  <a:latin typeface="華康黑體 Std W7" panose="020B0700000000000000" charset="-120"/>
                  <a:ea typeface="華康黑體 Std W7" panose="020B0700000000000000" charset="-120"/>
                  <a:cs typeface="新細明體" panose="02020500000000000000" charset="-120"/>
                </a:rPr>
                <a:t>迦南地的王與</a:t>
              </a:r>
              <a:r>
                <a:rPr lang="zh-TW" altLang="en-US" sz="3600" b="1" u="none" dirty="0" smtClean="0">
                  <a:latin typeface="華康黑體 Std W7" panose="020B0700000000000000" charset="-120"/>
                  <a:ea typeface="華康黑體 Std W7" panose="020B0700000000000000" charset="-120"/>
                  <a:cs typeface="新細明體" panose="02020500000000000000" charset="-120"/>
                </a:rPr>
                <a:t>百姓</a:t>
              </a:r>
              <a:r>
                <a:rPr lang="zh-TW" altLang="en-US" sz="3600" b="1" dirty="0">
                  <a:latin typeface="華康黑體 Std W7" panose="020B0700000000000000" charset="-120"/>
                  <a:ea typeface="華康黑體 Std W7" panose="020B0700000000000000" charset="-120"/>
                  <a:cs typeface="新細明體" panose="02020500000000000000" charset="-120"/>
                </a:rPr>
                <a:t>？</a:t>
              </a:r>
              <a:endParaRPr lang="en-US" altLang="zh-TW" sz="3600" b="1" u="none" dirty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</a:endParaRPr>
            </a:p>
          </p:txBody>
        </p:sp>
        <p:sp>
          <p:nvSpPr>
            <p:cNvPr id="14" name="三角形 6"/>
            <p:cNvSpPr/>
            <p:nvPr/>
          </p:nvSpPr>
          <p:spPr>
            <a:xfrm rot="5400000">
              <a:off x="1872010" y="4836582"/>
              <a:ext cx="224118" cy="179294"/>
            </a:xfrm>
            <a:prstGeom prst="triangle">
              <a:avLst/>
            </a:prstGeom>
            <a:solidFill>
              <a:srgbClr val="00B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903006" y="3094419"/>
              <a:ext cx="9907993" cy="14311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866900" indent="-1866900"/>
              <a:r>
                <a:rPr lang="zh-TW" altLang="en-US" sz="29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書 </a:t>
              </a:r>
              <a:r>
                <a:rPr lang="en-US" altLang="zh-TW" sz="29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11:20</a:t>
              </a:r>
              <a:r>
                <a:rPr kumimoji="1" lang="en-US" altLang="zh-CN" sz="2900" b="1" dirty="0" smtClean="0">
                  <a:latin typeface="DFKaiShu Std W7" charset="-120"/>
                  <a:ea typeface="DFKaiShu Std W7" charset="-120"/>
                  <a:cs typeface="DFKaiShu Std W7" charset="-120"/>
                  <a:sym typeface="+mn-ea"/>
                </a:rPr>
                <a:t>『</a:t>
              </a:r>
              <a:r>
                <a:rPr lang="zh-TW" altLang="en-US" sz="29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因為</a:t>
              </a:r>
              <a:r>
                <a:rPr lang="zh-TW" altLang="en-US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這是</a:t>
              </a:r>
              <a:r>
                <a:rPr lang="zh-TW" altLang="en-US" sz="2900" b="1" u="sng" dirty="0">
                  <a:solidFill>
                    <a:srgbClr val="FF000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出於耶和華</a:t>
              </a:r>
              <a:r>
                <a:rPr lang="zh-TW" altLang="en-US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，是要使他們心裡剛硬，來與以色列人爭戰，好</a:t>
              </a:r>
              <a:r>
                <a:rPr lang="zh-TW" altLang="en-US" sz="2900" b="1" u="sng" dirty="0">
                  <a:solidFill>
                    <a:srgbClr val="FF000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將他們盡都毀滅</a:t>
              </a:r>
              <a:r>
                <a:rPr lang="zh-TW" altLang="en-US" sz="2900" b="1" dirty="0">
                  <a:latin typeface="DFKaiShu Std W7" charset="-120"/>
                  <a:ea typeface="DFKaiShu Std W7" charset="-120"/>
                  <a:cs typeface="DFKaiShu Std W7" charset="-120"/>
                </a:rPr>
                <a:t>，使他們不蒙憐憫，卻被滅絕，正如耶和華所吩咐摩西的。</a:t>
              </a:r>
              <a:r>
                <a:rPr kumimoji="1" lang="en-US" altLang="zh-CN" sz="2900" b="1" dirty="0">
                  <a:latin typeface="DFKaiShu Std W7" charset="-120"/>
                  <a:ea typeface="DFKaiShu Std W7" charset="-120"/>
                  <a:cs typeface="DFKaiShu Std W7" charset="-120"/>
                  <a:sym typeface="+mn-ea"/>
                </a:rPr>
                <a:t>』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153264" y="4632095"/>
              <a:ext cx="9393575" cy="19389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zh-TW" altLang="en-US" sz="3200" b="1" dirty="0">
                  <a:solidFill>
                    <a:srgbClr val="002060"/>
                  </a:solidFill>
                  <a:latin typeface="華康黑體 Std W7" panose="020B0700000000000000" charset="-120"/>
                  <a:ea typeface="華康黑體 Std W7" panose="020B0700000000000000" charset="-120"/>
                </a:rPr>
                <a:t>當以色列豫備好要據有迦南地時，這地卻</a:t>
              </a:r>
              <a:r>
                <a:rPr lang="zh-TW" altLang="en-US" sz="3200" b="1" dirty="0">
                  <a:solidFill>
                    <a:srgbClr val="FF0000"/>
                  </a:solidFill>
                  <a:latin typeface="華康黑體 Std W7" panose="020B0700000000000000" charset="-120"/>
                  <a:ea typeface="華康黑體 Std W7" panose="020B0700000000000000" charset="-120"/>
                </a:rPr>
                <a:t>滿了鬼附的人、拜偶像的人、和拿非利人</a:t>
              </a:r>
              <a:r>
                <a:rPr lang="zh-TW" altLang="en-US" sz="3200" b="1" dirty="0">
                  <a:solidFill>
                    <a:srgbClr val="002060"/>
                  </a:solidFill>
                  <a:latin typeface="華康黑體 Std W7" panose="020B0700000000000000" charset="-120"/>
                  <a:ea typeface="華康黑體 Std W7" panose="020B0700000000000000" charset="-120"/>
                </a:rPr>
                <a:t>。約書亞殺了他們，但山上還有一部分人相當強盛，所以迦勒就進來，征服他們</a:t>
              </a:r>
              <a:r>
                <a:rPr lang="zh-TW" altLang="en-US" sz="3200" b="1" dirty="0" smtClean="0">
                  <a:solidFill>
                    <a:srgbClr val="002060"/>
                  </a:solidFill>
                  <a:latin typeface="華康黑體 Std W7" panose="020B0700000000000000" charset="-120"/>
                  <a:ea typeface="華康黑體 Std W7" panose="020B0700000000000000" charset="-120"/>
                </a:rPr>
                <a:t>。</a:t>
              </a:r>
              <a:endParaRPr lang="en-US" altLang="zh-TW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  <a:sym typeface="+mn-ea"/>
              </a:endParaRPr>
            </a:p>
          </p:txBody>
        </p:sp>
        <p:cxnSp>
          <p:nvCxnSpPr>
            <p:cNvPr id="23" name="直線接點 22"/>
            <p:cNvCxnSpPr/>
            <p:nvPr/>
          </p:nvCxnSpPr>
          <p:spPr>
            <a:xfrm>
              <a:off x="1693750" y="4565524"/>
              <a:ext cx="998961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文字方塊 5"/>
            <p:cNvSpPr txBox="1"/>
            <p:nvPr/>
          </p:nvSpPr>
          <p:spPr>
            <a:xfrm>
              <a:off x="6579583" y="6214092"/>
              <a:ext cx="51745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  <a:sym typeface="+mn-ea"/>
                </a:rPr>
                <a:t>《</a:t>
              </a:r>
              <a:r>
                <a:rPr lang="zh-TW" altLang="en-US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  <a:sym typeface="+mn-ea"/>
                </a:rPr>
                <a:t>約書亞記生命讀經 第</a:t>
              </a:r>
              <a:r>
                <a:rPr lang="en-US" altLang="zh-TW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  <a:sym typeface="+mn-ea"/>
                </a:rPr>
                <a:t>10</a:t>
              </a:r>
              <a:r>
                <a:rPr lang="zh-TW" altLang="en-US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  <a:sym typeface="+mn-ea"/>
                </a:rPr>
                <a:t>篇</a:t>
              </a:r>
              <a:r>
                <a:rPr lang="en-US" altLang="zh-TW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  <a:sym typeface="+mn-ea"/>
                </a:rPr>
                <a:t>》</a:t>
              </a:r>
              <a:endPara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91" y="3201824"/>
            <a:ext cx="418516" cy="369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2078346" y="4714675"/>
            <a:ext cx="9699634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因著拿非利人，</a:t>
            </a:r>
            <a:r>
              <a:rPr lang="zh-TW" altLang="en-US" sz="32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神囑咐祂的選民要殺盡那地一切的人</a:t>
            </a:r>
            <a:r>
              <a:rPr lang="zh-TW" altLang="en-US" sz="32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。神是恩慈、慈愛、並有憐憫的，但祂也是嚴厲的，因為在地上有祂的仇敵</a:t>
            </a:r>
            <a:r>
              <a:rPr lang="zh-TW" altLang="en-US" sz="3200" b="1" dirty="0" smtClean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。</a:t>
            </a:r>
            <a:endParaRPr lang="en-US" altLang="zh-TW" sz="3200" b="1" dirty="0" smtClean="0">
              <a:solidFill>
                <a:srgbClr val="002060"/>
              </a:solidFill>
              <a:latin typeface="華康黑體 Std W7" panose="020B0700000000000000" charset="-120"/>
              <a:ea typeface="華康黑體 Std W7" panose="020B0700000000000000" charset="-120"/>
              <a:sym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17674" y="3127216"/>
            <a:ext cx="9807626" cy="12972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667000" indent="-2667000" algn="l">
              <a:lnSpc>
                <a:spcPct val="90000"/>
              </a:lnSpc>
            </a:pPr>
            <a:r>
              <a:rPr lang="zh-TW" altLang="en-US" sz="29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書 </a:t>
            </a:r>
            <a:r>
              <a:rPr lang="en-US" altLang="zh-TW" sz="29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11</a:t>
            </a:r>
            <a:r>
              <a:rPr lang="en-US" altLang="zh-TW" sz="29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: 21~22 </a:t>
            </a:r>
            <a:r>
              <a:rPr kumimoji="1" lang="en-US" altLang="zh-CN" sz="29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『</a:t>
            </a:r>
            <a:r>
              <a:rPr lang="zh-TW" altLang="en-US" sz="29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當時約書亞來到，將</a:t>
            </a:r>
            <a:r>
              <a:rPr lang="en-US" altLang="zh-TW" sz="29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...</a:t>
            </a:r>
            <a:r>
              <a:rPr lang="zh-TW" altLang="en-US" sz="29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所有的亞衲人剪除了</a:t>
            </a:r>
            <a:r>
              <a:rPr lang="zh-TW" altLang="en-US" sz="2900" b="1" dirty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；約書亞將他們和他們的城邑盡都毀滅。</a:t>
            </a:r>
            <a:r>
              <a:rPr lang="zh-TW" altLang="en-US" sz="29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在以色列人的地沒有留下一個亞衲</a:t>
            </a:r>
            <a:r>
              <a:rPr lang="zh-TW" altLang="en-US" sz="2900" b="1" u="sng" dirty="0" smtClean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人⋯</a:t>
            </a:r>
            <a:r>
              <a:rPr kumimoji="1" lang="en-US" altLang="zh-CN" sz="2900" b="1" dirty="0" smtClean="0">
                <a:latin typeface="DFKaiShu Std W7" charset="-120"/>
                <a:ea typeface="DFKaiShu Std W7" charset="-120"/>
                <a:cs typeface="DFKaiShu Std W7" charset="-120"/>
                <a:sym typeface="+mn-ea"/>
              </a:rPr>
              <a:t>』</a:t>
            </a:r>
            <a:endParaRPr lang="en-US" altLang="zh-TW" sz="2900" b="1" dirty="0">
              <a:solidFill>
                <a:srgbClr val="FF0000"/>
              </a:solidFill>
              <a:latin typeface="DFKaiShu Std W7" charset="-120"/>
              <a:ea typeface="DFKaiShu Std W7" charset="-120"/>
              <a:cs typeface="DFKaiShu Std W7" charset="-120"/>
              <a:sym typeface="+mn-ea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1485745" y="2413892"/>
            <a:ext cx="10292235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TW" altLang="en-US" sz="3600" b="1" u="none" dirty="0">
                <a:latin typeface="華康黑體 Std W7" panose="020B0700000000000000" charset="-120"/>
                <a:ea typeface="華康黑體 Std W7" panose="020B0700000000000000" charset="-120"/>
                <a:cs typeface="新細明體" panose="02020500000000000000" charset="-120"/>
              </a:rPr>
              <a:t>亞衲族人是神的仇敵，所以神囑咐要殺盡他們。</a:t>
            </a:r>
          </a:p>
        </p:txBody>
      </p:sp>
      <p:sp>
        <p:nvSpPr>
          <p:cNvPr id="5" name="三角形 6"/>
          <p:cNvSpPr/>
          <p:nvPr/>
        </p:nvSpPr>
        <p:spPr>
          <a:xfrm rot="5400000">
            <a:off x="1739292" y="4904171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35355" y="1129478"/>
            <a:ext cx="109899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17650" indent="-1517650">
              <a:lnSpc>
                <a:spcPts val="4500"/>
              </a:lnSpc>
            </a:pPr>
            <a:r>
              <a:rPr kumimoji="1" lang="zh-TW" altLang="en-US" sz="4000" b="1" dirty="0" smtClean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（五）</a:t>
            </a:r>
            <a:r>
              <a:rPr kumimoji="1" lang="zh-TW" altLang="en-US" sz="4000" b="1" dirty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要據有美地作我們的享受，必須擊敗撒但的</a:t>
            </a:r>
            <a:r>
              <a:rPr kumimoji="1" lang="zh-TW" altLang="en-US" sz="4000" b="1" dirty="0" smtClean="0">
                <a:solidFill>
                  <a:srgbClr val="00B050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勢力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（十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～十二</a:t>
            </a:r>
            <a:r>
              <a:rPr kumimoji="1" lang="en-US" altLang="zh-TW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24</a:t>
            </a:r>
            <a:r>
              <a:rPr kumimoji="1" lang="zh-TW" altLang="en-US" sz="3200" b="1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cxnSp>
        <p:nvCxnSpPr>
          <p:cNvPr id="23" name="直線接點 22"/>
          <p:cNvCxnSpPr/>
          <p:nvPr/>
        </p:nvCxnSpPr>
        <p:spPr>
          <a:xfrm>
            <a:off x="930199" y="2401373"/>
            <a:ext cx="10847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506577" y="4556884"/>
            <a:ext cx="100162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575575" y="6164528"/>
            <a:ext cx="4339650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約書亞記生命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讀經 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10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  <a:sym typeface="+mn-ea"/>
              </a:rPr>
              <a:t>》</a:t>
            </a:r>
          </a:p>
        </p:txBody>
      </p:sp>
      <p:sp>
        <p:nvSpPr>
          <p:cNvPr id="16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33554" y="1981706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20" name="直線接點 19"/>
          <p:cNvCxnSpPr/>
          <p:nvPr/>
        </p:nvCxnSpPr>
        <p:spPr>
          <a:xfrm>
            <a:off x="356616" y="4066891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56616" y="5484211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20" y="3211762"/>
            <a:ext cx="418516" cy="369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8303258" y="1647190"/>
            <a:ext cx="2181224" cy="1046526"/>
            <a:chOff x="8738810" y="1386638"/>
            <a:chExt cx="1811337" cy="1098501"/>
          </a:xfrm>
        </p:grpSpPr>
        <p:sp>
          <p:nvSpPr>
            <p:cNvPr id="10" name="圓角矩形 9"/>
            <p:cNvSpPr/>
            <p:nvPr/>
          </p:nvSpPr>
          <p:spPr>
            <a:xfrm>
              <a:off x="8738810" y="1391352"/>
              <a:ext cx="1811337" cy="1093787"/>
            </a:xfrm>
            <a:prstGeom prst="roundRect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TW" altLang="en-US" sz="1350" noProof="1"/>
            </a:p>
          </p:txBody>
        </p:sp>
        <p:sp>
          <p:nvSpPr>
            <p:cNvPr id="11" name="矩形 10"/>
            <p:cNvSpPr/>
            <p:nvPr/>
          </p:nvSpPr>
          <p:spPr>
            <a:xfrm>
              <a:off x="8866215" y="1386638"/>
              <a:ext cx="1559061" cy="10557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6000" noProof="1"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華康黑體 Std W9" panose="020B0900000000000000" charset="-120"/>
                  <a:ea typeface="華康黑體 Std W9" panose="020B0900000000000000" charset="-120"/>
                  <a:cs typeface="華康黑體 Std W9" panose="020B0900000000000000" charset="-120"/>
                </a:rPr>
                <a:t>美地</a:t>
              </a:r>
            </a:p>
          </p:txBody>
        </p:sp>
      </p:grpSp>
      <p:sp>
        <p:nvSpPr>
          <p:cNvPr id="13" name="文字方塊 10"/>
          <p:cNvSpPr txBox="1">
            <a:spLocks noChangeArrowheads="1"/>
          </p:cNvSpPr>
          <p:nvPr/>
        </p:nvSpPr>
        <p:spPr bwMode="auto">
          <a:xfrm>
            <a:off x="2136775" y="3191276"/>
            <a:ext cx="9529198" cy="148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9pPr>
          </a:lstStyle>
          <a:p>
            <a:pPr>
              <a:lnSpc>
                <a:spcPts val="3540"/>
              </a:lnSpc>
            </a:pPr>
            <a:r>
              <a:rPr lang="zh-TW" altLang="en-US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基督是我們的美地，神要我們得著基督，但在</a:t>
            </a:r>
            <a:r>
              <a:rPr lang="zh-TW" altLang="en-US" sz="3000" b="1" u="sng" dirty="0">
                <a:solidFill>
                  <a:srgbClr val="0070C0"/>
                </a:solidFill>
                <a:latin typeface="DFHei Std W9" charset="-120"/>
                <a:ea typeface="DFHei Std W9" charset="-120"/>
                <a:cs typeface="DFHei Std W9" charset="-120"/>
              </a:rPr>
              <a:t>我們</a:t>
            </a:r>
            <a:r>
              <a:rPr lang="zh-TW" altLang="en-US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與</a:t>
            </a:r>
            <a:r>
              <a:rPr lang="zh-TW" altLang="en-US" sz="3000" b="1" u="sng" dirty="0">
                <a:solidFill>
                  <a:srgbClr val="FF0000"/>
                </a:solidFill>
                <a:latin typeface="DFHei Std W9" charset="-120"/>
                <a:ea typeface="DFHei Std W9" charset="-120"/>
                <a:cs typeface="DFHei Std W9" charset="-120"/>
              </a:rPr>
              <a:t>美地</a:t>
            </a:r>
            <a:r>
              <a:rPr lang="zh-TW" altLang="en-US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之間，有一層屬鬼魔的權勢。我們若要</a:t>
            </a:r>
            <a:r>
              <a:rPr lang="zh-TW" altLang="en-US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據有美地</a:t>
            </a:r>
            <a:r>
              <a:rPr lang="zh-TW" altLang="en-US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作我們的享受，就必須</a:t>
            </a:r>
            <a:r>
              <a:rPr lang="zh-TW" altLang="en-US" sz="3000" b="1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擊敗這些撒但的權勢</a:t>
            </a:r>
            <a:r>
              <a:rPr lang="zh-TW" altLang="en-US" sz="3000" b="1" dirty="0" smtClean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。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1989455" y="1647190"/>
            <a:ext cx="2162175" cy="1076960"/>
            <a:chOff x="3133" y="2594"/>
            <a:chExt cx="3405" cy="1696"/>
          </a:xfrm>
        </p:grpSpPr>
        <p:sp>
          <p:nvSpPr>
            <p:cNvPr id="12" name="圓角矩形 11"/>
            <p:cNvSpPr/>
            <p:nvPr/>
          </p:nvSpPr>
          <p:spPr>
            <a:xfrm>
              <a:off x="3133" y="2649"/>
              <a:ext cx="3405" cy="1641"/>
            </a:xfrm>
            <a:prstGeom prst="roundRect">
              <a:avLst/>
            </a:prstGeom>
            <a:ln w="762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TW" altLang="en-US" sz="1350" noProof="1"/>
            </a:p>
          </p:txBody>
        </p:sp>
        <p:sp>
          <p:nvSpPr>
            <p:cNvPr id="14" name="矩形 13"/>
            <p:cNvSpPr/>
            <p:nvPr/>
          </p:nvSpPr>
          <p:spPr>
            <a:xfrm>
              <a:off x="3365" y="2594"/>
              <a:ext cx="2932" cy="15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6000" noProof="1">
                  <a:solidFill>
                    <a:srgbClr val="0070C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華康黑體 Std W9" panose="020B0900000000000000" charset="-120"/>
                  <a:ea typeface="華康黑體 Std W9" panose="020B0900000000000000" charset="-120"/>
                  <a:cs typeface="華康黑體 Std W9" panose="020B0900000000000000" charset="-120"/>
                </a:rPr>
                <a:t>我們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4632325" y="991041"/>
            <a:ext cx="3250214" cy="2001380"/>
            <a:chOff x="7295" y="1811"/>
            <a:chExt cx="5010" cy="3085"/>
          </a:xfrm>
        </p:grpSpPr>
        <p:sp>
          <p:nvSpPr>
            <p:cNvPr id="16" name="圓角矩形 15"/>
            <p:cNvSpPr/>
            <p:nvPr/>
          </p:nvSpPr>
          <p:spPr>
            <a:xfrm>
              <a:off x="7295" y="1852"/>
              <a:ext cx="5010" cy="3044"/>
            </a:xfrm>
            <a:prstGeom prst="round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TW" altLang="en-US" sz="1350" noProof="1"/>
            </a:p>
          </p:txBody>
        </p:sp>
        <p:sp>
          <p:nvSpPr>
            <p:cNvPr id="17" name="矩形 16"/>
            <p:cNvSpPr/>
            <p:nvPr/>
          </p:nvSpPr>
          <p:spPr>
            <a:xfrm>
              <a:off x="7856" y="1811"/>
              <a:ext cx="3888" cy="302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6000" noProof="1">
                  <a:effectLst>
                    <a:reflection blurRad="6350" stA="53000" endA="300" endPos="35500" dir="5400000" sy="-90000" algn="bl" rotWithShape="0"/>
                  </a:effectLst>
                  <a:latin typeface="華康黑體 Std W9" panose="020B0900000000000000" charset="-120"/>
                  <a:ea typeface="華康黑體 Std W9" panose="020B0900000000000000" charset="-120"/>
                  <a:cs typeface="華康黑體 Std W9" panose="020B0900000000000000" charset="-120"/>
                </a:rPr>
                <a:t>屬鬼魔</a:t>
              </a:r>
            </a:p>
            <a:p>
              <a:pPr algn="ctr"/>
              <a:r>
                <a:rPr lang="zh-TW" altLang="en-US" sz="6000" noProof="1">
                  <a:effectLst>
                    <a:reflection blurRad="6350" stA="53000" endA="300" endPos="35500" dir="5400000" sy="-90000" algn="bl" rotWithShape="0"/>
                  </a:effectLst>
                  <a:latin typeface="華康黑體 Std W9" panose="020B0900000000000000" charset="-120"/>
                  <a:ea typeface="華康黑體 Std W9" panose="020B0900000000000000" charset="-120"/>
                  <a:cs typeface="華康黑體 Std W9" panose="020B0900000000000000" charset="-120"/>
                </a:rPr>
                <a:t>的勢力</a:t>
              </a: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6542079" y="6219446"/>
            <a:ext cx="454894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rgbClr val="002060"/>
                </a:solidFill>
                <a:ea typeface="全真方新書" panose="02010609000101010101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ea typeface="全真方新書" panose="02010609000101010101" charset="-120"/>
              </a:rPr>
              <a:t>約書亞記生命讀經  </a:t>
            </a:r>
            <a:r>
              <a:rPr lang="zh-TW" altLang="en-US" sz="2400" dirty="0" smtClean="0">
                <a:solidFill>
                  <a:srgbClr val="002060"/>
                </a:solidFill>
                <a:ea typeface="全真方新書" panose="02010609000101010101" charset="-120"/>
              </a:rPr>
              <a:t>第</a:t>
            </a:r>
            <a:r>
              <a:rPr lang="en-US" altLang="zh-TW" sz="2400" dirty="0" smtClean="0">
                <a:solidFill>
                  <a:srgbClr val="002060"/>
                </a:solidFill>
                <a:ea typeface="全真方新書" panose="02010609000101010101" charset="-120"/>
              </a:rPr>
              <a:t>10</a:t>
            </a:r>
            <a:r>
              <a:rPr lang="zh-TW" altLang="en-US" sz="2400" dirty="0" smtClean="0">
                <a:solidFill>
                  <a:srgbClr val="002060"/>
                </a:solidFill>
                <a:ea typeface="全真方新書" panose="02010609000101010101" charset="-120"/>
              </a:rPr>
              <a:t>篇</a:t>
            </a:r>
            <a:r>
              <a:rPr lang="en-US" altLang="zh-TW" sz="2400" dirty="0" smtClean="0">
                <a:solidFill>
                  <a:srgbClr val="002060"/>
                </a:solidFill>
                <a:ea typeface="全真方新書" panose="02010609000101010101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6" name="文字方塊 10"/>
          <p:cNvSpPr txBox="1">
            <a:spLocks noChangeArrowheads="1"/>
          </p:cNvSpPr>
          <p:nvPr/>
        </p:nvSpPr>
        <p:spPr bwMode="auto">
          <a:xfrm>
            <a:off x="2136775" y="4675865"/>
            <a:ext cx="9529198" cy="148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9pPr>
          </a:lstStyle>
          <a:p>
            <a:pPr>
              <a:lnSpc>
                <a:spcPts val="3540"/>
              </a:lnSpc>
            </a:pPr>
            <a:r>
              <a:rPr lang="zh-TW" altLang="en-US" sz="3000" b="1" dirty="0">
                <a:solidFill>
                  <a:srgbClr val="002060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我們該是</a:t>
            </a:r>
            <a:r>
              <a:rPr lang="zh-TW" altLang="en-US" sz="3000" b="1" dirty="0">
                <a:solidFill>
                  <a:schemeClr val="tx1"/>
                </a:solidFill>
                <a:latin typeface="華康黑體 Std W7" panose="020B0700000000000000" charset="-120"/>
                <a:ea typeface="華康黑體 Std W7" panose="020B0700000000000000" charset="-120"/>
              </a:rPr>
              <a:t>今天的約書亞和迦勒，與撒但空中的勢力爭戰，使我們更多得著基督，以建造基督的身體，建立並擴展神的國，使基督能回來承受這地。</a:t>
            </a:r>
          </a:p>
        </p:txBody>
      </p:sp>
      <p:grpSp>
        <p:nvGrpSpPr>
          <p:cNvPr id="24" name="群組 23"/>
          <p:cNvGrpSpPr/>
          <p:nvPr/>
        </p:nvGrpSpPr>
        <p:grpSpPr>
          <a:xfrm>
            <a:off x="2884170" y="1469344"/>
            <a:ext cx="6950710" cy="1422400"/>
            <a:chOff x="7344" y="2547"/>
            <a:chExt cx="10946" cy="1641"/>
          </a:xfrm>
        </p:grpSpPr>
        <p:sp>
          <p:nvSpPr>
            <p:cNvPr id="25" name="圓角矩形 24"/>
            <p:cNvSpPr/>
            <p:nvPr/>
          </p:nvSpPr>
          <p:spPr>
            <a:xfrm>
              <a:off x="8185" y="2547"/>
              <a:ext cx="9151" cy="1641"/>
            </a:xfrm>
            <a:prstGeom prst="roundRect">
              <a:avLst/>
            </a:prstGeom>
            <a:ln w="762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TW" altLang="en-US" sz="1350" noProof="1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44" y="2701"/>
              <a:ext cx="10946" cy="11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6000" noProof="1">
                  <a:solidFill>
                    <a:srgbClr val="00B05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華康黑體 Std W9" panose="020B0900000000000000" charset="-120"/>
                  <a:ea typeface="華康黑體 Std W9" panose="020B0900000000000000" charset="-120"/>
                  <a:cs typeface="華康黑體 Std W9" panose="020B0900000000000000" charset="-120"/>
                </a:rPr>
                <a:t>據有美地作享受</a:t>
              </a:r>
            </a:p>
          </p:txBody>
        </p:sp>
      </p:grpSp>
      <p:sp>
        <p:nvSpPr>
          <p:cNvPr id="28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-1" fmla="*/ 609600 w 1389530"/>
              <a:gd name="connsiteY0-2" fmla="*/ 0 h 3702423"/>
              <a:gd name="connsiteX1-3" fmla="*/ 999565 w 1389530"/>
              <a:gd name="connsiteY1-4" fmla="*/ 0 h 3702423"/>
              <a:gd name="connsiteX2-5" fmla="*/ 1389530 w 1389530"/>
              <a:gd name="connsiteY2-6" fmla="*/ 1851212 h 3702423"/>
              <a:gd name="connsiteX3-7" fmla="*/ 999565 w 1389530"/>
              <a:gd name="connsiteY3-8" fmla="*/ 3702423 h 3702423"/>
              <a:gd name="connsiteX4-9" fmla="*/ 0 w 1389530"/>
              <a:gd name="connsiteY4-10" fmla="*/ 3702423 h 3702423"/>
              <a:gd name="connsiteX5-11" fmla="*/ 609600 w 1389530"/>
              <a:gd name="connsiteY5-12" fmla="*/ 0 h 3702423"/>
              <a:gd name="connsiteX0-13" fmla="*/ 17930 w 1389530"/>
              <a:gd name="connsiteY0-14" fmla="*/ 8965 h 3702423"/>
              <a:gd name="connsiteX1-15" fmla="*/ 999565 w 1389530"/>
              <a:gd name="connsiteY1-16" fmla="*/ 0 h 3702423"/>
              <a:gd name="connsiteX2-17" fmla="*/ 1389530 w 1389530"/>
              <a:gd name="connsiteY2-18" fmla="*/ 1851212 h 3702423"/>
              <a:gd name="connsiteX3-19" fmla="*/ 999565 w 1389530"/>
              <a:gd name="connsiteY3-20" fmla="*/ 3702423 h 3702423"/>
              <a:gd name="connsiteX4-21" fmla="*/ 0 w 1389530"/>
              <a:gd name="connsiteY4-22" fmla="*/ 3702423 h 3702423"/>
              <a:gd name="connsiteX5-23" fmla="*/ 17930 w 1389530"/>
              <a:gd name="connsiteY5-24" fmla="*/ 8965 h 3702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233554" y="1981706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華康黑體 Std W5" panose="020B0500000000000000" charset="-120"/>
                <a:ea typeface="華康黑體 Std W5" panose="020B0500000000000000" charset="-120"/>
                <a:cs typeface="華康黑體 Std W9" panose="020B0900000000000000" charset="-120"/>
              </a:rPr>
              <a:t>據有美地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華康黑體 Std W9" panose="020B0900000000000000" charset="-120"/>
                <a:ea typeface="華康黑體 Std W9" panose="020B0900000000000000" charset="-120"/>
                <a:cs typeface="華康黑體 Std W9" panose="020B0900000000000000" charset="-120"/>
              </a:rPr>
              <a:t>　要義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356616" y="4066891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356616" y="5484211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三角形 6"/>
          <p:cNvSpPr/>
          <p:nvPr/>
        </p:nvSpPr>
        <p:spPr>
          <a:xfrm rot="5400000">
            <a:off x="1739292" y="3333627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23" name="三角形 6"/>
          <p:cNvSpPr/>
          <p:nvPr/>
        </p:nvSpPr>
        <p:spPr>
          <a:xfrm rot="5400000">
            <a:off x="1739292" y="4882207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26927 -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25 4.8148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092193" y="2560320"/>
            <a:ext cx="8385048" cy="1124712"/>
            <a:chOff x="2092193" y="2560320"/>
            <a:chExt cx="8385048" cy="1124712"/>
          </a:xfrm>
        </p:grpSpPr>
        <p:sp>
          <p:nvSpPr>
            <p:cNvPr id="21" name="文字方塊 20"/>
            <p:cNvSpPr txBox="1"/>
            <p:nvPr/>
          </p:nvSpPr>
          <p:spPr>
            <a:xfrm>
              <a:off x="3476610" y="2667137"/>
              <a:ext cx="5793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spc="2000" dirty="0" smtClean="0">
                  <a:solidFill>
                    <a:srgbClr val="00B05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豫  表</a:t>
              </a:r>
              <a:endParaRPr kumimoji="1" lang="zh-TW" altLang="en-US" sz="4800" spc="2000" dirty="0">
                <a:solidFill>
                  <a:srgbClr val="00B050"/>
                </a:solidFill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2092193" y="3685032"/>
              <a:ext cx="838504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2092193" y="2560320"/>
              <a:ext cx="838504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2"/>
          <p:cNvGrpSpPr/>
          <p:nvPr/>
        </p:nvGrpSpPr>
        <p:grpSpPr>
          <a:xfrm>
            <a:off x="4615936" y="4038070"/>
            <a:ext cx="3227829" cy="584775"/>
            <a:chOff x="4615936" y="4038070"/>
            <a:chExt cx="3227829" cy="584775"/>
          </a:xfrm>
        </p:grpSpPr>
        <p:sp>
          <p:nvSpPr>
            <p:cNvPr id="28" name="文字方塊 27"/>
            <p:cNvSpPr txBox="1"/>
            <p:nvPr/>
          </p:nvSpPr>
          <p:spPr>
            <a:xfrm>
              <a:off x="4728274" y="4038070"/>
              <a:ext cx="3115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spc="1000" dirty="0" smtClean="0">
                  <a:latin typeface="全真方新書" charset="-120"/>
                  <a:ea typeface="全真方新書" charset="-120"/>
                  <a:cs typeface="全真方新書" charset="-120"/>
                </a:rPr>
                <a:t>六～十二章</a:t>
              </a:r>
              <a:endParaRPr kumimoji="1" lang="zh-TW" altLang="en-US" sz="3200" spc="1000" dirty="0"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4615936" y="41160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7788904" y="41160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字方塊 8"/>
          <p:cNvSpPr txBox="1"/>
          <p:nvPr/>
        </p:nvSpPr>
        <p:spPr>
          <a:xfrm>
            <a:off x="233554" y="53139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黃詩涵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71296" y="1775337"/>
            <a:ext cx="1097236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（一）耶利哥城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（六</a:t>
            </a: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27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en-US" altLang="zh-TW" sz="32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spcBef>
                <a:spcPts val="3000"/>
              </a:spcBef>
            </a:pPr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</a:t>
            </a:r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二）吹羊角</a:t>
            </a:r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號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（六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16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20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en-US" altLang="zh-TW" sz="32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spcBef>
                <a:spcPts val="3000"/>
              </a:spcBef>
            </a:pPr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（三）亞干犯罪與示拿</a:t>
            </a:r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衣服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（七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上，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en-US" altLang="zh-TW" sz="3200" b="1" dirty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spcBef>
                <a:spcPts val="3000"/>
              </a:spcBef>
            </a:pPr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7" charset="-120"/>
              </a:rPr>
              <a:t>（</a:t>
            </a:r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7" charset="-120"/>
              </a:rPr>
              <a:t>四）築壇獻祭，</a:t>
            </a:r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7" charset="-120"/>
              </a:rPr>
              <a:t>抄</a:t>
            </a:r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寫並宣讀律法</a:t>
            </a:r>
            <a:r>
              <a:rPr kumimoji="1" lang="zh-TW" altLang="en-US" sz="3200" b="1" dirty="0">
                <a:latin typeface="DFHei Std W7" pitchFamily="34" charset="-120"/>
                <a:ea typeface="DFHei Std W7" pitchFamily="34" charset="-120"/>
                <a:cs typeface="DFHei Std W9" charset="-120"/>
              </a:rPr>
              <a:t>（八</a:t>
            </a:r>
            <a:r>
              <a:rPr kumimoji="1" lang="en-US" altLang="zh-TW" sz="3200" b="1" dirty="0">
                <a:latin typeface="DFHei Std W7" pitchFamily="34" charset="-120"/>
                <a:ea typeface="DFHei Std W7" pitchFamily="34" charset="-120"/>
                <a:cs typeface="DFHei Std W9" charset="-120"/>
              </a:rPr>
              <a:t>30</a:t>
            </a:r>
            <a:r>
              <a:rPr kumimoji="1" lang="zh-TW" altLang="en-US" sz="3200" b="1" dirty="0">
                <a:latin typeface="DFHei Std W7" pitchFamily="34" charset="-120"/>
                <a:ea typeface="DFHei Std W7" pitchFamily="34" charset="-120"/>
                <a:cs typeface="DFHei Std W9" charset="-120"/>
              </a:rPr>
              <a:t>～八</a:t>
            </a:r>
            <a:r>
              <a:rPr kumimoji="1" lang="en-US" altLang="zh-TW" sz="3200" b="1" dirty="0">
                <a:latin typeface="DFHei Std W7" pitchFamily="34" charset="-120"/>
                <a:ea typeface="DFHei Std W7" pitchFamily="34" charset="-120"/>
                <a:cs typeface="DFHei Std W9" charset="-120"/>
              </a:rPr>
              <a:t>35</a:t>
            </a:r>
            <a:r>
              <a:rPr kumimoji="1" lang="zh-TW" altLang="en-US" sz="3200" b="1" dirty="0" smtClean="0">
                <a:latin typeface="DFHei Std W7" pitchFamily="34" charset="-120"/>
                <a:ea typeface="DFHei Std W7" pitchFamily="34" charset="-120"/>
                <a:cs typeface="DFHei Std W9" charset="-120"/>
              </a:rPr>
              <a:t>）</a:t>
            </a:r>
            <a:endParaRPr kumimoji="1" lang="zh-TW" altLang="en-US" sz="32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023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五邊形 1"/>
          <p:cNvSpPr/>
          <p:nvPr/>
        </p:nvSpPr>
        <p:spPr>
          <a:xfrm>
            <a:off x="-26895" y="1525568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233554" y="1891553"/>
            <a:ext cx="600164" cy="3502505"/>
            <a:chOff x="233554" y="1891553"/>
            <a:chExt cx="600164" cy="3502505"/>
          </a:xfrm>
        </p:grpSpPr>
        <p:sp>
          <p:nvSpPr>
            <p:cNvPr id="19" name="文字方塊 18"/>
            <p:cNvSpPr txBox="1"/>
            <p:nvPr/>
          </p:nvSpPr>
          <p:spPr>
            <a:xfrm>
              <a:off x="233554" y="1891553"/>
              <a:ext cx="600164" cy="33886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zh-TW" altLang="en-US" sz="2700" b="1" spc="1000" dirty="0" smtClean="0">
                  <a:solidFill>
                    <a:schemeClr val="bg1"/>
                  </a:solidFill>
                  <a:latin typeface="DFHei Std W9" charset="-120"/>
                  <a:ea typeface="DFHei Std W9" charset="-120"/>
                  <a:cs typeface="DFHei Std W9" charset="-120"/>
                </a:rPr>
                <a:t>據有美地　豫表</a:t>
              </a:r>
              <a:endPara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endParaRPr>
            </a:p>
          </p:txBody>
        </p:sp>
        <p:cxnSp>
          <p:nvCxnSpPr>
            <p:cNvPr id="20" name="直線接點 19"/>
            <p:cNvCxnSpPr/>
            <p:nvPr/>
          </p:nvCxnSpPr>
          <p:spPr>
            <a:xfrm>
              <a:off x="356616" y="3976738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356616" y="5394058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2A97FF87-888C-488E-BDF4-20E6E355ABE5}"/>
              </a:ext>
            </a:extLst>
          </p:cNvPr>
          <p:cNvSpPr txBox="1"/>
          <p:nvPr/>
        </p:nvSpPr>
        <p:spPr>
          <a:xfrm>
            <a:off x="3934691" y="6145626"/>
            <a:ext cx="686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舊約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提綱 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31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、聖經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提要 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6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篇、書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6:6</a:t>
            </a:r>
            <a:r>
              <a:rPr lang="zh-CN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927208" y="1108116"/>
            <a:ext cx="759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（一</a:t>
            </a:r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）耶利哥城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（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六</a:t>
            </a: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27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2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31" name="直線接點 30"/>
          <p:cNvCxnSpPr/>
          <p:nvPr/>
        </p:nvCxnSpPr>
        <p:spPr>
          <a:xfrm>
            <a:off x="927208" y="1891553"/>
            <a:ext cx="103055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三角形 5"/>
          <p:cNvSpPr/>
          <p:nvPr/>
        </p:nvSpPr>
        <p:spPr>
          <a:xfrm rot="5400000">
            <a:off x="2057759" y="4442558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xmlns="" id="{6CD3918A-8412-419C-962B-92096F5018E1}"/>
              </a:ext>
            </a:extLst>
          </p:cNvPr>
          <p:cNvCxnSpPr/>
          <p:nvPr/>
        </p:nvCxnSpPr>
        <p:spPr>
          <a:xfrm>
            <a:off x="1933865" y="3974517"/>
            <a:ext cx="93206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497C634A-A659-4329-9748-7534E43E115A}"/>
              </a:ext>
            </a:extLst>
          </p:cNvPr>
          <p:cNvSpPr txBox="1"/>
          <p:nvPr/>
        </p:nvSpPr>
        <p:spPr>
          <a:xfrm>
            <a:off x="2357718" y="4244035"/>
            <a:ext cx="9003767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  <a:spcBef>
                <a:spcPts val="1200"/>
              </a:spcBef>
            </a:pPr>
            <a:r>
              <a:rPr kumimoji="1" lang="zh-TW" altLang="en-US" sz="32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耶利哥城門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關得嚴緊，沒有交通，沒有進出往來</a:t>
            </a:r>
            <a:r>
              <a:rPr kumimoji="1" lang="zh-TW" altLang="en-US" sz="32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。豫表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黑暗的權勢</a:t>
            </a:r>
            <a:r>
              <a:rPr kumimoji="1" lang="zh-TW" altLang="en-US" sz="32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，就是在諸天界裏邪惡的屬靈勢力，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受到了綑綁</a:t>
            </a:r>
            <a:r>
              <a:rPr kumimoji="1" lang="zh-TW" altLang="en-US" sz="3200" b="1" spc="50" dirty="0" smtClean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zh-TW" altLang="en-US" sz="3200" b="1" spc="50" dirty="0">
              <a:solidFill>
                <a:srgbClr val="00206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8B18B25F-55A1-4758-83F5-40C5C3A37E32}"/>
              </a:ext>
            </a:extLst>
          </p:cNvPr>
          <p:cNvSpPr txBox="1"/>
          <p:nvPr/>
        </p:nvSpPr>
        <p:spPr>
          <a:xfrm>
            <a:off x="1760452" y="2015762"/>
            <a:ext cx="99817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5575" indent="-1425575"/>
            <a:r>
              <a:rPr lang="zh-TW" altLang="en-US" sz="2900" dirty="0" smtClean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書 </a:t>
            </a:r>
            <a:r>
              <a:rPr lang="en-US" altLang="zh-TW" sz="2900" dirty="0" smtClean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6:1『</a:t>
            </a:r>
            <a:r>
              <a:rPr lang="zh-TW" altLang="en-US" sz="2900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耶利哥的城門因以色列人</a:t>
            </a:r>
            <a:r>
              <a:rPr lang="zh-TW" altLang="en-US" sz="2900" dirty="0" smtClean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就</a:t>
            </a:r>
            <a:r>
              <a:rPr lang="zh-TW" altLang="en-US" sz="2900" u="sng" dirty="0" smtClean="0">
                <a:solidFill>
                  <a:srgbClr val="FF0000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關</a:t>
            </a:r>
            <a:r>
              <a:rPr lang="zh-TW" altLang="en-US" sz="2900" u="sng" dirty="0">
                <a:solidFill>
                  <a:srgbClr val="FF0000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得嚴緊</a:t>
            </a:r>
            <a:r>
              <a:rPr lang="zh-TW" altLang="en-US" sz="2900" dirty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，</a:t>
            </a:r>
            <a:r>
              <a:rPr lang="zh-TW" altLang="en-US" sz="2900" u="sng" dirty="0">
                <a:solidFill>
                  <a:srgbClr val="FF0000"/>
                </a:solidFill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無人出入</a:t>
            </a:r>
            <a:r>
              <a:rPr lang="zh-TW" altLang="en-US" sz="2900" dirty="0" smtClean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。</a:t>
            </a:r>
            <a:r>
              <a:rPr lang="en-US" altLang="zh-TW" sz="2900" dirty="0" smtClean="0">
                <a:latin typeface="華康楷書體 Std W7" panose="03000700000000000000" pitchFamily="66" charset="-120"/>
                <a:ea typeface="華康楷書體 Std W7" panose="03000700000000000000" pitchFamily="66" charset="-120"/>
              </a:rPr>
              <a:t>』</a:t>
            </a:r>
            <a:endParaRPr lang="zh-TW" altLang="en-US" sz="2900" dirty="0">
              <a:latin typeface="華康楷書體 Std W7" panose="03000700000000000000" pitchFamily="66" charset="-120"/>
              <a:ea typeface="華康楷書體 Std W7" panose="03000700000000000000" pitchFamily="66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933865" y="2749617"/>
            <a:ext cx="9544161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  <a:spcBef>
                <a:spcPts val="600"/>
              </a:spcBef>
            </a:pP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　受咒詛要被毀滅的城</a:t>
            </a:r>
            <a:r>
              <a:rPr kumimoji="1" lang="zh-TW" altLang="en-US" sz="3400" b="1" spc="50" dirty="0" smtClean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zh-TW" altLang="en-US" sz="3400" b="1" spc="50" dirty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3520"/>
              </a:lnSpc>
              <a:spcBef>
                <a:spcPts val="600"/>
              </a:spcBef>
            </a:pPr>
            <a:r>
              <a:rPr kumimoji="1" lang="en-US" altLang="zh-TW" sz="3400" b="1" spc="50" dirty="0" smtClean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　聖徒靈程中的難處和攔阻。</a:t>
            </a:r>
            <a:endParaRPr kumimoji="1" lang="en-US" altLang="zh-TW" sz="34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22" y="2131037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30" grpId="0"/>
      <p:bldP spid="32" grpId="0" animBg="1"/>
      <p:bldP spid="34" grpId="0"/>
      <p:bldP spid="35" grpId="0"/>
      <p:bldP spid="3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五邊形 1"/>
          <p:cNvSpPr/>
          <p:nvPr/>
        </p:nvSpPr>
        <p:spPr>
          <a:xfrm>
            <a:off x="-26895" y="1525568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33554" y="18915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 smtClean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據有美地　豫表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3566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566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838237" y="2866035"/>
            <a:ext cx="93945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8338" indent="-668338">
              <a:lnSpc>
                <a:spcPts val="3620"/>
              </a:lnSpc>
              <a:spcBef>
                <a:spcPts val="12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出</a:t>
            </a:r>
            <a:r>
              <a:rPr kumimoji="1" lang="en-US" altLang="zh-TW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26:14</a:t>
            </a:r>
            <a:r>
              <a:rPr kumimoji="1" lang="zh-TW" altLang="en-US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：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羊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與神的救贖、與神的和平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有關。公羊皮用作帳幕罩棚的一部分。</a:t>
            </a:r>
            <a:endParaRPr kumimoji="1" lang="en-US" altLang="zh-TW" sz="32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pPr marL="668338" indent="-668338">
              <a:lnSpc>
                <a:spcPts val="3620"/>
              </a:lnSpc>
              <a:spcBef>
                <a:spcPts val="1200"/>
              </a:spcBef>
            </a:pP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利</a:t>
            </a:r>
            <a:r>
              <a:rPr kumimoji="1" lang="en-US" altLang="zh-TW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25:10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：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禧年可能與公綿羊這辭有關；意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，呼喊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的時候，或吹公羊角的時候。</a:t>
            </a:r>
          </a:p>
          <a:p>
            <a:pPr marL="668338" indent="-668338">
              <a:lnSpc>
                <a:spcPts val="3620"/>
              </a:lnSpc>
              <a:spcBef>
                <a:spcPts val="12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路</a:t>
            </a:r>
            <a:r>
              <a:rPr kumimoji="1" lang="en-US" altLang="zh-TW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4:19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：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吹公羊角表徵傳揚福音，在新約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禧年時，向所有被賣給罪的罪人宣告自由。</a:t>
            </a:r>
            <a:endParaRPr kumimoji="1" lang="zh-TW" altLang="en-US" sz="32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2A97FF87-888C-488E-BDF4-20E6E355ABE5}"/>
              </a:ext>
            </a:extLst>
          </p:cNvPr>
          <p:cNvSpPr txBox="1"/>
          <p:nvPr/>
        </p:nvSpPr>
        <p:spPr>
          <a:xfrm>
            <a:off x="5412735" y="6145626"/>
            <a:ext cx="557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神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建造的異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象 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9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章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利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25:10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3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485745" y="2254857"/>
            <a:ext cx="92381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600" b="1" spc="50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600" b="1" spc="50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豫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表和平福音的傳揚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927207" y="1199022"/>
            <a:ext cx="8811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</a:t>
            </a:r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二）吹羊角號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（六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16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20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2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6" name="直線接點 25"/>
          <p:cNvCxnSpPr/>
          <p:nvPr/>
        </p:nvCxnSpPr>
        <p:spPr>
          <a:xfrm>
            <a:off x="937393" y="201557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三角形 5"/>
          <p:cNvSpPr/>
          <p:nvPr/>
        </p:nvSpPr>
        <p:spPr>
          <a:xfrm rot="5400000">
            <a:off x="1622017" y="2403685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五邊形 1"/>
          <p:cNvSpPr/>
          <p:nvPr/>
        </p:nvSpPr>
        <p:spPr>
          <a:xfrm>
            <a:off x="-26895" y="1525568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233554" y="18915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 smtClean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據有美地　豫表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3566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3566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2A97FF87-888C-488E-BDF4-20E6E355ABE5}"/>
              </a:ext>
            </a:extLst>
          </p:cNvPr>
          <p:cNvSpPr txBox="1"/>
          <p:nvPr/>
        </p:nvSpPr>
        <p:spPr>
          <a:xfrm>
            <a:off x="959695" y="6145626"/>
            <a:ext cx="1021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7:21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</a:t>
            </a:r>
            <a:r>
              <a:rPr lang="zh-TW" altLang="en-US" sz="2400" dirty="0" smtClean="0">
                <a:solidFill>
                  <a:srgbClr val="002060"/>
                </a:solidFill>
                <a:latin typeface="新細明體"/>
                <a:ea typeface="新細明體"/>
                <a:cs typeface="全真方新書" charset="-120"/>
              </a:rPr>
              <a:t>、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榮耀的教會 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5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篇、林前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5:6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、榮耀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基督的異象 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2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847203" y="2272777"/>
            <a:ext cx="95629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>
              <a:lnSpc>
                <a:spcPts val="3620"/>
              </a:lnSpc>
              <a:spcBef>
                <a:spcPts val="12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亞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干貪愛金子、銀子和示拿</a:t>
            </a:r>
            <a:r>
              <a:rPr kumimoji="1" lang="en-US" altLang="zh-TW" sz="3200" b="1" u="sng" dirty="0">
                <a:latin typeface="DFHei Std W9" charset="-120"/>
                <a:ea typeface="DFHei Std W9" charset="-120"/>
                <a:cs typeface="DFHei Std W9" charset="-120"/>
              </a:rPr>
              <a:t>(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巴比倫</a:t>
            </a:r>
            <a:r>
              <a:rPr kumimoji="1" lang="en-US" altLang="zh-TW" sz="3200" b="1" u="sng" dirty="0">
                <a:latin typeface="DFHei Std W9" charset="-120"/>
                <a:ea typeface="DFHei Std W9" charset="-120"/>
                <a:cs typeface="DFHei Std W9" charset="-120"/>
              </a:rPr>
              <a:t>)</a:t>
            </a:r>
            <a:r>
              <a:rPr kumimoji="1" lang="zh-TW" altLang="en-US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衣服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，豫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表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信徒要裝飾，要體面，要有光彩，要得着人的榮耀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en-US" altLang="zh-TW" sz="3200" b="1" dirty="0" smtClean="0">
              <a:solidFill>
                <a:srgbClr val="FF000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 marL="625475" indent="-625475">
              <a:lnSpc>
                <a:spcPts val="3620"/>
              </a:lnSpc>
              <a:spcBef>
                <a:spcPts val="12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一個亞干的犯罪可以使全以色列人退後</a:t>
            </a:r>
            <a:r>
              <a:rPr kumimoji="1" lang="zh-TW" altLang="en-US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失敗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，豫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表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即使有一點麵酵，一點罪，就能使全團、全召會發起來，敗壞了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zh-TW" altLang="en-US" sz="3200" b="1" dirty="0">
              <a:solidFill>
                <a:srgbClr val="FF000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27208" y="1199022"/>
            <a:ext cx="10305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</a:t>
            </a:r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三</a:t>
            </a:r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）</a:t>
            </a:r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亞干犯罪與示拿衣服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（七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上，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21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2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937393" y="201557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5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五邊形 1"/>
          <p:cNvSpPr/>
          <p:nvPr/>
        </p:nvSpPr>
        <p:spPr>
          <a:xfrm>
            <a:off x="-26895" y="1525568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233554" y="18915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 smtClean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據有美地　豫表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3566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3566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2A97FF87-888C-488E-BDF4-20E6E355ABE5}"/>
              </a:ext>
            </a:extLst>
          </p:cNvPr>
          <p:cNvSpPr txBox="1"/>
          <p:nvPr/>
        </p:nvSpPr>
        <p:spPr>
          <a:xfrm>
            <a:off x="8612974" y="6145626"/>
            <a:ext cx="210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申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27:5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838238" y="2241933"/>
            <a:ext cx="956298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8338" indent="-657225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 smtClean="0">
                <a:latin typeface="DFHei Std W9" charset="-120"/>
                <a:ea typeface="DFHei Std W9" charset="-120"/>
                <a:cs typeface="DFHei Std W9" charset="-120"/>
              </a:rPr>
              <a:t>祭壇：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豫表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基督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的十字架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en-US" altLang="zh-TW" sz="32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pPr marL="668338" indent="-657225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3200" b="1" spc="50" dirty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燔祭：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基督作我們的燔祭獻給神，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使神滿足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en-US" altLang="zh-TW" sz="32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pPr marL="668338" indent="-657225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3200" b="1" spc="50" dirty="0">
                <a:latin typeface="DFHei Std W7" charset="-120"/>
                <a:ea typeface="DFHei Std W7" charset="-120"/>
                <a:cs typeface="DFHei Std W7" charset="-120"/>
              </a:rPr>
              <a:t>3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平安祭：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基督作我們的平安祭獻給神，使我們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在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神聖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交通中與神共同享受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en-US" altLang="zh-TW" sz="3200" b="1" dirty="0">
              <a:latin typeface="DFHei Std W7" charset="-120"/>
              <a:ea typeface="DFHei Std W7" charset="-120"/>
              <a:cs typeface="DFHei Std W7" charset="-120"/>
            </a:endParaRPr>
          </a:p>
          <a:p>
            <a:pPr marL="668338" indent="-657225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3200" b="1" spc="50" dirty="0">
                <a:latin typeface="DFHei Std W7" charset="-120"/>
                <a:ea typeface="DFHei Std W7" charset="-120"/>
                <a:cs typeface="DFHei Std W7" charset="-120"/>
              </a:rPr>
              <a:t>4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律法寫在石碑上：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作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神具體化身的基督，立在百姓面前，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按著神的所是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要求神的子民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zh-TW" altLang="en-US" sz="32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27207" y="1199022"/>
            <a:ext cx="10887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（四）</a:t>
            </a:r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築壇獻祭，抄寫並宣讀律法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（八</a:t>
            </a:r>
            <a:r>
              <a:rPr kumimoji="1" lang="en-US" altLang="zh-TW" sz="3200" b="1" dirty="0" smtClean="0">
                <a:latin typeface="DFHei Std W7" charset="-120"/>
                <a:ea typeface="DFHei Std W7" charset="-120"/>
                <a:cs typeface="DFHei Std W7" charset="-120"/>
              </a:rPr>
              <a:t>30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八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19" name="直線接點 18"/>
          <p:cNvCxnSpPr/>
          <p:nvPr/>
        </p:nvCxnSpPr>
        <p:spPr>
          <a:xfrm>
            <a:off x="937393" y="1937569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2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746504" y="2560320"/>
            <a:ext cx="8385048" cy="1124712"/>
            <a:chOff x="1746504" y="2560320"/>
            <a:chExt cx="8385048" cy="1124712"/>
          </a:xfrm>
        </p:grpSpPr>
        <p:sp>
          <p:nvSpPr>
            <p:cNvPr id="21" name="文字方塊 20"/>
            <p:cNvSpPr txBox="1"/>
            <p:nvPr/>
          </p:nvSpPr>
          <p:spPr>
            <a:xfrm>
              <a:off x="3130921" y="2667137"/>
              <a:ext cx="5793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spc="2000" dirty="0" smtClean="0">
                  <a:solidFill>
                    <a:srgbClr val="00B05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豫  言</a:t>
              </a:r>
              <a:endParaRPr kumimoji="1" lang="zh-TW" altLang="en-US" sz="4800" spc="2000" dirty="0">
                <a:solidFill>
                  <a:srgbClr val="00B050"/>
                </a:solidFill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1746504" y="3685032"/>
              <a:ext cx="838504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1746504" y="2560320"/>
              <a:ext cx="838504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2"/>
          <p:cNvGrpSpPr/>
          <p:nvPr/>
        </p:nvGrpSpPr>
        <p:grpSpPr>
          <a:xfrm>
            <a:off x="4270247" y="4038070"/>
            <a:ext cx="3227829" cy="584775"/>
            <a:chOff x="4270247" y="4038070"/>
            <a:chExt cx="3227829" cy="584775"/>
          </a:xfrm>
        </p:grpSpPr>
        <p:sp>
          <p:nvSpPr>
            <p:cNvPr id="28" name="文字方塊 27"/>
            <p:cNvSpPr txBox="1"/>
            <p:nvPr/>
          </p:nvSpPr>
          <p:spPr>
            <a:xfrm>
              <a:off x="4382585" y="4038070"/>
              <a:ext cx="3115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spc="1000" dirty="0" smtClean="0">
                  <a:latin typeface="全真方新書" charset="-120"/>
                  <a:ea typeface="全真方新書" charset="-120"/>
                  <a:cs typeface="全真方新書" charset="-120"/>
                </a:rPr>
                <a:t>六～十二章</a:t>
              </a:r>
              <a:endParaRPr kumimoji="1" lang="zh-TW" altLang="en-US" sz="3200" spc="1000" dirty="0"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4270247" y="41160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7443215" y="41160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039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1970468" y="1991541"/>
            <a:ext cx="96396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主今呼召，要得勝者，誰站主一邊？</a:t>
            </a:r>
            <a:b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</a:b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從軍的召會，勿耽擱，甲冑上前線。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970468" y="3743068"/>
            <a:ext cx="98394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主留我們今日在世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，原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是為爭戰；</a:t>
            </a:r>
          </a:p>
          <a:p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所以若要成功神旨</a:t>
            </a:r>
            <a:r>
              <a:rPr kumimoji="1" lang="zh-TW" altLang="en-US" sz="4600" b="1" dirty="0" smtClean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，就</a:t>
            </a:r>
            <a:r>
              <a:rPr kumimoji="1" lang="zh-TW" altLang="en-US" sz="4600" b="1" dirty="0">
                <a:solidFill>
                  <a:srgbClr val="006500"/>
                </a:solidFill>
                <a:latin typeface="DFHei Std W7" charset="-120"/>
                <a:ea typeface="DFHei Std W7" charset="-120"/>
                <a:cs typeface="DFHei Std W7" charset="-120"/>
              </a:rPr>
              <a:t>須上疆場。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862884" y="199154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b="1" dirty="0" smtClean="0">
                <a:latin typeface="DFHei Std W7" charset="-120"/>
                <a:ea typeface="DFHei Std W7" charset="-120"/>
                <a:cs typeface="DFHei Std W7" charset="-120"/>
              </a:rPr>
              <a:t>八</a:t>
            </a:r>
            <a:endParaRPr kumimoji="1" lang="zh-TW" altLang="en-US" sz="48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65100" y="3820012"/>
            <a:ext cx="9957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800" b="1" dirty="0" smtClean="0">
                <a:latin typeface="DFHei Std W7" charset="-120"/>
                <a:ea typeface="DFHei Std W7" charset="-120"/>
                <a:cs typeface="DFHei Std W7" charset="-120"/>
              </a:rPr>
              <a:t>(</a:t>
            </a:r>
            <a:r>
              <a:rPr kumimoji="1" lang="zh-TW" altLang="en-US" sz="3800" b="1" dirty="0" smtClean="0">
                <a:latin typeface="DFHei Std W7" charset="-120"/>
                <a:ea typeface="DFHei Std W7" charset="-120"/>
                <a:cs typeface="DFHei Std W7" charset="-120"/>
              </a:rPr>
              <a:t>副</a:t>
            </a:r>
            <a:r>
              <a:rPr kumimoji="1" lang="en-US" altLang="zh-TW" sz="3800" b="1" dirty="0" smtClean="0">
                <a:latin typeface="DFHei Std W7" charset="-120"/>
                <a:ea typeface="DFHei Std W7" charset="-120"/>
                <a:cs typeface="DFHei Std W7" charset="-120"/>
              </a:rPr>
              <a:t>)</a:t>
            </a:r>
            <a:endParaRPr kumimoji="1" lang="zh-TW" altLang="en-US" sz="38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29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276977" y="1085262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zh-TW" altLang="en-US" sz="4000" b="1" dirty="0" smtClean="0">
                <a:solidFill>
                  <a:srgbClr val="008F00"/>
                </a:solidFill>
                <a:latin typeface="DFHei Std W9" pitchFamily="34" charset="-120"/>
                <a:ea typeface="DFHei Std W9" pitchFamily="34" charset="-120"/>
                <a:cs typeface="DFHei Std W7" charset="-120"/>
              </a:rPr>
              <a:t>豫言</a:t>
            </a:r>
            <a:r>
              <a:rPr kumimoji="1" lang="zh-TW" altLang="en-US" sz="3200" b="1" dirty="0" smtClean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（</a:t>
            </a:r>
            <a:r>
              <a:rPr lang="zh-TW" altLang="en-US" sz="3200" b="1" dirty="0" smtClean="0">
                <a:latin typeface="DFHei Std W7" pitchFamily="34" charset="-120"/>
                <a:ea typeface="DFHei Std W7" pitchFamily="34" charset="-120"/>
              </a:rPr>
              <a:t>書六</a:t>
            </a:r>
            <a:r>
              <a:rPr lang="en-US" altLang="zh-TW" sz="3200" b="1" dirty="0" smtClean="0">
                <a:latin typeface="DFHei Std W7" pitchFamily="34" charset="-120"/>
                <a:ea typeface="DFHei Std W7" pitchFamily="34" charset="-120"/>
              </a:rPr>
              <a:t>26</a:t>
            </a:r>
            <a:r>
              <a:rPr kumimoji="1" lang="zh-TW" altLang="en-US" sz="3200" b="1" dirty="0" smtClean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solidFill>
                <a:prstClr val="black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284999" y="3709548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zh-TW" altLang="en-US" sz="4000" b="1" dirty="0">
                <a:solidFill>
                  <a:srgbClr val="008F00"/>
                </a:solidFill>
                <a:latin typeface="DFHei Std W9" pitchFamily="34" charset="-120"/>
                <a:ea typeface="DFHei Std W9" pitchFamily="34" charset="-120"/>
                <a:cs typeface="DFHei Std W7" charset="-120"/>
              </a:rPr>
              <a:t>應驗</a:t>
            </a:r>
            <a:r>
              <a:rPr kumimoji="1" lang="zh-TW" altLang="en-US" sz="3200" b="1" dirty="0" smtClean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（王上十六</a:t>
            </a:r>
            <a:r>
              <a:rPr kumimoji="1" lang="en-US" altLang="zh-TW" sz="3200" b="1" dirty="0" smtClean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34</a:t>
            </a:r>
            <a:r>
              <a:rPr kumimoji="1" lang="zh-TW" altLang="en-US" sz="3200" b="1" dirty="0" smtClean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solidFill>
                <a:prstClr val="black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926242" y="1857474"/>
            <a:ext cx="107069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959695" y="4479250"/>
            <a:ext cx="106735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五邊形 1"/>
          <p:cNvSpPr/>
          <p:nvPr/>
        </p:nvSpPr>
        <p:spPr>
          <a:xfrm>
            <a:off x="-26895" y="1525568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233554" y="18915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 smtClean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據有美地　豫言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3566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3566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群組 6"/>
          <p:cNvGrpSpPr/>
          <p:nvPr/>
        </p:nvGrpSpPr>
        <p:grpSpPr>
          <a:xfrm>
            <a:off x="1626020" y="1923091"/>
            <a:ext cx="9714770" cy="1569660"/>
            <a:chOff x="1626020" y="1923091"/>
            <a:chExt cx="9714770" cy="1569660"/>
          </a:xfrm>
        </p:grpSpPr>
        <p:sp>
          <p:nvSpPr>
            <p:cNvPr id="24" name="文字方塊 23"/>
            <p:cNvSpPr txBox="1"/>
            <p:nvPr/>
          </p:nvSpPr>
          <p:spPr>
            <a:xfrm>
              <a:off x="2172074" y="1923091"/>
              <a:ext cx="91687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4025" indent="-454025"/>
              <a:r>
                <a:rPr lang="en-US" altLang="zh-TW" sz="3200" b="1" dirty="0" smtClean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『</a:t>
              </a:r>
              <a:r>
                <a:rPr lang="zh-TW" altLang="en-US" sz="3200" b="1" dirty="0" smtClean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當時</a:t>
              </a:r>
              <a:r>
                <a:rPr lang="zh-TW" altLang="en-US" sz="3200" b="1" dirty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約書亞叫眾人起誓說，那起來</a:t>
              </a:r>
              <a:r>
                <a:rPr lang="zh-TW" altLang="en-US" sz="3200" b="1" dirty="0">
                  <a:solidFill>
                    <a:srgbClr val="FF000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重建這耶利哥城的人</a:t>
              </a:r>
              <a:r>
                <a:rPr lang="zh-TW" altLang="en-US" sz="3200" b="1" dirty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，當在耶和華</a:t>
              </a:r>
              <a:r>
                <a:rPr lang="zh-TW" altLang="en-US" sz="3200" b="1" dirty="0" smtClean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面前</a:t>
              </a:r>
              <a:r>
                <a:rPr lang="zh-TW" altLang="en-US" sz="3200" b="1" dirty="0" smtClean="0">
                  <a:solidFill>
                    <a:srgbClr val="FF000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受</a:t>
              </a:r>
              <a:r>
                <a:rPr lang="zh-TW" altLang="en-US" sz="3200" b="1" dirty="0">
                  <a:solidFill>
                    <a:srgbClr val="FF000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咒詛</a:t>
              </a:r>
              <a:r>
                <a:rPr lang="zh-TW" altLang="en-US" sz="3200" b="1" dirty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。</a:t>
              </a:r>
              <a:r>
                <a:rPr lang="zh-TW" altLang="en-US" sz="3200" b="1" i="1" u="sng" dirty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他立根基的時候，必喪長子；安門的時候，必喪幼子</a:t>
              </a:r>
              <a:r>
                <a:rPr lang="zh-TW" altLang="en-US" sz="3200" b="1" i="1" u="sng" dirty="0" smtClean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。</a:t>
              </a:r>
              <a:r>
                <a:rPr lang="en-US" altLang="zh-TW" sz="3200" b="1" u="sng" dirty="0" smtClean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』</a:t>
              </a:r>
              <a:endParaRPr kumimoji="1" lang="zh-TW" altLang="en-US" sz="3200" b="1" u="sng" spc="50" dirty="0">
                <a:solidFill>
                  <a:srgbClr val="002060"/>
                </a:solidFill>
                <a:latin typeface="DFKaiShu Std W7" charset="-120"/>
                <a:ea typeface="DFKaiShu Std W7" charset="-120"/>
                <a:cs typeface="DFKaiShu Std W7" charset="-120"/>
              </a:endParaRPr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020" y="2029023"/>
              <a:ext cx="418516" cy="369638"/>
            </a:xfrm>
            <a:prstGeom prst="rect">
              <a:avLst/>
            </a:prstGeom>
          </p:spPr>
        </p:pic>
      </p:grpSp>
      <p:grpSp>
        <p:nvGrpSpPr>
          <p:cNvPr id="8" name="群組 7"/>
          <p:cNvGrpSpPr/>
          <p:nvPr/>
        </p:nvGrpSpPr>
        <p:grpSpPr>
          <a:xfrm>
            <a:off x="1626020" y="4526648"/>
            <a:ext cx="9714770" cy="2062103"/>
            <a:chOff x="1626020" y="4526648"/>
            <a:chExt cx="9714770" cy="2062103"/>
          </a:xfrm>
        </p:grpSpPr>
        <p:sp>
          <p:nvSpPr>
            <p:cNvPr id="25" name="文字方塊 24"/>
            <p:cNvSpPr txBox="1"/>
            <p:nvPr/>
          </p:nvSpPr>
          <p:spPr>
            <a:xfrm>
              <a:off x="2165894" y="4526648"/>
              <a:ext cx="917489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4025" indent="-454025"/>
              <a:r>
                <a:rPr lang="en-US" altLang="zh-TW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『</a:t>
              </a:r>
              <a:r>
                <a:rPr lang="zh-TW" altLang="en-US" sz="3200" b="1" dirty="0" smtClean="0">
                  <a:latin typeface="DFKaiShu Std W7" charset="-120"/>
                  <a:ea typeface="DFKaiShu Std W7" charset="-120"/>
                  <a:cs typeface="DFKaiShu Std W7" charset="-120"/>
                </a:rPr>
                <a:t>亞</a:t>
              </a:r>
              <a:r>
                <a:rPr lang="zh-TW" altLang="en-US" sz="3200" b="1" dirty="0">
                  <a:latin typeface="DFKaiShu Std W7" charset="-120"/>
                  <a:ea typeface="DFKaiShu Std W7" charset="-120"/>
                  <a:cs typeface="DFKaiShu Std W7" charset="-120"/>
                </a:rPr>
                <a:t>哈在位的日子，</a:t>
              </a:r>
              <a:r>
                <a:rPr lang="zh-TW" altLang="en-US" sz="3200" b="1" dirty="0">
                  <a:solidFill>
                    <a:srgbClr val="FF000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有伯特利人希伊勒重修耶利哥城</a:t>
              </a:r>
              <a:r>
                <a:rPr lang="zh-TW" altLang="en-US" sz="3200" b="1" dirty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；</a:t>
              </a:r>
              <a:r>
                <a:rPr lang="zh-TW" altLang="en-US" sz="3200" b="1" i="1" u="sng" dirty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他立根基的時候，喪了長子亞比蘭；安門的時候，喪了幼子西割</a:t>
              </a:r>
              <a:r>
                <a:rPr lang="zh-TW" altLang="en-US" sz="3200" b="1" dirty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，正如耶和華藉嫩的兒子約書亞所說的話</a:t>
              </a:r>
              <a:r>
                <a:rPr lang="zh-TW" altLang="en-US" sz="3200" b="1" dirty="0" smtClean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。</a:t>
              </a:r>
              <a:r>
                <a:rPr lang="en-US" altLang="zh-TW" sz="3200" b="1" dirty="0" smtClean="0">
                  <a:solidFill>
                    <a:srgbClr val="002060"/>
                  </a:solidFill>
                  <a:latin typeface="DFKaiShu Std W7" charset="-120"/>
                  <a:ea typeface="DFKaiShu Std W7" charset="-120"/>
                  <a:cs typeface="DFKaiShu Std W7" charset="-120"/>
                </a:rPr>
                <a:t>』</a:t>
              </a:r>
              <a:endParaRPr kumimoji="1" lang="zh-TW" altLang="en-US" sz="3200" b="1" spc="50" dirty="0">
                <a:solidFill>
                  <a:srgbClr val="002060"/>
                </a:solidFill>
                <a:latin typeface="DFKaiShu Std W7" charset="-120"/>
                <a:ea typeface="DFKaiShu Std W7" charset="-120"/>
                <a:cs typeface="DFKaiShu Std W7" charset="-12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020" y="4668196"/>
              <a:ext cx="418516" cy="369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1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2890591" y="2889259"/>
            <a:ext cx="6171113" cy="836768"/>
            <a:chOff x="2890591" y="2889259"/>
            <a:chExt cx="6171113" cy="836768"/>
          </a:xfrm>
        </p:grpSpPr>
        <p:sp>
          <p:nvSpPr>
            <p:cNvPr id="8" name="文字方塊 7"/>
            <p:cNvSpPr txBox="1"/>
            <p:nvPr/>
          </p:nvSpPr>
          <p:spPr>
            <a:xfrm>
              <a:off x="3363326" y="2889259"/>
              <a:ext cx="55833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spc="2000" dirty="0" smtClean="0">
                  <a:solidFill>
                    <a:srgbClr val="00B05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應用與經歷</a:t>
              </a:r>
              <a:endParaRPr kumimoji="1" lang="zh-TW" altLang="en-US" sz="4800" spc="2000" dirty="0">
                <a:solidFill>
                  <a:srgbClr val="00B050"/>
                </a:solidFill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2890591" y="3023311"/>
              <a:ext cx="0" cy="70271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9061704" y="3023311"/>
              <a:ext cx="0" cy="70271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86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75054" y="1292942"/>
            <a:ext cx="9034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聽從以色列軍隊元帥的指示</a:t>
            </a:r>
            <a:endParaRPr lang="en-US" altLang="zh-TW" sz="4800" b="1" spc="6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  <a:p>
            <a:pPr algn="ctr"/>
            <a:r>
              <a:rPr lang="zh-TW" altLang="en-US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而毀壞堅固之城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1575054" y="3022666"/>
            <a:ext cx="96903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2090692" y="3182433"/>
            <a:ext cx="917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7938">
              <a:spcBef>
                <a:spcPts val="1200"/>
              </a:spcBef>
            </a:pPr>
            <a:r>
              <a:rPr kumimoji="1" lang="zh-TW" altLang="en-US" sz="32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200" b="1" dirty="0" smtClean="0">
                <a:latin typeface="DFKaiShu Std W7" charset="-120"/>
                <a:ea typeface="DFKaiShu Std W7" charset="-120"/>
                <a:cs typeface="DFKaiShu Std W7" charset="-120"/>
              </a:rPr>
              <a:t>6:2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～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4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、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11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、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16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、</a:t>
            </a:r>
            <a:r>
              <a:rPr kumimoji="1" lang="en-US" altLang="zh-TW" sz="3200" b="1" dirty="0" smtClean="0">
                <a:latin typeface="DFKaiShu Std W7" charset="-120"/>
                <a:ea typeface="DFKaiShu Std W7" charset="-120"/>
                <a:cs typeface="DFKaiShu Std W7" charset="-120"/>
              </a:rPr>
              <a:t>20</a:t>
            </a:r>
            <a:endParaRPr kumimoji="1" lang="zh-TW" altLang="en-US" sz="3200" b="1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33554" y="53139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陳德容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54" y="3342498"/>
            <a:ext cx="418516" cy="3696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85453" y="3767208"/>
            <a:ext cx="101138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7988">
              <a:spcBef>
                <a:spcPts val="1200"/>
              </a:spcBef>
            </a:pP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耶和華對約書亞說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...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你們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...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要圍繞這城，一日圍繞一次，六日都要這樣行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...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第七日，要繞城七次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...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這樣，他使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耶和華的約櫃繞城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，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...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到了第七次，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祭司吹號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的時候，約書亞對百姓說，呼喊罷，因為耶和華已經把城交給你們了。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...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於是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百姓呼喊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...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城牆就塌陷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70150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93189" y="1538912"/>
            <a:ext cx="9034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認識自己，而築壇獻祭，</a:t>
            </a:r>
            <a:endParaRPr lang="en-US" altLang="zh-TW" sz="4800" b="1" spc="6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  <a:p>
            <a:pPr algn="ctr"/>
            <a:r>
              <a:rPr lang="zh-TW" altLang="en-US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以基督自己滿足神的要求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33554" y="53139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宋品儒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222248" y="3295650"/>
            <a:ext cx="100286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26" y="3693373"/>
            <a:ext cx="418516" cy="3696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43738" y="3563993"/>
            <a:ext cx="3094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8:30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～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32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981544" y="4205991"/>
            <a:ext cx="100835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>
              <a:spcBef>
                <a:spcPts val="1800"/>
              </a:spcBef>
            </a:pPr>
            <a:r>
              <a:rPr kumimoji="1" lang="en-US" altLang="zh-TW" sz="3200" b="1" dirty="0" smtClean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約書亞在以巴路山上為耶和華以色列的神築一座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壇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用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沒有動過鐵器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的整塊石頭築的。眾人在壇上向耶和華獻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燔祭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，又獻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平安祭</a:t>
            </a:r>
            <a:r>
              <a:rPr kumimoji="1" lang="en-US" altLang="zh-TW" sz="3200" b="1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約書亞將摩西的</a:t>
            </a:r>
            <a:r>
              <a:rPr kumimoji="1" lang="zh-TW" altLang="en-US" sz="3200" b="1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律法抄寫在石頭上</a:t>
            </a:r>
            <a:r>
              <a:rPr kumimoji="1" lang="zh-TW" altLang="en-US" sz="3200" b="1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3200" b="1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en-US" altLang="zh-TW" sz="3200" b="1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74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311357" y="4515335"/>
            <a:ext cx="380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spc="1000" dirty="0">
                <a:latin typeface="全真方新書" charset="-120"/>
                <a:ea typeface="全真方新書" charset="-120"/>
                <a:cs typeface="全真方新書" charset="-120"/>
              </a:rPr>
              <a:t>十三～二二章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865774" y="2969812"/>
            <a:ext cx="8385048" cy="1124712"/>
            <a:chOff x="1865774" y="2969812"/>
            <a:chExt cx="8385048" cy="1124712"/>
          </a:xfrm>
        </p:grpSpPr>
        <p:sp>
          <p:nvSpPr>
            <p:cNvPr id="21" name="文字方塊 20"/>
            <p:cNvSpPr txBox="1"/>
            <p:nvPr/>
          </p:nvSpPr>
          <p:spPr>
            <a:xfrm>
              <a:off x="2517487" y="3116670"/>
              <a:ext cx="73955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spc="2000" dirty="0">
                  <a:solidFill>
                    <a:srgbClr val="00B05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叁　拈鬮分配美地</a:t>
              </a: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1865774" y="4094524"/>
              <a:ext cx="838504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1865774" y="2969812"/>
              <a:ext cx="838504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群組 1"/>
          <p:cNvGrpSpPr/>
          <p:nvPr/>
        </p:nvGrpSpPr>
        <p:grpSpPr>
          <a:xfrm>
            <a:off x="4389517" y="1886562"/>
            <a:ext cx="3172968" cy="584775"/>
            <a:chOff x="4389517" y="1886562"/>
            <a:chExt cx="3172968" cy="584775"/>
          </a:xfrm>
        </p:grpSpPr>
        <p:sp>
          <p:nvSpPr>
            <p:cNvPr id="28" name="文字方塊 27"/>
            <p:cNvSpPr txBox="1"/>
            <p:nvPr/>
          </p:nvSpPr>
          <p:spPr>
            <a:xfrm>
              <a:off x="4736990" y="1886562"/>
              <a:ext cx="2688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spc="1000" dirty="0">
                  <a:latin typeface="全真方新書" charset="-120"/>
                  <a:ea typeface="全真方新書" charset="-120"/>
                  <a:cs typeface="全真方新書" charset="-120"/>
                </a:rPr>
                <a:t>分段要義</a:t>
              </a: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4389517" y="1964587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7562485" y="1964587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字方塊 8"/>
          <p:cNvSpPr txBox="1"/>
          <p:nvPr/>
        </p:nvSpPr>
        <p:spPr>
          <a:xfrm>
            <a:off x="233554" y="5100110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潘聖良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271913" y="-228853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字方塊 27"/>
          <p:cNvSpPr txBox="1"/>
          <p:nvPr/>
        </p:nvSpPr>
        <p:spPr>
          <a:xfrm>
            <a:off x="1485745" y="2508008"/>
            <a:ext cx="997283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（一）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有待取得為業之地</a:t>
            </a:r>
            <a:r>
              <a:rPr kumimoji="1" lang="zh-TW" altLang="en-US" sz="3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（十三</a:t>
            </a:r>
            <a:r>
              <a:rPr kumimoji="1" lang="en-US" altLang="zh-TW" sz="3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1</a:t>
            </a:r>
            <a:r>
              <a:rPr kumimoji="1" lang="zh-TW" altLang="en-US" sz="3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～</a:t>
            </a:r>
            <a:r>
              <a:rPr kumimoji="1" lang="en-US" altLang="zh-TW" sz="3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7</a:t>
            </a:r>
            <a:r>
              <a:rPr kumimoji="1" lang="zh-TW" altLang="en-US" sz="3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）</a:t>
            </a:r>
            <a:endParaRPr kumimoji="1" lang="en-US" altLang="zh-TW" sz="3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FHei Std W5" charset="-120"/>
              <a:ea typeface="DFHei Std W5" charset="-120"/>
              <a:cs typeface="DFHei Std W5" charset="-120"/>
            </a:endParaRPr>
          </a:p>
          <a:p>
            <a:pPr marL="12700">
              <a:spcBef>
                <a:spcPts val="1800"/>
              </a:spcBef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（十三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8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～二一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45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）</a:t>
            </a:r>
            <a:endParaRPr kumimoji="1" lang="en-US" altLang="zh-TW" sz="3200" dirty="0">
              <a:latin typeface="DFHei Std W5" charset="-120"/>
              <a:ea typeface="DFHei Std W5" charset="-120"/>
              <a:cs typeface="DFHei Std W5" charset="-120"/>
            </a:endParaRPr>
          </a:p>
          <a:p>
            <a:pPr marL="1382713" marR="0" lvl="0" indent="-1370013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TW" altLang="en-US" sz="3600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（三）</a:t>
            </a:r>
            <a:r>
              <a:rPr kumimoji="1" lang="zh-TW" altLang="en-US" sz="3600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流便、迦得、和瑪拿西半支派回到他們在約但河東的地去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（二二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1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～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34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）</a:t>
            </a:r>
            <a:endParaRPr kumimoji="1" lang="en-US" altLang="zh-TW" sz="3200" dirty="0">
              <a:latin typeface="DFHei Std W5" charset="-120"/>
              <a:ea typeface="DFHei Std W5" charset="-120"/>
              <a:cs typeface="DFHei Std W5" charset="-120"/>
            </a:endParaRPr>
          </a:p>
          <a:p>
            <a:pPr marL="1255713" indent="-1243013">
              <a:spcBef>
                <a:spcPts val="1800"/>
              </a:spcBef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（四）約書亞離世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（二三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1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～二四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33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）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433882" y="1353218"/>
            <a:ext cx="5109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1" lang="zh-TW" altLang="en-US" sz="4000" b="1" spc="800" dirty="0">
                <a:latin typeface="全真方新書" charset="-120"/>
                <a:ea typeface="全真方新書" charset="-120"/>
                <a:cs typeface="全真方新書" charset="-120"/>
              </a:rPr>
              <a:t>叁　拈鬮分配美地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833718" y="2253596"/>
            <a:ext cx="106248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1" spc="700">
                <a:solidFill>
                  <a:schemeClr val="bg1"/>
                </a:solidFill>
                <a:latin typeface="DFHei Std W5" charset="-120"/>
                <a:ea typeface="DFHei Std W9" charset="-120"/>
                <a:cs typeface="DFHei Std W5" charset="-120"/>
              </a:rPr>
              <a:t>  </a:t>
            </a:r>
            <a:r>
              <a:rPr kumimoji="1" lang="zh-TW" altLang="en-US" sz="2700" b="1" spc="100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453253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4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10236" y="1266451"/>
            <a:ext cx="9044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（一）有待取得為業之地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7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946632" y="2118676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822302" y="2331669"/>
            <a:ext cx="9458642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一　</a:t>
            </a:r>
            <a:r>
              <a:rPr kumimoji="1" lang="zh-TW" altLang="en-US" sz="3600" b="1" spc="50" dirty="0">
                <a:latin typeface="DFHei Std W7" charset="-120"/>
                <a:ea typeface="DFHei Std W7" charset="-120"/>
                <a:cs typeface="DFHei Std W7" charset="-120"/>
              </a:rPr>
              <a:t>拈鬮分配美地的原因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─</a:t>
            </a:r>
            <a:r>
              <a:rPr kumimoji="1" lang="en-US" altLang="zh-TW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endParaRPr kumimoji="1" lang="zh-TW" altLang="en-US" sz="36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C8D9B35C-14C4-4E8F-9B7A-56B88EE7EE2D}"/>
              </a:ext>
            </a:extLst>
          </p:cNvPr>
          <p:cNvCxnSpPr/>
          <p:nvPr/>
        </p:nvCxnSpPr>
        <p:spPr>
          <a:xfrm>
            <a:off x="1822302" y="4835923"/>
            <a:ext cx="941047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2001596" y="5004494"/>
            <a:ext cx="9500399" cy="1635833"/>
            <a:chOff x="2001596" y="5004494"/>
            <a:chExt cx="9500399" cy="1635833"/>
          </a:xfrm>
        </p:grpSpPr>
        <p:sp>
          <p:nvSpPr>
            <p:cNvPr id="12" name="三角形 19">
              <a:extLst>
                <a:ext uri="{FF2B5EF4-FFF2-40B4-BE49-F238E27FC236}">
                  <a16:creationId xmlns:a16="http://schemas.microsoft.com/office/drawing/2014/main" xmlns="" id="{4F5CE83D-233B-4052-98D5-B23BE2F8A12A}"/>
                </a:ext>
              </a:extLst>
            </p:cNvPr>
            <p:cNvSpPr/>
            <p:nvPr/>
          </p:nvSpPr>
          <p:spPr>
            <a:xfrm rot="5400000">
              <a:off x="1979184" y="5168718"/>
              <a:ext cx="224118" cy="179294"/>
            </a:xfrm>
            <a:prstGeom prst="triangle">
              <a:avLst/>
            </a:prstGeom>
            <a:solidFill>
              <a:srgbClr val="00B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xmlns="" id="{0EC26DF5-2107-4A81-B321-9D659864419B}"/>
                </a:ext>
              </a:extLst>
            </p:cNvPr>
            <p:cNvSpPr txBox="1"/>
            <p:nvPr/>
          </p:nvSpPr>
          <p:spPr>
            <a:xfrm>
              <a:off x="2418896" y="5004494"/>
              <a:ext cx="8993173" cy="99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kumimoji="1" lang="zh-TW" altLang="en-US" sz="3200" b="1" spc="50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所有在基督裏的信徒都有同一位基督，但他們卻照著</a:t>
              </a:r>
              <a:r>
                <a:rPr kumimoji="1" lang="zh-TW" altLang="en-US" sz="3200" b="1" spc="50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各自的所是</a:t>
              </a:r>
              <a:r>
                <a:rPr kumimoji="1" lang="zh-TW" altLang="en-US" sz="3200" b="1" spc="50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，經歷這一位</a:t>
              </a:r>
              <a:r>
                <a:rPr kumimoji="1" lang="zh-TW" altLang="en-US" sz="3200" b="1" spc="50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基督不同的方面</a:t>
              </a:r>
              <a:r>
                <a:rPr kumimoji="1" lang="zh-TW" altLang="en-US" sz="3200" b="1" spc="50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B4E62605-FE76-4628-B753-289FFE9116F5}"/>
                </a:ext>
              </a:extLst>
            </p:cNvPr>
            <p:cNvSpPr txBox="1"/>
            <p:nvPr/>
          </p:nvSpPr>
          <p:spPr>
            <a:xfrm>
              <a:off x="8543847" y="6173003"/>
              <a:ext cx="2958148" cy="467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zh-TW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《</a:t>
              </a:r>
              <a:r>
                <a:rPr lang="zh-TW" altLang="en-US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書 </a:t>
              </a:r>
              <a:r>
                <a:rPr lang="en-US" altLang="zh-TW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13:7</a:t>
              </a:r>
              <a:r>
                <a:rPr lang="zh-CN" altLang="en-US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註</a:t>
              </a:r>
              <a:r>
                <a:rPr lang="en-US" altLang="zh-TW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1》</a:t>
              </a:r>
              <a:endPara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2418895" y="2830164"/>
            <a:ext cx="89003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49413" indent="-1649413">
              <a:spcBef>
                <a:spcPts val="1200"/>
              </a:spcBef>
            </a:pPr>
            <a:r>
              <a:rPr kumimoji="1" lang="zh-TW" altLang="en-US" sz="29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29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13:1</a:t>
            </a:r>
            <a:r>
              <a:rPr kumimoji="1" lang="en-US" altLang="zh-TW" sz="2900" b="1" spc="50" dirty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kumimoji="1" lang="zh-TW" altLang="en-US" sz="29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約書亞年紀老邁</a:t>
            </a:r>
            <a:r>
              <a:rPr kumimoji="1" lang="zh-TW" altLang="en-US" sz="2900" b="1" spc="50" dirty="0">
                <a:latin typeface="DFKaiShu Std W7" charset="-120"/>
                <a:ea typeface="DFKaiShu Std W7" charset="-120"/>
                <a:cs typeface="DFKaiShu Std W7" charset="-120"/>
              </a:rPr>
              <a:t>，耶和華對他說，你年紀老邁了，還有許多剩下的地有待取得；</a:t>
            </a:r>
            <a:r>
              <a:rPr kumimoji="1" lang="en-US" altLang="zh-TW" sz="29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zh-TW" altLang="en-US" sz="29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822302" y="4135290"/>
            <a:ext cx="9458642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  <a:spcBef>
                <a:spcPts val="1200"/>
              </a:spcBef>
            </a:pPr>
            <a:r>
              <a:rPr kumimoji="1" lang="zh-TW" altLang="en-US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二</a:t>
            </a:r>
            <a:r>
              <a:rPr kumimoji="1" lang="zh-TW" altLang="en-US" sz="3600" b="1" spc="50" dirty="0">
                <a:latin typeface="DFHei Std W7" charset="-120"/>
                <a:ea typeface="DFHei Std W7" charset="-120"/>
                <a:cs typeface="DFHei Std W7" charset="-120"/>
              </a:rPr>
              <a:t>　拈鬮分配美地的內在意義─</a:t>
            </a:r>
            <a:r>
              <a:rPr kumimoji="1" lang="en-US" altLang="zh-TW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7</a:t>
            </a:r>
            <a:endParaRPr kumimoji="1" lang="zh-TW" altLang="en-US" sz="36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1" spc="700">
                <a:solidFill>
                  <a:schemeClr val="bg1"/>
                </a:solidFill>
                <a:latin typeface="DFHei Std W5" charset="-120"/>
                <a:ea typeface="DFHei Std W9" charset="-120"/>
                <a:cs typeface="DFHei Std W5" charset="-120"/>
              </a:rPr>
              <a:t>  </a:t>
            </a:r>
            <a:r>
              <a:rPr kumimoji="1" lang="zh-TW" altLang="en-US" sz="2700" b="1" spc="100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33" name="直線接點 32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453253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89" y="2946238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BB0122D1-DE6A-49A7-A06C-EB8B171758D2}"/>
              </a:ext>
            </a:extLst>
          </p:cNvPr>
          <p:cNvSpPr txBox="1"/>
          <p:nvPr/>
        </p:nvSpPr>
        <p:spPr>
          <a:xfrm>
            <a:off x="2070847" y="3014365"/>
            <a:ext cx="9161929" cy="279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0900" indent="-671513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2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1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創世記四十九章，雅各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對十二支派的祝福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endParaRPr kumimoji="1" lang="en-US" altLang="zh-TW" sz="32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  <a:p>
            <a:pPr marL="850900" indent="-671513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2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利未記一、二章揭示，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不同形式的燔祭和素祭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endParaRPr kumimoji="1" lang="en-US" altLang="zh-TW" sz="32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  <a:p>
            <a:pPr marL="850900" indent="-671513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</a:t>
            </a:r>
            <a:r>
              <a:rPr kumimoji="1" lang="en-US" altLang="zh-TW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『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神所分給各人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信心的度量</a:t>
            </a:r>
            <a:r>
              <a:rPr kumimoji="1" lang="en-US" altLang="zh-TW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…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肢體不都有一樣的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功用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。</a:t>
            </a:r>
            <a:r>
              <a:rPr kumimoji="1" lang="en-US" altLang="zh-TW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』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（羅十二</a:t>
            </a:r>
            <a:r>
              <a:rPr kumimoji="1" lang="en-US" altLang="zh-TW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</a:t>
            </a:r>
            <a:r>
              <a:rPr kumimoji="1" lang="en-US" altLang="zh-TW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4</a:t>
            </a:r>
            <a:r>
              <a:rPr kumimoji="1" lang="zh-TW" altLang="en-US" sz="32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）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xmlns="" id="{2703E472-4483-4B7C-9F9B-AD78E3B82C6D}"/>
              </a:ext>
            </a:extLst>
          </p:cNvPr>
          <p:cNvSpPr txBox="1"/>
          <p:nvPr/>
        </p:nvSpPr>
        <p:spPr>
          <a:xfrm>
            <a:off x="6651811" y="6173003"/>
            <a:ext cx="519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約書亞生命讀經 第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12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210236" y="1266451"/>
            <a:ext cx="9044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（一）有待取得為業之地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7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946632" y="2118676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822302" y="2300651"/>
            <a:ext cx="9458642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  <a:spcBef>
                <a:spcPts val="1200"/>
              </a:spcBef>
            </a:pPr>
            <a:r>
              <a:rPr kumimoji="1" lang="zh-TW" altLang="en-US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二</a:t>
            </a:r>
            <a:r>
              <a:rPr kumimoji="1" lang="zh-TW" altLang="en-US" sz="3600" b="1" spc="50" dirty="0">
                <a:latin typeface="DFHei Std W7" charset="-120"/>
                <a:ea typeface="DFHei Std W7" charset="-120"/>
                <a:cs typeface="DFHei Std W7" charset="-120"/>
              </a:rPr>
              <a:t>　拈鬮分配美地的內在意義─</a:t>
            </a:r>
            <a:r>
              <a:rPr kumimoji="1" lang="en-US" altLang="zh-TW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7</a:t>
            </a:r>
            <a:endParaRPr kumimoji="1" lang="zh-TW" altLang="en-US" sz="36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1" spc="700">
                <a:solidFill>
                  <a:schemeClr val="bg1"/>
                </a:solidFill>
                <a:latin typeface="DFHei Std W5" charset="-120"/>
                <a:ea typeface="DFHei Std W9" charset="-120"/>
                <a:cs typeface="DFHei Std W5" charset="-120"/>
              </a:rPr>
              <a:t>  </a:t>
            </a:r>
            <a:r>
              <a:rPr kumimoji="1" lang="zh-TW" altLang="en-US" sz="2700" b="1" spc="100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453253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1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1" spc="700">
                <a:solidFill>
                  <a:schemeClr val="bg1"/>
                </a:solidFill>
                <a:latin typeface="DFHei Std W5" charset="-120"/>
                <a:ea typeface="DFHei Std W9" charset="-120"/>
                <a:cs typeface="DFHei Std W5" charset="-120"/>
              </a:rPr>
              <a:t>  </a:t>
            </a:r>
            <a:r>
              <a:rPr kumimoji="1" lang="zh-TW" altLang="en-US" sz="2700" b="1" spc="100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453253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210236" y="1299937"/>
            <a:ext cx="102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7" name="直線接點 26"/>
          <p:cNvCxnSpPr/>
          <p:nvPr/>
        </p:nvCxnSpPr>
        <p:spPr>
          <a:xfrm>
            <a:off x="959695" y="215542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2305925" y="2803021"/>
            <a:ext cx="978482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lvl="0" indent="-900113">
              <a:lnSpc>
                <a:spcPts val="5020"/>
              </a:lnSpc>
              <a:spcBef>
                <a:spcPts val="600"/>
              </a:spcBef>
              <a:defRPr/>
            </a:pP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一　約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但河東之地已分給兩個半支派</a:t>
            </a:r>
            <a:endParaRPr kumimoji="1" lang="en-US" altLang="zh-TW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  <a:p>
            <a:pPr marL="900113" lvl="0" indent="-900113">
              <a:lnSpc>
                <a:spcPts val="5020"/>
              </a:lnSpc>
              <a:defRPr/>
            </a:pP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二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積極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的據有所分配到的美地</a:t>
            </a:r>
            <a:endParaRPr kumimoji="1" lang="en-US" altLang="zh-TW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  <a:p>
            <a:pPr marL="900113" lvl="0" indent="-900113">
              <a:lnSpc>
                <a:spcPts val="5020"/>
              </a:lnSpc>
              <a:defRPr/>
            </a:pP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三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不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積極的據有所分配到的美地</a:t>
            </a:r>
            <a:endParaRPr kumimoji="1" lang="en-US" altLang="zh-TW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  <a:p>
            <a:pPr marL="900113" lvl="0" indent="-900113">
              <a:lnSpc>
                <a:spcPts val="5020"/>
              </a:lnSpc>
              <a:defRPr/>
            </a:pP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四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　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利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未人所分得的城和屬城的郊野</a:t>
            </a:r>
            <a:endParaRPr kumimoji="1" lang="en-US" altLang="zh-TW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79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1" spc="700">
                <a:solidFill>
                  <a:schemeClr val="bg1"/>
                </a:solidFill>
                <a:latin typeface="DFHei Std W5" charset="-120"/>
                <a:ea typeface="DFHei Std W9" charset="-120"/>
                <a:cs typeface="DFHei Std W5" charset="-120"/>
              </a:rPr>
              <a:t>  </a:t>
            </a:r>
            <a:r>
              <a:rPr kumimoji="1" lang="zh-TW" altLang="en-US" sz="2700" b="1" spc="100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453253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210236" y="1299937"/>
            <a:ext cx="102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7" name="直線接點 26"/>
          <p:cNvCxnSpPr/>
          <p:nvPr/>
        </p:nvCxnSpPr>
        <p:spPr>
          <a:xfrm>
            <a:off x="959695" y="215542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232837" y="5265256"/>
            <a:ext cx="9048107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5138" indent="-1725613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14:8『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然而，同我上去的眾弟兄使百姓的心融化；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但我專一跟從耶和華我的神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en-US" altLang="zh-TW" sz="3000" b="1" spc="50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070847" y="4312687"/>
            <a:ext cx="9210097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400" b="1" spc="50" dirty="0" smtClean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　猶大支派─十四</a:t>
            </a: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zh-TW" altLang="en-US" sz="3400" b="1" spc="50" dirty="0" smtClean="0">
                <a:latin typeface="DFHei Std W7" charset="-120"/>
                <a:ea typeface="DFHei Std W7" charset="-120"/>
                <a:cs typeface="DFHei Std W7" charset="-120"/>
              </a:rPr>
              <a:t>十五</a:t>
            </a:r>
            <a:endParaRPr kumimoji="1" lang="en-US" altLang="zh-TW" sz="34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91563" y="2329171"/>
            <a:ext cx="97848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>
              <a:lnSpc>
                <a:spcPts val="4020"/>
              </a:lnSpc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一　約但河東之地已分給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兩個半支派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─十三</a:t>
            </a:r>
            <a:r>
              <a:rPr kumimoji="1" lang="en-US" altLang="zh-TW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8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～十四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上</a:t>
            </a:r>
          </a:p>
          <a:p>
            <a:pPr marL="900113" indent="-900113">
              <a:lnSpc>
                <a:spcPts val="4020"/>
              </a:lnSpc>
              <a:spcBef>
                <a:spcPts val="1800"/>
              </a:spcBef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二　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積極的據有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所分配到的美地─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下～十七</a:t>
            </a:r>
            <a:endParaRPr lang="zh-TW" altLang="en-US" sz="3600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21" y="5390625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004082" y="1605136"/>
            <a:ext cx="8385048" cy="1124712"/>
            <a:chOff x="2004082" y="2049636"/>
            <a:chExt cx="8385048" cy="1124712"/>
          </a:xfrm>
        </p:grpSpPr>
        <p:sp>
          <p:nvSpPr>
            <p:cNvPr id="21" name="文字方塊 20"/>
            <p:cNvSpPr txBox="1"/>
            <p:nvPr/>
          </p:nvSpPr>
          <p:spPr>
            <a:xfrm>
              <a:off x="3388499" y="2156453"/>
              <a:ext cx="5793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spc="2000" dirty="0">
                  <a:solidFill>
                    <a:srgbClr val="0065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引  言</a:t>
              </a: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2004082" y="3174348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2004082" y="2049636"/>
              <a:ext cx="8385048" cy="0"/>
            </a:xfrm>
            <a:prstGeom prst="line">
              <a:avLst/>
            </a:prstGeom>
            <a:ln w="19050">
              <a:solidFill>
                <a:srgbClr val="00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字方塊 5"/>
          <p:cNvSpPr txBox="1"/>
          <p:nvPr/>
        </p:nvSpPr>
        <p:spPr>
          <a:xfrm>
            <a:off x="233554" y="53139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鍾亞倫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資料庫圖表 5">
            <a:extLst>
              <a:ext uri="{FF2B5EF4-FFF2-40B4-BE49-F238E27FC236}">
                <a16:creationId xmlns="" xmlns:a16="http://schemas.microsoft.com/office/drawing/2014/main" id="{FF589E76-F6B1-48A0-8A50-0138DDA16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581933"/>
              </p:ext>
            </p:extLst>
          </p:nvPr>
        </p:nvGraphicFramePr>
        <p:xfrm>
          <a:off x="1947440" y="4973169"/>
          <a:ext cx="8297119" cy="1044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資料庫圖表 24">
            <a:extLst>
              <a:ext uri="{FF2B5EF4-FFF2-40B4-BE49-F238E27FC236}">
                <a16:creationId xmlns="" xmlns:a16="http://schemas.microsoft.com/office/drawing/2014/main" id="{EA091CAF-53CF-427B-8C5D-7A4D537FE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377042"/>
              </p:ext>
            </p:extLst>
          </p:nvPr>
        </p:nvGraphicFramePr>
        <p:xfrm>
          <a:off x="927462" y="3295650"/>
          <a:ext cx="10800616" cy="140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5152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9" grpId="0">
        <p:bldAsOne/>
      </p:bldGraphic>
      <p:bldGraphic spid="10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1" spc="700">
                <a:solidFill>
                  <a:schemeClr val="bg1"/>
                </a:solidFill>
                <a:latin typeface="DFHei Std W5" charset="-120"/>
                <a:ea typeface="DFHei Std W9" charset="-120"/>
                <a:cs typeface="DFHei Std W5" charset="-120"/>
              </a:rPr>
              <a:t>  </a:t>
            </a:r>
            <a:r>
              <a:rPr kumimoji="1" lang="zh-TW" altLang="en-US" sz="2700" b="1" spc="100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25" name="直線接點 24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453253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686050" y="5035766"/>
            <a:ext cx="859489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3738" indent="-1963738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14:12『…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那裡有亞衲人，並寬大堅固的城邑。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或者耶和華與我同在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，我就把他們趕出去，正如耶和華所說的。</a:t>
            </a:r>
            <a:r>
              <a:rPr kumimoji="1" lang="en-US" altLang="zh-TW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en-US" altLang="zh-TW" sz="3000" b="1" spc="50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070847" y="4312687"/>
            <a:ext cx="9210097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400" b="1" spc="50" dirty="0" smtClean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　猶大支派─十四</a:t>
            </a: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zh-TW" altLang="en-US" sz="3400" b="1" spc="50" dirty="0" smtClean="0">
                <a:latin typeface="DFHei Std W7" charset="-120"/>
                <a:ea typeface="DFHei Std W7" charset="-120"/>
                <a:cs typeface="DFHei Std W7" charset="-120"/>
              </a:rPr>
              <a:t>十五</a:t>
            </a:r>
            <a:endParaRPr kumimoji="1" lang="en-US" altLang="zh-TW" sz="34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10236" y="1299937"/>
            <a:ext cx="102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959695" y="215542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691563" y="2303034"/>
            <a:ext cx="97848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>
              <a:lnSpc>
                <a:spcPts val="4020"/>
              </a:lnSpc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一　約但河東之地已分給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兩個半支派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─十三</a:t>
            </a:r>
            <a:r>
              <a:rPr kumimoji="1" lang="en-US" altLang="zh-TW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8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～十四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上</a:t>
            </a:r>
          </a:p>
          <a:p>
            <a:pPr marL="900113" indent="-900113">
              <a:lnSpc>
                <a:spcPts val="4020"/>
              </a:lnSpc>
              <a:spcBef>
                <a:spcPts val="1800"/>
              </a:spcBef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二　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積極的據有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所分配到的美地─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下～十七</a:t>
            </a:r>
            <a:endParaRPr lang="zh-TW" altLang="en-US" sz="360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93" y="5136410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685209" y="4103892"/>
            <a:ext cx="8547567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2275" indent="-1692275">
              <a:lnSpc>
                <a:spcPts val="3720"/>
              </a:lnSpc>
              <a:spcBef>
                <a:spcPts val="1800"/>
              </a:spcBef>
            </a:pP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17:3『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瑪拿西的玄孫，瑪吉的曾孫，基列的孫子，希弗的兒子西羅非哈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沒有兒子，只有女兒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728363" y="2459526"/>
            <a:ext cx="9920298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二　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積極的據有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所分配到的美地─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下～十七</a:t>
            </a:r>
            <a:endParaRPr kumimoji="1" lang="en-US" altLang="zh-TW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210236" y="1299937"/>
            <a:ext cx="102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59695" y="215542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1" spc="700">
                <a:solidFill>
                  <a:schemeClr val="bg1"/>
                </a:solidFill>
                <a:latin typeface="DFHei Std W5" charset="-120"/>
                <a:ea typeface="DFHei Std W9" charset="-120"/>
                <a:cs typeface="DFHei Std W5" charset="-120"/>
              </a:rPr>
              <a:t>  </a:t>
            </a:r>
            <a:r>
              <a:rPr kumimoji="1" lang="zh-TW" altLang="en-US" sz="2700" b="1" spc="100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23" name="直線接點 22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453253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2112676" y="3210979"/>
            <a:ext cx="5479705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　約瑟支派─十六～十七</a:t>
            </a:r>
            <a:endParaRPr kumimoji="1" lang="en-US" altLang="zh-TW" sz="34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93" y="4205759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1728363" y="2459526"/>
            <a:ext cx="9920298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二　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積極的據有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所分配到的美地─</a:t>
            </a:r>
            <a:r>
              <a:rPr kumimoji="1" lang="en-US" altLang="zh-TW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下～十七</a:t>
            </a:r>
            <a:endParaRPr kumimoji="1" lang="en-US" altLang="zh-TW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210236" y="1299937"/>
            <a:ext cx="102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959695" y="215542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1" spc="700">
                <a:solidFill>
                  <a:schemeClr val="bg1"/>
                </a:solidFill>
                <a:latin typeface="DFHei Std W5" charset="-120"/>
                <a:ea typeface="DFHei Std W9" charset="-120"/>
                <a:cs typeface="DFHei Std W5" charset="-120"/>
              </a:rPr>
              <a:t>  </a:t>
            </a:r>
            <a:r>
              <a:rPr kumimoji="1" lang="zh-TW" altLang="en-US" sz="2700" b="1" spc="100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453253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685209" y="4066426"/>
            <a:ext cx="8791174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5138" indent="-1735138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17:4『</a:t>
            </a: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她們來到祭司以利亞撒和嫩的兒子約書亞並眾首領面前，說，耶和華曾吩咐摩西在我們弟兄中給我們產業。於是約書亞</a:t>
            </a:r>
            <a:r>
              <a:rPr kumimoji="1" lang="zh-TW" altLang="en-US" sz="3000" b="1" u="sng" spc="50" dirty="0" smtClean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照耶和華所吩咐的</a:t>
            </a: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，在她們伯叔中，</a:t>
            </a:r>
            <a:r>
              <a:rPr kumimoji="1" lang="zh-TW" altLang="en-US" sz="3000" b="1" u="sng" spc="50" dirty="0" smtClean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把產業給了她們</a:t>
            </a: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en-US" altLang="zh-TW" sz="3000" b="1" spc="50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12676" y="3210979"/>
            <a:ext cx="5479705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2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　約瑟支派─十六～十七</a:t>
            </a:r>
            <a:endParaRPr kumimoji="1" lang="en-US" altLang="zh-TW" sz="34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93" y="4191471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685209" y="4806491"/>
            <a:ext cx="8595735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9425" indent="-1749425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18:3『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約書亞對以色列人說，耶和華你們列祖的神所賜給你們的地，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你們懈怠不去得，要到幾時呢？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739644" y="2406859"/>
            <a:ext cx="949313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>
              <a:lnSpc>
                <a:spcPts val="4020"/>
              </a:lnSpc>
              <a:spcBef>
                <a:spcPts val="1800"/>
              </a:spcBef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三　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不積極的據有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所分配到的美地─十八１～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十九</a:t>
            </a:r>
            <a:endParaRPr kumimoji="1" lang="en-US" altLang="zh-TW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210236" y="1299937"/>
            <a:ext cx="102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59695" y="215542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1" spc="700">
                <a:solidFill>
                  <a:schemeClr val="bg1"/>
                </a:solidFill>
                <a:latin typeface="DFHei Std W5" charset="-120"/>
                <a:ea typeface="DFHei Std W9" charset="-120"/>
                <a:cs typeface="DFHei Std W5" charset="-120"/>
              </a:rPr>
              <a:t>  </a:t>
            </a:r>
            <a:r>
              <a:rPr kumimoji="1" lang="zh-TW" altLang="en-US" sz="2700" b="1" spc="100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23" name="直線接點 22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453253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070847" y="3670795"/>
            <a:ext cx="9242928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900" indent="-671513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　約書亞豫備將地拈鬮分給七個支派─十八</a:t>
            </a: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10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93" y="4922096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1" spc="700">
                <a:solidFill>
                  <a:schemeClr val="bg1"/>
                </a:solidFill>
                <a:latin typeface="DFHei Std W5" charset="-120"/>
                <a:ea typeface="DFHei Std W9" charset="-120"/>
                <a:cs typeface="DFHei Std W5" charset="-120"/>
              </a:rPr>
              <a:t>  </a:t>
            </a:r>
            <a:r>
              <a:rPr kumimoji="1" lang="zh-TW" altLang="en-US" sz="2700" b="1" spc="100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453253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739644" y="2406859"/>
            <a:ext cx="949313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>
              <a:lnSpc>
                <a:spcPts val="4020"/>
              </a:lnSpc>
              <a:spcBef>
                <a:spcPts val="1800"/>
              </a:spcBef>
            </a:pP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三　</a:t>
            </a:r>
            <a:r>
              <a:rPr kumimoji="1" lang="zh-TW" altLang="en-US" sz="36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不積極的據有</a:t>
            </a:r>
            <a:r>
              <a:rPr kumimoji="1" lang="zh-TW" altLang="en-US" sz="36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所分配到的美地─十八１～</a:t>
            </a:r>
            <a:r>
              <a:rPr kumimoji="1" lang="zh-TW" altLang="en-US" sz="36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十九</a:t>
            </a:r>
            <a:endParaRPr kumimoji="1" lang="en-US" altLang="zh-TW" sz="36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210236" y="1299937"/>
            <a:ext cx="102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959695" y="2155428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2685209" y="4806491"/>
            <a:ext cx="8595735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9425" indent="-1749425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19:47『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但的子孫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失去他們原得的地界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，就上去攻打利善；他們奪了那城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住在其中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…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sp>
        <p:nvSpPr>
          <p:cNvPr id="33" name="矩形 32"/>
          <p:cNvSpPr/>
          <p:nvPr/>
        </p:nvSpPr>
        <p:spPr>
          <a:xfrm>
            <a:off x="2070847" y="3670795"/>
            <a:ext cx="9242928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900" indent="-671513">
              <a:lnSpc>
                <a:spcPts val="3520"/>
              </a:lnSpc>
              <a:spcBef>
                <a:spcPts val="1800"/>
              </a:spcBef>
            </a:pP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2	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但支派的例子─十九</a:t>
            </a: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40</a:t>
            </a:r>
            <a:r>
              <a:rPr kumimoji="1" lang="zh-TW" altLang="en-US" sz="3400" b="1" spc="50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400" b="1" spc="50" dirty="0">
                <a:latin typeface="DFHei Std W7" charset="-120"/>
                <a:ea typeface="DFHei Std W7" charset="-120"/>
                <a:cs typeface="DFHei Std W7" charset="-120"/>
              </a:rPr>
              <a:t>48</a:t>
            </a: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93" y="4927101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1709800" y="2669748"/>
            <a:ext cx="1048219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二　</a:t>
            </a:r>
            <a:r>
              <a:rPr kumimoji="1" lang="zh-TW" altLang="en-US" sz="3400" b="1" spc="50" dirty="0">
                <a:solidFill>
                  <a:srgbClr val="FF0000"/>
                </a:solidFill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積極的據有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所分配到的美地─</a:t>
            </a:r>
            <a:r>
              <a:rPr kumimoji="1" lang="en-US" altLang="zh-TW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3</a:t>
            </a:r>
            <a:r>
              <a:rPr kumimoji="1" lang="zh-TW" altLang="en-US" sz="3400" b="1" spc="50" dirty="0" smtClean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下～十七</a:t>
            </a:r>
            <a:endParaRPr kumimoji="1" lang="en-US" altLang="zh-TW" sz="3400" b="1" spc="50" dirty="0">
              <a:latin typeface="華康黑體 Std W7" panose="020B0700000000000000" charset="-120"/>
              <a:ea typeface="華康黑體 Std W7" panose="020B0700000000000000" charset="-120"/>
              <a:cs typeface="華康黑體 Std W7" panose="020B0700000000000000" charset="-120"/>
            </a:endParaRPr>
          </a:p>
          <a:p>
            <a:pPr marL="900113" indent="-900113">
              <a:lnSpc>
                <a:spcPts val="3520"/>
              </a:lnSpc>
              <a:spcBef>
                <a:spcPts val="1800"/>
              </a:spcBef>
            </a:pPr>
            <a:r>
              <a:rPr kumimoji="1" lang="zh-TW" altLang="en-US" sz="3400" b="1" spc="50" dirty="0">
                <a:ea typeface="華康黑體 Std W7" panose="020B0700000000000000" charset="-120"/>
              </a:rPr>
              <a:t>三　</a:t>
            </a:r>
            <a:r>
              <a:rPr kumimoji="1" lang="zh-TW" altLang="en-US" sz="3400" b="1" spc="50" dirty="0">
                <a:solidFill>
                  <a:srgbClr val="FF0000"/>
                </a:solidFill>
                <a:ea typeface="華康黑體 Std W7" panose="020B0700000000000000" charset="-120"/>
              </a:rPr>
              <a:t>不積極的據有</a:t>
            </a:r>
            <a:r>
              <a:rPr kumimoji="1" lang="zh-TW" altLang="en-US" sz="3400" b="1" spc="50" dirty="0">
                <a:ea typeface="華康黑體 Std W7" panose="020B0700000000000000" charset="-120"/>
              </a:rPr>
              <a:t>所分配到的美</a:t>
            </a:r>
            <a:r>
              <a:rPr kumimoji="1" lang="zh-TW" altLang="en-US" sz="3400" b="1" spc="50" dirty="0" smtClean="0">
                <a:ea typeface="華康黑體 Std W7" panose="020B0700000000000000" charset="-120"/>
              </a:rPr>
              <a:t>地</a:t>
            </a:r>
            <a:r>
              <a:rPr kumimoji="1" lang="zh-TW" altLang="en-US" sz="3400" b="1" spc="50" dirty="0">
                <a:latin typeface="華康黑體 Std W7" panose="020B0700000000000000" charset="-120"/>
                <a:ea typeface="華康黑體 Std W7" panose="020B0700000000000000" charset="-120"/>
                <a:cs typeface="華康黑體 Std W7" panose="020B0700000000000000" charset="-120"/>
              </a:rPr>
              <a:t>─</a:t>
            </a:r>
            <a:r>
              <a:rPr kumimoji="1" lang="zh-TW" altLang="en-US" sz="3400" b="1" spc="50" dirty="0" smtClean="0">
                <a:ea typeface="華康黑體 Std W7" panose="020B0700000000000000" charset="-120"/>
              </a:rPr>
              <a:t>十八</a:t>
            </a:r>
            <a:r>
              <a:rPr kumimoji="1" lang="zh-TW" altLang="en-US" sz="3400" b="1" spc="50" dirty="0">
                <a:ea typeface="華康黑體 Std W7" panose="020B0700000000000000" charset="-120"/>
              </a:rPr>
              <a:t>１～十九</a:t>
            </a:r>
          </a:p>
        </p:txBody>
      </p:sp>
      <p:sp>
        <p:nvSpPr>
          <p:cNvPr id="11" name="三角形 19">
            <a:extLst>
              <a:ext uri="{FF2B5EF4-FFF2-40B4-BE49-F238E27FC236}">
                <a16:creationId xmlns:a16="http://schemas.microsoft.com/office/drawing/2014/main" xmlns="" id="{8B4CED8B-A38D-47AC-9116-7F1F2DB94B3B}"/>
              </a:ext>
            </a:extLst>
          </p:cNvPr>
          <p:cNvSpPr/>
          <p:nvPr/>
        </p:nvSpPr>
        <p:spPr>
          <a:xfrm rot="5400000">
            <a:off x="1867317" y="4571203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xmlns="" id="{6FCC7040-7C51-4774-897D-0E4C9B9B4B44}"/>
              </a:ext>
            </a:extLst>
          </p:cNvPr>
          <p:cNvCxnSpPr/>
          <p:nvPr/>
        </p:nvCxnSpPr>
        <p:spPr>
          <a:xfrm>
            <a:off x="1709801" y="4104634"/>
            <a:ext cx="95229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45C15F7E-8E0D-4152-9413-395EB7F710DB}"/>
              </a:ext>
            </a:extLst>
          </p:cNvPr>
          <p:cNvSpPr txBox="1"/>
          <p:nvPr/>
        </p:nvSpPr>
        <p:spPr>
          <a:xfrm>
            <a:off x="2192667" y="4394324"/>
            <a:ext cx="904010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20"/>
              </a:lnSpc>
            </a:pPr>
            <a:r>
              <a:rPr kumimoji="1" lang="zh-TW" altLang="en-US" sz="32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我們乃是照著我們的所是來得著基督、經歷基督、並享受基督。所以，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在追求基督上殷勤的人</a:t>
            </a:r>
            <a:r>
              <a:rPr kumimoji="1" lang="zh-TW" altLang="en-US" sz="32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，要比在這事上懶惰的人，</a:t>
            </a:r>
            <a:r>
              <a:rPr kumimoji="1" lang="zh-TW" altLang="en-US" sz="32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經歷更大的基督</a:t>
            </a:r>
            <a:r>
              <a:rPr kumimoji="1" lang="zh-TW" altLang="en-US" sz="32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219DCB4C-E771-499E-A61F-862AAC590469}"/>
              </a:ext>
            </a:extLst>
          </p:cNvPr>
          <p:cNvSpPr txBox="1"/>
          <p:nvPr/>
        </p:nvSpPr>
        <p:spPr>
          <a:xfrm>
            <a:off x="6842339" y="6096645"/>
            <a:ext cx="382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約書亞生命讀經 第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12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210236" y="1299937"/>
            <a:ext cx="102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（二）十二支派所分得之地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959695" y="2367463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8B64AFA4-E3B2-4888-B463-A813C94E065B}"/>
              </a:ext>
            </a:extLst>
          </p:cNvPr>
          <p:cNvSpPr txBox="1"/>
          <p:nvPr/>
        </p:nvSpPr>
        <p:spPr>
          <a:xfrm>
            <a:off x="233554" y="1568082"/>
            <a:ext cx="600164" cy="43681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0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5" charset="-120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xmlns="" id="{3D61AC22-6502-4C76-8B50-06B4C57EFAE3}"/>
              </a:ext>
            </a:extLst>
          </p:cNvPr>
          <p:cNvCxnSpPr/>
          <p:nvPr/>
        </p:nvCxnSpPr>
        <p:spPr>
          <a:xfrm>
            <a:off x="356616" y="4458579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xmlns="" id="{36542A4F-787F-4CCA-9981-D032C6E05EF7}"/>
              </a:ext>
            </a:extLst>
          </p:cNvPr>
          <p:cNvCxnSpPr/>
          <p:nvPr/>
        </p:nvCxnSpPr>
        <p:spPr>
          <a:xfrm>
            <a:off x="356616" y="564729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五邊形 1"/>
          <p:cNvSpPr/>
          <p:nvPr/>
        </p:nvSpPr>
        <p:spPr>
          <a:xfrm>
            <a:off x="-39189" y="1378226"/>
            <a:ext cx="1252191" cy="502473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1" spc="700">
                <a:solidFill>
                  <a:schemeClr val="bg1"/>
                </a:solidFill>
                <a:latin typeface="DFHei Std W5" charset="-120"/>
                <a:ea typeface="DFHei Std W9" charset="-120"/>
                <a:cs typeface="DFHei Std W5" charset="-120"/>
              </a:rPr>
              <a:t>  </a:t>
            </a:r>
            <a:r>
              <a:rPr kumimoji="1" lang="zh-TW" altLang="en-US" sz="2700" b="1" spc="100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27" name="直線接點 26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453253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5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21741" y="1256239"/>
            <a:ext cx="1014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F5C"/>
                </a:solidFill>
                <a:latin typeface="DFHei Std W9" charset="-120"/>
                <a:ea typeface="DFHei Std W9"/>
                <a:cs typeface="DFHei Std W9" charset="-120"/>
              </a:rPr>
              <a:t>（二）十二支派所分得的地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46632" y="2118676"/>
            <a:ext cx="10412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五邊形 1"/>
          <p:cNvSpPr/>
          <p:nvPr/>
        </p:nvSpPr>
        <p:spPr>
          <a:xfrm>
            <a:off x="-39189" y="1126153"/>
            <a:ext cx="1252191" cy="4186628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21260" y="1356158"/>
            <a:ext cx="600164" cy="39566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300" dirty="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拈鬮分配美</a:t>
            </a:r>
            <a:r>
              <a:rPr kumimoji="1" lang="zh-TW" altLang="en-US" sz="2700" spc="300" dirty="0" smtClean="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地</a:t>
            </a:r>
            <a:r>
              <a:rPr kumimoji="1" lang="zh-TW" altLang="en-US" sz="2700" b="1" spc="300" dirty="0" smtClean="0">
                <a:solidFill>
                  <a:schemeClr val="bg1"/>
                </a:solidFill>
                <a:latin typeface="DFHei Std W5" charset="-120"/>
                <a:ea typeface="DFHei Std W9" charset="-120"/>
                <a:cs typeface="DFHei Std W5" charset="-120"/>
              </a:rPr>
              <a:t>  </a:t>
            </a:r>
            <a:r>
              <a:rPr kumimoji="1" lang="zh-TW" altLang="en-US" sz="2700" b="1" spc="500" dirty="0" smtClean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  <a:endParaRPr kumimoji="1" lang="zh-TW" altLang="en-US" sz="2700" b="1" spc="5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549066" y="2208887"/>
            <a:ext cx="980968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4563" indent="-944563">
              <a:lnSpc>
                <a:spcPts val="3920"/>
              </a:lnSpc>
            </a:pPr>
            <a:r>
              <a:rPr kumimoji="1" lang="zh-TW" altLang="en-US" sz="3600" b="1" spc="50" dirty="0">
                <a:latin typeface="DFHei Std W7" charset="-120"/>
                <a:ea typeface="DFHei Std W7" charset="-120"/>
                <a:cs typeface="DFHei Std W7" charset="-120"/>
              </a:rPr>
              <a:t>四　利未人所分得的城和屬城的郊野─二十</a:t>
            </a:r>
            <a:r>
              <a:rPr kumimoji="1" lang="en-US" altLang="zh-TW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42</a:t>
            </a:r>
            <a:endParaRPr kumimoji="1" lang="zh-TW" altLang="en-US" sz="36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852209" y="3363342"/>
            <a:ext cx="715383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en-US" altLang="zh-TW" sz="3400" b="1" dirty="0">
                <a:latin typeface="DFHei Std W7" charset="-120"/>
                <a:ea typeface="DFHei Std W7" charset="-120"/>
                <a:cs typeface="DFHei Std W7" charset="-120"/>
              </a:rPr>
              <a:t>1   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庇護</a:t>
            </a:r>
            <a:r>
              <a:rPr kumimoji="1" lang="zh-TW" altLang="en-US" sz="3400" b="1" dirty="0" smtClean="0">
                <a:latin typeface="DFHei Std W7" charset="-120"/>
                <a:ea typeface="DFHei Std W7" charset="-120"/>
                <a:cs typeface="DFHei Std W7" charset="-120"/>
              </a:rPr>
              <a:t>城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─</a:t>
            </a:r>
            <a:r>
              <a:rPr kumimoji="1" lang="zh-TW" altLang="en-US" sz="3400" b="1" dirty="0" smtClean="0">
                <a:latin typeface="DFHei Std W7" charset="-120"/>
                <a:ea typeface="DFHei Std W7" charset="-120"/>
                <a:cs typeface="DFHei Std W7" charset="-120"/>
              </a:rPr>
              <a:t>二十</a:t>
            </a:r>
            <a:r>
              <a:rPr kumimoji="1" lang="en-US" altLang="zh-TW" sz="34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400" b="1" dirty="0">
                <a:latin typeface="DFHei Std W7" charset="-120"/>
                <a:ea typeface="DFHei Std W7" charset="-120"/>
                <a:cs typeface="DFHei Std W7" charset="-120"/>
              </a:rPr>
              <a:t>9</a:t>
            </a:r>
            <a:endParaRPr kumimoji="1" lang="zh-TW" altLang="en-US" sz="34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1DF3FE20-0C20-4F4D-A10E-043CDD35F894}"/>
              </a:ext>
            </a:extLst>
          </p:cNvPr>
          <p:cNvSpPr txBox="1"/>
          <p:nvPr/>
        </p:nvSpPr>
        <p:spPr>
          <a:xfrm>
            <a:off x="7389805" y="6173004"/>
            <a:ext cx="396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民 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6:6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6:15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21" name="直線接點 20">
            <a:extLst>
              <a:ext uri="{FF2B5EF4-FFF2-40B4-BE49-F238E27FC236}">
                <a16:creationId xmlns="" xmlns:a16="http://schemas.microsoft.com/office/drawing/2014/main" id="{DB5E7621-E1E8-41C9-9948-E36F144C076A}"/>
              </a:ext>
            </a:extLst>
          </p:cNvPr>
          <p:cNvCxnSpPr>
            <a:cxnSpLocks/>
          </p:cNvCxnSpPr>
          <p:nvPr/>
        </p:nvCxnSpPr>
        <p:spPr>
          <a:xfrm flipV="1">
            <a:off x="1549066" y="4139013"/>
            <a:ext cx="9809686" cy="14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344322" y="3791753"/>
            <a:ext cx="356616" cy="1169213"/>
            <a:chOff x="344322" y="3791753"/>
            <a:chExt cx="356616" cy="1169213"/>
          </a:xfrm>
        </p:grpSpPr>
        <p:cxnSp>
          <p:nvCxnSpPr>
            <p:cNvPr id="31" name="直線接點 30">
              <a:extLst>
                <a:ext uri="{FF2B5EF4-FFF2-40B4-BE49-F238E27FC236}">
                  <a16:creationId xmlns="" xmlns:a16="http://schemas.microsoft.com/office/drawing/2014/main" id="{7B12F7CC-7434-4B0B-8F27-58BA12FD766D}"/>
                </a:ext>
              </a:extLst>
            </p:cNvPr>
            <p:cNvCxnSpPr/>
            <p:nvPr/>
          </p:nvCxnSpPr>
          <p:spPr>
            <a:xfrm>
              <a:off x="344322" y="4960966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="" xmlns:a16="http://schemas.microsoft.com/office/drawing/2014/main" id="{7B12F7CC-7434-4B0B-8F27-58BA12FD766D}"/>
                </a:ext>
              </a:extLst>
            </p:cNvPr>
            <p:cNvCxnSpPr/>
            <p:nvPr/>
          </p:nvCxnSpPr>
          <p:spPr>
            <a:xfrm>
              <a:off x="344322" y="3791753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群組 9"/>
          <p:cNvGrpSpPr/>
          <p:nvPr/>
        </p:nvGrpSpPr>
        <p:grpSpPr>
          <a:xfrm>
            <a:off x="1852209" y="4371719"/>
            <a:ext cx="9682293" cy="1887696"/>
            <a:chOff x="1852209" y="4371719"/>
            <a:chExt cx="9682293" cy="1887696"/>
          </a:xfrm>
        </p:grpSpPr>
        <p:sp>
          <p:nvSpPr>
            <p:cNvPr id="26" name="文字方塊 25"/>
            <p:cNvSpPr txBox="1"/>
            <p:nvPr/>
          </p:nvSpPr>
          <p:spPr>
            <a:xfrm>
              <a:off x="2187615" y="4371719"/>
              <a:ext cx="9346887" cy="188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kumimoji="1" lang="zh-TW" altLang="en-US" sz="3200" b="1" dirty="0">
                  <a:solidFill>
                    <a:srgbClr val="00206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庇護城有六座，約但河兩岸各三座；庇護城不僅為著以色列人，也為著在他們中間的外人並寄居的，指明</a:t>
              </a:r>
              <a:r>
                <a:rPr kumimoji="1" lang="zh-TW" altLang="en-US" sz="32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三一神是親近、便利的，使誤犯罪的人可以逃入基督裏得庇護。</a:t>
              </a:r>
            </a:p>
          </p:txBody>
        </p:sp>
        <p:sp>
          <p:nvSpPr>
            <p:cNvPr id="32" name="三角形 31"/>
            <p:cNvSpPr/>
            <p:nvPr/>
          </p:nvSpPr>
          <p:spPr>
            <a:xfrm rot="5400000">
              <a:off x="1829797" y="4554945"/>
              <a:ext cx="224118" cy="179294"/>
            </a:xfrm>
            <a:prstGeom prst="triangle">
              <a:avLst/>
            </a:prstGeom>
            <a:solidFill>
              <a:srgbClr val="00B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233554" y="5453469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3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陳信綸</a:t>
            </a:r>
            <a:endParaRPr kumimoji="1" lang="zh-TW" altLang="en-US" sz="2400" b="1" spc="3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/>
      <p:bldP spid="24" grpId="0"/>
      <p:bldP spid="25" grpId="0"/>
      <p:bldP spid="8" grpId="0"/>
      <p:bldP spid="1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/>
          <p:cNvSpPr txBox="1"/>
          <p:nvPr/>
        </p:nvSpPr>
        <p:spPr>
          <a:xfrm>
            <a:off x="1925059" y="3224429"/>
            <a:ext cx="968057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3100" indent="-673100">
              <a:lnSpc>
                <a:spcPts val="3520"/>
              </a:lnSpc>
            </a:pPr>
            <a:r>
              <a:rPr kumimoji="1" lang="en-US" altLang="zh-TW" sz="3400" b="1" dirty="0">
                <a:latin typeface="DFHei Std W7" charset="-120"/>
                <a:ea typeface="DFHei Std W7" charset="-120"/>
                <a:cs typeface="DFHei Std W7" charset="-120"/>
              </a:rPr>
              <a:t>2   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以色列人各支派給利未人四十八座</a:t>
            </a:r>
            <a:r>
              <a:rPr kumimoji="1" lang="zh-TW" altLang="en-US" sz="3400" b="1" dirty="0" smtClean="0">
                <a:latin typeface="DFHei Std W7" charset="-120"/>
                <a:ea typeface="DFHei Std W7" charset="-120"/>
                <a:cs typeface="DFHei Std W7" charset="-120"/>
              </a:rPr>
              <a:t>城</a:t>
            </a:r>
            <a:r>
              <a:rPr kumimoji="1" lang="zh-TW" altLang="en-US" sz="3200" b="1" spc="50" dirty="0">
                <a:latin typeface="DFHei Std W7" charset="-120"/>
                <a:ea typeface="DFHei Std W7" charset="-120"/>
                <a:cs typeface="DFHei Std W7" charset="-120"/>
              </a:rPr>
              <a:t>─</a:t>
            </a:r>
            <a:r>
              <a:rPr kumimoji="1" lang="zh-TW" altLang="en-US" sz="3400" b="1" dirty="0" smtClean="0">
                <a:latin typeface="DFHei Std W7" charset="-120"/>
                <a:ea typeface="DFHei Std W7" charset="-120"/>
                <a:cs typeface="DFHei Std W7" charset="-120"/>
              </a:rPr>
              <a:t>二一</a:t>
            </a:r>
            <a:r>
              <a:rPr kumimoji="1" lang="en-US" altLang="zh-TW" sz="34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400" b="1" dirty="0">
                <a:latin typeface="DFHei Std W7" charset="-120"/>
                <a:ea typeface="DFHei Std W7" charset="-120"/>
                <a:cs typeface="DFHei Std W7" charset="-120"/>
              </a:rPr>
              <a:t>42</a:t>
            </a:r>
            <a:endParaRPr kumimoji="1" lang="zh-TW" altLang="en-US" sz="34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210764" y="4379428"/>
            <a:ext cx="93948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20"/>
              </a:lnSpc>
              <a:spcBef>
                <a:spcPts val="1200"/>
              </a:spcBef>
            </a:pPr>
            <a:r>
              <a:rPr kumimoji="1" lang="zh-TW" altLang="en-US" sz="28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給利未人四十八座城，</a:t>
            </a:r>
            <a:r>
              <a:rPr kumimoji="1" lang="zh-TW" altLang="en-US" sz="28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表徵墮落的天然人，藉著利未人的服事被帶進復活裏</a:t>
            </a:r>
            <a:r>
              <a:rPr kumimoji="1" lang="zh-TW" altLang="en-US" sz="28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r>
              <a:rPr kumimoji="1" lang="zh-TW" altLang="en-US" sz="28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因此，給利未人之城的數目，表徵利未人服事的目的。</a:t>
            </a:r>
            <a:endParaRPr kumimoji="1" lang="en-US" altLang="zh-TW" sz="2800" b="1" dirty="0">
              <a:solidFill>
                <a:srgbClr val="002060"/>
              </a:solidFill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3020"/>
              </a:lnSpc>
              <a:spcBef>
                <a:spcPts val="1200"/>
              </a:spcBef>
            </a:pPr>
            <a:r>
              <a:rPr kumimoji="1" lang="zh-TW" altLang="en-US" sz="28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給利未人四十八座城，要分散在以色列中間，這就把雅各在</a:t>
            </a:r>
            <a:r>
              <a:rPr kumimoji="1" lang="zh-TW" altLang="en-US" sz="2800" b="1" dirty="0" smtClean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創</a:t>
            </a:r>
            <a:r>
              <a:rPr kumimoji="1" lang="en-US" altLang="zh-TW" sz="2800" b="1" dirty="0" smtClean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49:7</a:t>
            </a:r>
            <a:r>
              <a:rPr kumimoji="1" lang="zh-TW" altLang="en-US" sz="28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對利未的咒詛變為祝福。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="" xmlns:a16="http://schemas.microsoft.com/office/drawing/2014/main" id="{BE7F1D7D-C027-4FC7-9FEA-C4F42D1AF0B5}"/>
              </a:ext>
            </a:extLst>
          </p:cNvPr>
          <p:cNvSpPr txBox="1"/>
          <p:nvPr/>
        </p:nvSpPr>
        <p:spPr>
          <a:xfrm>
            <a:off x="7776212" y="6233753"/>
            <a:ext cx="396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民 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35:7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8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021741" y="1126047"/>
            <a:ext cx="1014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F5C"/>
                </a:solidFill>
                <a:latin typeface="DFHei Std W9" charset="-120"/>
                <a:ea typeface="DFHei Std W9"/>
                <a:cs typeface="DFHei Std W9" charset="-120"/>
              </a:rPr>
              <a:t>（二）十二支派所分得的地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8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45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27" name="直線接點 26"/>
          <p:cNvCxnSpPr/>
          <p:nvPr/>
        </p:nvCxnSpPr>
        <p:spPr>
          <a:xfrm>
            <a:off x="914544" y="1935796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1549066" y="2088974"/>
            <a:ext cx="980968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4563" indent="-944563">
              <a:lnSpc>
                <a:spcPts val="3920"/>
              </a:lnSpc>
            </a:pPr>
            <a:r>
              <a:rPr kumimoji="1" lang="zh-TW" altLang="en-US" sz="3600" b="1" spc="50" dirty="0">
                <a:latin typeface="DFHei Std W7" charset="-120"/>
                <a:ea typeface="DFHei Std W7" charset="-120"/>
                <a:cs typeface="DFHei Std W7" charset="-120"/>
              </a:rPr>
              <a:t>四　利未人所分得的城和屬城的郊野─二十</a:t>
            </a:r>
            <a:r>
              <a:rPr kumimoji="1" lang="en-US" altLang="zh-TW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～二一</a:t>
            </a:r>
            <a:r>
              <a:rPr kumimoji="1" lang="en-US" altLang="zh-TW" sz="3600" b="1" spc="50" dirty="0" smtClean="0">
                <a:latin typeface="DFHei Std W7" charset="-120"/>
                <a:ea typeface="DFHei Std W7" charset="-120"/>
                <a:cs typeface="DFHei Std W7" charset="-120"/>
              </a:rPr>
              <a:t>42</a:t>
            </a:r>
            <a:endParaRPr kumimoji="1" lang="zh-TW" altLang="en-US" sz="3600" b="1" spc="50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39" name="五邊形 1"/>
          <p:cNvSpPr/>
          <p:nvPr/>
        </p:nvSpPr>
        <p:spPr>
          <a:xfrm>
            <a:off x="-39189" y="1521775"/>
            <a:ext cx="1252191" cy="4737640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1" spc="700">
                <a:solidFill>
                  <a:schemeClr val="bg1"/>
                </a:solidFill>
                <a:latin typeface="DFHei Std W5" charset="-120"/>
                <a:ea typeface="DFHei Std W9" charset="-120"/>
                <a:cs typeface="DFHei Std W5" charset="-120"/>
              </a:rPr>
              <a:t>  </a:t>
            </a:r>
            <a:r>
              <a:rPr kumimoji="1" lang="zh-TW" altLang="en-US" sz="2700" b="1" spc="100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41" name="直線接點 40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453253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="" xmlns:a16="http://schemas.microsoft.com/office/drawing/2014/main" id="{DB5E7621-E1E8-41C9-9948-E36F144C076A}"/>
              </a:ext>
            </a:extLst>
          </p:cNvPr>
          <p:cNvCxnSpPr>
            <a:cxnSpLocks/>
          </p:cNvCxnSpPr>
          <p:nvPr/>
        </p:nvCxnSpPr>
        <p:spPr>
          <a:xfrm flipV="1">
            <a:off x="1736203" y="4257292"/>
            <a:ext cx="9672787" cy="13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三角形 43"/>
          <p:cNvSpPr/>
          <p:nvPr/>
        </p:nvSpPr>
        <p:spPr>
          <a:xfrm rot="5400000">
            <a:off x="1829797" y="4554945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三角形 44"/>
          <p:cNvSpPr/>
          <p:nvPr/>
        </p:nvSpPr>
        <p:spPr>
          <a:xfrm rot="5400000">
            <a:off x="1829797" y="5808870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88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900953" y="1173291"/>
            <a:ext cx="10529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0" indent="-1524000"/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（三）流便、迦得、和瑪拿西半支派回到他們</a:t>
            </a:r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在約</a:t>
            </a:r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但河東的地去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59695" y="2590920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五邊形 1"/>
          <p:cNvSpPr/>
          <p:nvPr/>
        </p:nvSpPr>
        <p:spPr>
          <a:xfrm>
            <a:off x="-39189" y="1521775"/>
            <a:ext cx="1252191" cy="4737640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1" spc="700">
                <a:solidFill>
                  <a:schemeClr val="bg1"/>
                </a:solidFill>
                <a:latin typeface="DFHei Std W5" charset="-120"/>
                <a:ea typeface="DFHei Std W9" charset="-120"/>
                <a:cs typeface="DFHei Std W5" charset="-120"/>
              </a:rPr>
              <a:t>  </a:t>
            </a:r>
            <a:r>
              <a:rPr kumimoji="1" lang="zh-TW" altLang="en-US" sz="2700" b="1" spc="100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27" name="直線接點 26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453253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736202" y="2759029"/>
            <a:ext cx="9693797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62150" indent="-1962150">
              <a:lnSpc>
                <a:spcPts val="3520"/>
              </a:lnSpc>
            </a:pP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22:10『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流便人、迦得人、和瑪拿西半支派</a:t>
            </a: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的人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到了迦南地靠近約但河的地區，</a:t>
            </a: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就在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約但河那裡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築了一座壇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；那壇</a:t>
            </a: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看起來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十分高大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zh-TW" altLang="en-US" sz="3000" b="1" spc="50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187616" y="4572987"/>
            <a:ext cx="90451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20"/>
              </a:lnSpc>
            </a:pP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在神的經綸裏，神百姓中間</a:t>
            </a:r>
            <a:r>
              <a:rPr kumimoji="1" lang="zh-TW" altLang="en-US" sz="3400" b="1" u="sng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只該有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在耶路撒冷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的</a:t>
            </a:r>
            <a:r>
              <a:rPr kumimoji="1" lang="zh-TW" altLang="en-US" sz="3400" b="1" u="sng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一座壇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。所有神的百姓都必須到那裏獻祭給神，為著敬拜並與神交通。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="" xmlns:a16="http://schemas.microsoft.com/office/drawing/2014/main" id="{BE7F1D7D-C027-4FC7-9FEA-C4F42D1AF0B5}"/>
              </a:ext>
            </a:extLst>
          </p:cNvPr>
          <p:cNvSpPr txBox="1"/>
          <p:nvPr/>
        </p:nvSpPr>
        <p:spPr>
          <a:xfrm>
            <a:off x="8456333" y="6127259"/>
            <a:ext cx="271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22:10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30" name="直線接點 29">
            <a:extLst>
              <a:ext uri="{FF2B5EF4-FFF2-40B4-BE49-F238E27FC236}">
                <a16:creationId xmlns="" xmlns:a16="http://schemas.microsoft.com/office/drawing/2014/main" id="{DB5E7621-E1E8-41C9-9948-E36F144C076A}"/>
              </a:ext>
            </a:extLst>
          </p:cNvPr>
          <p:cNvCxnSpPr>
            <a:cxnSpLocks/>
          </p:cNvCxnSpPr>
          <p:nvPr/>
        </p:nvCxnSpPr>
        <p:spPr>
          <a:xfrm flipV="1">
            <a:off x="1736203" y="4404259"/>
            <a:ext cx="9672787" cy="13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三角形 30"/>
          <p:cNvSpPr/>
          <p:nvPr/>
        </p:nvSpPr>
        <p:spPr>
          <a:xfrm rot="5400000">
            <a:off x="1829797" y="4769847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87" y="2853220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8" grpId="0"/>
      <p:bldP spid="3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線接點 30"/>
          <p:cNvCxnSpPr/>
          <p:nvPr/>
        </p:nvCxnSpPr>
        <p:spPr>
          <a:xfrm>
            <a:off x="959695" y="2590920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2176040" y="4580259"/>
            <a:ext cx="9398643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20"/>
              </a:lnSpc>
            </a:pP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本章末了關於兩個半支派在約但河邊另築一座壇的記載，指明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在對基督的享受裏，必須極力避免分裂</a:t>
            </a:r>
            <a:r>
              <a:rPr kumimoji="1" lang="zh-TW" altLang="en-US" sz="3400" b="1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zh-TW" altLang="en-US" sz="3400" b="1" dirty="0">
              <a:solidFill>
                <a:srgbClr val="FF000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="" xmlns:a16="http://schemas.microsoft.com/office/drawing/2014/main" id="{BE7F1D7D-C027-4FC7-9FEA-C4F42D1AF0B5}"/>
              </a:ext>
            </a:extLst>
          </p:cNvPr>
          <p:cNvSpPr txBox="1"/>
          <p:nvPr/>
        </p:nvSpPr>
        <p:spPr>
          <a:xfrm>
            <a:off x="8311790" y="6133672"/>
            <a:ext cx="244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22:10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20" name="五邊形 1"/>
          <p:cNvSpPr/>
          <p:nvPr/>
        </p:nvSpPr>
        <p:spPr>
          <a:xfrm>
            <a:off x="-39189" y="1521775"/>
            <a:ext cx="1252191" cy="4737640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21260" y="1761272"/>
            <a:ext cx="600164" cy="4411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拈鬮分配美地</a:t>
            </a:r>
            <a:r>
              <a:rPr kumimoji="1" lang="zh-TW" altLang="en-US" sz="2700" b="1" spc="700">
                <a:solidFill>
                  <a:schemeClr val="bg1"/>
                </a:solidFill>
                <a:latin typeface="DFHei Std W5" charset="-120"/>
                <a:ea typeface="DFHei Std W9" charset="-120"/>
                <a:cs typeface="DFHei Std W5" charset="-120"/>
              </a:rPr>
              <a:t>  </a:t>
            </a:r>
            <a:r>
              <a:rPr kumimoji="1" lang="zh-TW" altLang="en-US" sz="2700" b="1" spc="100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  <a:endParaRPr kumimoji="1" lang="zh-TW" altLang="en-US" sz="2700" b="1" spc="1000" dirty="0">
              <a:solidFill>
                <a:schemeClr val="bg1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27" name="直線接點 26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586379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="" xmlns:a16="http://schemas.microsoft.com/office/drawing/2014/main" id="{7B12F7CC-7434-4B0B-8F27-58BA12FD766D}"/>
              </a:ext>
            </a:extLst>
          </p:cNvPr>
          <p:cNvCxnSpPr/>
          <p:nvPr/>
        </p:nvCxnSpPr>
        <p:spPr>
          <a:xfrm>
            <a:off x="344322" y="4532533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900953" y="1173291"/>
            <a:ext cx="10529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0" indent="-1524000"/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（三）流便、迦得、和瑪拿西半支派回到他們</a:t>
            </a:r>
            <a:r>
              <a:rPr kumimoji="1" lang="zh-TW" altLang="en-US" sz="40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在約</a:t>
            </a:r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但河東的地去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（二二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sp>
        <p:nvSpPr>
          <p:cNvPr id="33" name="三角形 32"/>
          <p:cNvSpPr/>
          <p:nvPr/>
        </p:nvSpPr>
        <p:spPr>
          <a:xfrm rot="5400000">
            <a:off x="1829797" y="4772384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941856" y="2759029"/>
            <a:ext cx="9488144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62150" indent="-1962150">
              <a:lnSpc>
                <a:spcPts val="3520"/>
              </a:lnSpc>
            </a:pP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22:10『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流便人、迦得人、和瑪拿西半支派</a:t>
            </a: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的人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到了迦南地靠近約但河的地區，</a:t>
            </a: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就在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約但河那裡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築了一座壇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；那壇</a:t>
            </a:r>
            <a:r>
              <a:rPr kumimoji="1" lang="zh-TW" altLang="en-US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看起來</a:t>
            </a:r>
            <a:r>
              <a:rPr kumimoji="1" lang="zh-TW" altLang="en-US" sz="30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十分高大</a:t>
            </a:r>
            <a:r>
              <a:rPr kumimoji="1" lang="zh-TW" altLang="en-US" sz="3000" b="1" spc="50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3000" b="1" spc="50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zh-TW" altLang="en-US" sz="3000" b="1" spc="50" dirty="0"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="" xmlns:a16="http://schemas.microsoft.com/office/drawing/2014/main" id="{DB5E7621-E1E8-41C9-9948-E36F144C076A}"/>
              </a:ext>
            </a:extLst>
          </p:cNvPr>
          <p:cNvCxnSpPr>
            <a:cxnSpLocks/>
          </p:cNvCxnSpPr>
          <p:nvPr/>
        </p:nvCxnSpPr>
        <p:spPr>
          <a:xfrm flipV="1">
            <a:off x="1736203" y="4404259"/>
            <a:ext cx="9672787" cy="13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40" y="2881131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225317" y="1101568"/>
            <a:ext cx="3593722" cy="630942"/>
            <a:chOff x="4225317" y="1232935"/>
            <a:chExt cx="3593722" cy="630942"/>
          </a:xfrm>
        </p:grpSpPr>
        <p:sp>
          <p:nvSpPr>
            <p:cNvPr id="14" name="文字方塊 13"/>
            <p:cNvSpPr txBox="1"/>
            <p:nvPr/>
          </p:nvSpPr>
          <p:spPr>
            <a:xfrm>
              <a:off x="4420035" y="1232935"/>
              <a:ext cx="320428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500" dirty="0">
                  <a:solidFill>
                    <a:srgbClr val="00B05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舊 約 研 讀</a:t>
              </a: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4225317" y="1296946"/>
              <a:ext cx="0" cy="50292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7819039" y="1296946"/>
              <a:ext cx="0" cy="50292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398FA7B-9FE9-4B84-9C1E-82D0DC821308}"/>
              </a:ext>
            </a:extLst>
          </p:cNvPr>
          <p:cNvSpPr txBox="1"/>
          <p:nvPr/>
        </p:nvSpPr>
        <p:spPr>
          <a:xfrm>
            <a:off x="901013" y="1937913"/>
            <a:ext cx="108187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我們分出七個重點；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總綱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、</a:t>
            </a:r>
            <a:r>
              <a:rPr kumimoji="1" lang="zh-TW" altLang="en-US" sz="3200" b="1" dirty="0">
                <a:solidFill>
                  <a:srgbClr val="FF0000"/>
                </a:solidFill>
                <a:ea typeface="DFHei Std W7" charset="-120"/>
              </a:rPr>
              <a:t>中心思想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、</a:t>
            </a:r>
            <a:r>
              <a:rPr kumimoji="1" lang="zh-TW" altLang="en-US" sz="3200" b="1" dirty="0">
                <a:solidFill>
                  <a:srgbClr val="FF0000"/>
                </a:solidFill>
                <a:ea typeface="DFHei Std W7" charset="-120"/>
              </a:rPr>
              <a:t>要語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、</a:t>
            </a:r>
            <a:r>
              <a:rPr kumimoji="1" lang="zh-TW" altLang="en-US" sz="3200" b="1" dirty="0">
                <a:solidFill>
                  <a:srgbClr val="FF0000"/>
                </a:solidFill>
                <a:ea typeface="DFHei Std W7" charset="-120"/>
              </a:rPr>
              <a:t>分段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、</a:t>
            </a:r>
            <a:r>
              <a:rPr kumimoji="1" lang="zh-TW" altLang="en-US" sz="3200" b="1" dirty="0">
                <a:solidFill>
                  <a:srgbClr val="FF0000"/>
                </a:solidFill>
                <a:ea typeface="DFHei Std W7" charset="-120"/>
              </a:rPr>
              <a:t>要義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、</a:t>
            </a:r>
            <a:r>
              <a:rPr kumimoji="1" lang="zh-TW" altLang="en-US" sz="3200" b="1" dirty="0">
                <a:solidFill>
                  <a:srgbClr val="FF0000"/>
                </a:solidFill>
                <a:ea typeface="DFHei Std W7" charset="-120"/>
              </a:rPr>
              <a:t>豫表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和</a:t>
            </a:r>
            <a:r>
              <a:rPr kumimoji="1" lang="zh-TW" altLang="en-US" sz="3200" b="1" dirty="0">
                <a:solidFill>
                  <a:srgbClr val="FF0000"/>
                </a:solidFill>
                <a:ea typeface="DFHei Std W7" charset="-120"/>
              </a:rPr>
              <a:t>豫言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。我們只要將每一卷書中的七個重點讀通，差不多就能</a:t>
            </a:r>
            <a:r>
              <a:rPr kumimoji="1" lang="zh-TW" altLang="en-US" sz="3200" b="1" dirty="0">
                <a:solidFill>
                  <a:srgbClr val="0070C0"/>
                </a:solidFill>
                <a:latin typeface="DFHei Std W7" charset="-120"/>
                <a:ea typeface="DFHei Std W7" charset="-120"/>
                <a:cs typeface="DFHei Std W7" charset="-120"/>
              </a:rPr>
              <a:t>認識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、</a:t>
            </a:r>
            <a:r>
              <a:rPr kumimoji="1" lang="zh-TW" altLang="en-US" sz="3200" b="1" dirty="0">
                <a:solidFill>
                  <a:srgbClr val="0070C0"/>
                </a:solidFill>
                <a:ea typeface="DFHei Std W7" charset="-120"/>
              </a:rPr>
              <a:t>明白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那卷書。</a:t>
            </a:r>
            <a:endParaRPr kumimoji="1" lang="en-US" altLang="zh-TW" sz="3200" b="1" dirty="0">
              <a:latin typeface="DFHei Std W7" charset="-120"/>
              <a:ea typeface="DFHei Std W7" charset="-120"/>
              <a:cs typeface="DFHei Std W7" charset="-120"/>
            </a:endParaRPr>
          </a:p>
          <a:p>
            <a:pPr algn="r">
              <a:spcBef>
                <a:spcPts val="1200"/>
              </a:spcBef>
            </a:pP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事奉主者的資格、追求與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學習 第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8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en-US" altLang="zh-TW" sz="3200" dirty="0"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1EC48196-CA04-4B30-BE35-210102900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248967"/>
              </p:ext>
            </p:extLst>
          </p:nvPr>
        </p:nvGraphicFramePr>
        <p:xfrm>
          <a:off x="1450358" y="4104830"/>
          <a:ext cx="9404263" cy="140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9" name="資料庫圖表 28">
            <a:extLst>
              <a:ext uri="{FF2B5EF4-FFF2-40B4-BE49-F238E27FC236}">
                <a16:creationId xmlns:a16="http://schemas.microsoft.com/office/drawing/2014/main" xmlns="" id="{89322984-573D-4097-B840-1DAE5E1FD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825225"/>
              </p:ext>
            </p:extLst>
          </p:nvPr>
        </p:nvGraphicFramePr>
        <p:xfrm>
          <a:off x="1450358" y="5146578"/>
          <a:ext cx="9404263" cy="140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380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3" grpId="0">
        <p:bldAsOne/>
      </p:bldGraphic>
      <p:bldGraphic spid="29" grpId="0">
        <p:bldAsOne/>
      </p:bldGraphic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25296" y="1891553"/>
            <a:ext cx="797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（四）約書亞離世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959694" y="2898195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="" xmlns:a16="http://schemas.microsoft.com/office/drawing/2014/main" id="{B25F4E18-9EF4-47D5-B003-6C8053B83FB2}"/>
              </a:ext>
            </a:extLst>
          </p:cNvPr>
          <p:cNvSpPr txBox="1"/>
          <p:nvPr/>
        </p:nvSpPr>
        <p:spPr>
          <a:xfrm>
            <a:off x="2175077" y="3335943"/>
            <a:ext cx="9057698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  <a:spcBef>
                <a:spcPts val="3000"/>
              </a:spcBef>
            </a:pP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一　約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書亞的</a:t>
            </a: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提醒</a:t>
            </a:r>
            <a:endParaRPr kumimoji="1" lang="en-US" altLang="zh-TW" sz="36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3520"/>
              </a:lnSpc>
              <a:spcBef>
                <a:spcPts val="3000"/>
              </a:spcBef>
            </a:pP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二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約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書亞的鼓勵和吩咐</a:t>
            </a:r>
            <a:endParaRPr kumimoji="1" lang="en-US" altLang="zh-TW" sz="3600" b="1" dirty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lnSpc>
                <a:spcPts val="3520"/>
              </a:lnSpc>
              <a:spcBef>
                <a:spcPts val="3000"/>
              </a:spcBef>
            </a:pP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三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約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書亞的</a:t>
            </a: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警告</a:t>
            </a:r>
            <a:endParaRPr kumimoji="1" lang="zh-TW" altLang="en-US" sz="36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31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="" xmlns:a16="http://schemas.microsoft.com/office/drawing/2014/main" id="{B9620673-505F-43D7-84A6-0ECFB33A8FCD}"/>
              </a:ext>
            </a:extLst>
          </p:cNvPr>
          <p:cNvSpPr txBox="1"/>
          <p:nvPr/>
        </p:nvSpPr>
        <p:spPr>
          <a:xfrm>
            <a:off x="233554" y="1918447"/>
            <a:ext cx="600164" cy="39733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5" charset="-120"/>
                <a:cs typeface="DFHei Std W9" charset="-120"/>
              </a:rPr>
              <a:t>約書亞離世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356616" y="4350353"/>
            <a:ext cx="356616" cy="1193887"/>
            <a:chOff x="356616" y="4350353"/>
            <a:chExt cx="356616" cy="1193887"/>
          </a:xfrm>
        </p:grpSpPr>
        <p:cxnSp>
          <p:nvCxnSpPr>
            <p:cNvPr id="33" name="直線接點 32">
              <a:extLst>
                <a:ext uri="{FF2B5EF4-FFF2-40B4-BE49-F238E27FC236}">
                  <a16:creationId xmlns="" xmlns:a16="http://schemas.microsoft.com/office/drawing/2014/main" id="{44286F4C-8E34-4DF7-9554-98414E6EEEA0}"/>
                </a:ext>
              </a:extLst>
            </p:cNvPr>
            <p:cNvCxnSpPr/>
            <p:nvPr/>
          </p:nvCxnSpPr>
          <p:spPr>
            <a:xfrm>
              <a:off x="356616" y="4350353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>
              <a:extLst>
                <a:ext uri="{FF2B5EF4-FFF2-40B4-BE49-F238E27FC236}">
                  <a16:creationId xmlns="" xmlns:a16="http://schemas.microsoft.com/office/drawing/2014/main" id="{18A9B764-520E-428B-9E56-4CFB23DCECE3}"/>
                </a:ext>
              </a:extLst>
            </p:cNvPr>
            <p:cNvCxnSpPr/>
            <p:nvPr/>
          </p:nvCxnSpPr>
          <p:spPr>
            <a:xfrm>
              <a:off x="356616" y="5544240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86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31" grpId="0" animBg="1"/>
      <p:bldP spid="3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="" xmlns:a16="http://schemas.microsoft.com/office/drawing/2014/main" id="{B9620673-505F-43D7-84A6-0ECFB33A8FCD}"/>
              </a:ext>
            </a:extLst>
          </p:cNvPr>
          <p:cNvSpPr txBox="1"/>
          <p:nvPr/>
        </p:nvSpPr>
        <p:spPr>
          <a:xfrm>
            <a:off x="233554" y="1918447"/>
            <a:ext cx="600164" cy="39733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5" charset="-120"/>
                <a:cs typeface="DFHei Std W9" charset="-120"/>
              </a:rPr>
              <a:t>約書亞離世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36" name="直線接點 35">
            <a:extLst>
              <a:ext uri="{FF2B5EF4-FFF2-40B4-BE49-F238E27FC236}">
                <a16:creationId xmlns="" xmlns:a16="http://schemas.microsoft.com/office/drawing/2014/main" id="{44286F4C-8E34-4DF7-9554-98414E6EEEA0}"/>
              </a:ext>
            </a:extLst>
          </p:cNvPr>
          <p:cNvCxnSpPr/>
          <p:nvPr/>
        </p:nvCxnSpPr>
        <p:spPr>
          <a:xfrm>
            <a:off x="356616" y="433877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="" xmlns:a16="http://schemas.microsoft.com/office/drawing/2014/main" id="{18A9B764-520E-428B-9E56-4CFB23DCECE3}"/>
              </a:ext>
            </a:extLst>
          </p:cNvPr>
          <p:cNvCxnSpPr/>
          <p:nvPr/>
        </p:nvCxnSpPr>
        <p:spPr>
          <a:xfrm>
            <a:off x="356616" y="5544240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C02FB77D-19DF-46C4-BE02-931E32B2C0D5}"/>
              </a:ext>
            </a:extLst>
          </p:cNvPr>
          <p:cNvSpPr txBox="1"/>
          <p:nvPr/>
        </p:nvSpPr>
        <p:spPr>
          <a:xfrm>
            <a:off x="1823811" y="2938433"/>
            <a:ext cx="961963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0" indent="-1651000">
              <a:lnSpc>
                <a:spcPts val="3480"/>
              </a:lnSpc>
            </a:pP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23:3『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耶和華你們的神，因你們的緣故，</a:t>
            </a:r>
            <a:r>
              <a:rPr kumimoji="1"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向那些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國所行的一切事，你們都看見了</a:t>
            </a:r>
            <a:r>
              <a:rPr kumimoji="1"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，因</a:t>
            </a:r>
            <a:r>
              <a:rPr kumimoji="1"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那為你們爭戰的是耶和華你們的神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。</a:t>
            </a:r>
            <a:r>
              <a:rPr kumimoji="1" lang="en-US" altLang="zh-TW" sz="3000" b="1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164465" y="4931986"/>
            <a:ext cx="906830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20"/>
              </a:lnSpc>
            </a:pP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神在應許和為神的選民爭戰的事上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是信實的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；神向他們列祖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所行的奇事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BE7F1D7D-C027-4FC7-9FEA-C4F42D1AF0B5}"/>
              </a:ext>
            </a:extLst>
          </p:cNvPr>
          <p:cNvSpPr txBox="1"/>
          <p:nvPr/>
        </p:nvSpPr>
        <p:spPr>
          <a:xfrm>
            <a:off x="6476347" y="6132698"/>
            <a:ext cx="455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約書亞記生命讀經  第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15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xmlns="" id="{DB5E7621-E1E8-41C9-9948-E36F144C076A}"/>
              </a:ext>
            </a:extLst>
          </p:cNvPr>
          <p:cNvCxnSpPr>
            <a:cxnSpLocks/>
          </p:cNvCxnSpPr>
          <p:nvPr/>
        </p:nvCxnSpPr>
        <p:spPr>
          <a:xfrm flipV="1">
            <a:off x="1736203" y="4827735"/>
            <a:ext cx="9672787" cy="13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三角形 18"/>
          <p:cNvSpPr/>
          <p:nvPr/>
        </p:nvSpPr>
        <p:spPr>
          <a:xfrm rot="5400000">
            <a:off x="1829797" y="5157219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225296" y="1141954"/>
            <a:ext cx="797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（四）約書亞離世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22" name="直線接點 21"/>
          <p:cNvCxnSpPr/>
          <p:nvPr/>
        </p:nvCxnSpPr>
        <p:spPr>
          <a:xfrm>
            <a:off x="924694" y="1970863"/>
            <a:ext cx="103990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B25F4E18-9EF4-47D5-B003-6C8053B83FB2}"/>
              </a:ext>
            </a:extLst>
          </p:cNvPr>
          <p:cNvSpPr txBox="1"/>
          <p:nvPr/>
        </p:nvSpPr>
        <p:spPr>
          <a:xfrm>
            <a:off x="1823811" y="2104126"/>
            <a:ext cx="9057698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一    約書亞的提醒</a:t>
            </a:r>
          </a:p>
        </p:txBody>
      </p:sp>
    </p:spTree>
    <p:extLst>
      <p:ext uri="{BB962C8B-B14F-4D97-AF65-F5344CB8AC3E}">
        <p14:creationId xmlns:p14="http://schemas.microsoft.com/office/powerpoint/2010/main" val="34234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233554" y="18915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1000" dirty="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分配美地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　要義</a:t>
            </a:r>
          </a:p>
        </p:txBody>
      </p:sp>
      <p:cxnSp>
        <p:nvCxnSpPr>
          <p:cNvPr id="32" name="直線接點 31"/>
          <p:cNvCxnSpPr/>
          <p:nvPr/>
        </p:nvCxnSpPr>
        <p:spPr>
          <a:xfrm>
            <a:off x="356616" y="400363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356616" y="542095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五邊形 1">
            <a:extLst>
              <a:ext uri="{FF2B5EF4-FFF2-40B4-BE49-F238E27FC236}">
                <a16:creationId xmlns="" xmlns:a16="http://schemas.microsoft.com/office/drawing/2014/main" id="{2B050A3F-BF2A-4E08-B2B9-32E7E4D3B338}"/>
              </a:ext>
            </a:extLst>
          </p:cNvPr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="" xmlns:a16="http://schemas.microsoft.com/office/drawing/2014/main" id="{B9620673-505F-43D7-84A6-0ECFB33A8FCD}"/>
              </a:ext>
            </a:extLst>
          </p:cNvPr>
          <p:cNvSpPr txBox="1"/>
          <p:nvPr/>
        </p:nvSpPr>
        <p:spPr>
          <a:xfrm>
            <a:off x="233554" y="1918447"/>
            <a:ext cx="600164" cy="39733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5" charset="-120"/>
                <a:cs typeface="DFHei Std W9" charset="-120"/>
              </a:rPr>
              <a:t>約書亞離世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36" name="直線接點 35">
            <a:extLst>
              <a:ext uri="{FF2B5EF4-FFF2-40B4-BE49-F238E27FC236}">
                <a16:creationId xmlns="" xmlns:a16="http://schemas.microsoft.com/office/drawing/2014/main" id="{44286F4C-8E34-4DF7-9554-98414E6EEEA0}"/>
              </a:ext>
            </a:extLst>
          </p:cNvPr>
          <p:cNvCxnSpPr/>
          <p:nvPr/>
        </p:nvCxnSpPr>
        <p:spPr>
          <a:xfrm>
            <a:off x="356616" y="433877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="" xmlns:a16="http://schemas.microsoft.com/office/drawing/2014/main" id="{18A9B764-520E-428B-9E56-4CFB23DCECE3}"/>
              </a:ext>
            </a:extLst>
          </p:cNvPr>
          <p:cNvCxnSpPr/>
          <p:nvPr/>
        </p:nvCxnSpPr>
        <p:spPr>
          <a:xfrm>
            <a:off x="356616" y="5544240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C02FB77D-19DF-46C4-BE02-931E32B2C0D5}"/>
              </a:ext>
            </a:extLst>
          </p:cNvPr>
          <p:cNvSpPr txBox="1"/>
          <p:nvPr/>
        </p:nvSpPr>
        <p:spPr>
          <a:xfrm>
            <a:off x="1852209" y="2982081"/>
            <a:ext cx="9555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16113" indent="-1916113"/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24:12『</a:t>
            </a:r>
            <a:r>
              <a:rPr kumimoji="1" lang="zh-TW" altLang="en-US" sz="3000" b="1" u="sng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我打發大黃蜂在你們前面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，將亞摩</a:t>
            </a:r>
            <a:r>
              <a:rPr kumimoji="1"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利人的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兩個王從你們面前攆出，並不是用</a:t>
            </a:r>
            <a:r>
              <a:rPr kumimoji="1" lang="zh-TW" altLang="en-US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你的</a:t>
            </a:r>
            <a:r>
              <a:rPr kumimoji="1" lang="zh-TW" altLang="en-US" sz="3000" b="1" dirty="0">
                <a:latin typeface="DFKaiShu Std W7" charset="-120"/>
                <a:ea typeface="DFKaiShu Std W7" charset="-120"/>
                <a:cs typeface="DFKaiShu Std W7" charset="-120"/>
              </a:rPr>
              <a:t>刀，也不是用你的弓。</a:t>
            </a:r>
            <a:r>
              <a:rPr kumimoji="1" lang="en-US" altLang="zh-TW" sz="3000" b="1" dirty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2164465" y="4931986"/>
            <a:ext cx="906830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20"/>
              </a:lnSpc>
            </a:pP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神在應許和為神的選民爭戰的事上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是信實的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；神向他們列祖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所行的奇事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BE7F1D7D-C027-4FC7-9FEA-C4F42D1AF0B5}"/>
              </a:ext>
            </a:extLst>
          </p:cNvPr>
          <p:cNvSpPr txBox="1"/>
          <p:nvPr/>
        </p:nvSpPr>
        <p:spPr>
          <a:xfrm>
            <a:off x="6476347" y="6132698"/>
            <a:ext cx="455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約書亞記生命讀經  第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15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xmlns="" id="{DB5E7621-E1E8-41C9-9948-E36F144C076A}"/>
              </a:ext>
            </a:extLst>
          </p:cNvPr>
          <p:cNvCxnSpPr>
            <a:cxnSpLocks/>
          </p:cNvCxnSpPr>
          <p:nvPr/>
        </p:nvCxnSpPr>
        <p:spPr>
          <a:xfrm flipV="1">
            <a:off x="1736203" y="4827735"/>
            <a:ext cx="9672787" cy="13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三角形 24"/>
          <p:cNvSpPr/>
          <p:nvPr/>
        </p:nvSpPr>
        <p:spPr>
          <a:xfrm rot="5400000">
            <a:off x="1829797" y="5157219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225296" y="1141954"/>
            <a:ext cx="797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（四）約書亞離世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39" name="直線接點 38"/>
          <p:cNvCxnSpPr/>
          <p:nvPr/>
        </p:nvCxnSpPr>
        <p:spPr>
          <a:xfrm>
            <a:off x="924694" y="1970863"/>
            <a:ext cx="103990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文字方塊 39">
            <a:extLst>
              <a:ext uri="{FF2B5EF4-FFF2-40B4-BE49-F238E27FC236}">
                <a16:creationId xmlns:a16="http://schemas.microsoft.com/office/drawing/2014/main" xmlns="" id="{B25F4E18-9EF4-47D5-B003-6C8053B83FB2}"/>
              </a:ext>
            </a:extLst>
          </p:cNvPr>
          <p:cNvSpPr txBox="1"/>
          <p:nvPr/>
        </p:nvSpPr>
        <p:spPr>
          <a:xfrm>
            <a:off x="1823811" y="2104126"/>
            <a:ext cx="9057698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一    約書亞的提醒</a:t>
            </a:r>
          </a:p>
        </p:txBody>
      </p:sp>
    </p:spTree>
    <p:extLst>
      <p:ext uri="{BB962C8B-B14F-4D97-AF65-F5344CB8AC3E}">
        <p14:creationId xmlns:p14="http://schemas.microsoft.com/office/powerpoint/2010/main" val="6823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33554" y="18915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1000" dirty="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分配美地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　要義</a:t>
            </a:r>
          </a:p>
        </p:txBody>
      </p:sp>
      <p:cxnSp>
        <p:nvCxnSpPr>
          <p:cNvPr id="20" name="直線接點 19"/>
          <p:cNvCxnSpPr/>
          <p:nvPr/>
        </p:nvCxnSpPr>
        <p:spPr>
          <a:xfrm>
            <a:off x="356616" y="400363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56616" y="542095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五邊形 1">
            <a:extLst>
              <a:ext uri="{FF2B5EF4-FFF2-40B4-BE49-F238E27FC236}">
                <a16:creationId xmlns="" xmlns:a16="http://schemas.microsoft.com/office/drawing/2014/main" id="{2B050A3F-BF2A-4E08-B2B9-32E7E4D3B338}"/>
              </a:ext>
            </a:extLst>
          </p:cNvPr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="" xmlns:a16="http://schemas.microsoft.com/office/drawing/2014/main" id="{B9620673-505F-43D7-84A6-0ECFB33A8FCD}"/>
              </a:ext>
            </a:extLst>
          </p:cNvPr>
          <p:cNvSpPr txBox="1"/>
          <p:nvPr/>
        </p:nvSpPr>
        <p:spPr>
          <a:xfrm>
            <a:off x="233554" y="1918447"/>
            <a:ext cx="600164" cy="39733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5" charset="-120"/>
                <a:cs typeface="DFHei Std W9" charset="-120"/>
              </a:rPr>
              <a:t>約書亞離世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="" xmlns:a16="http://schemas.microsoft.com/office/drawing/2014/main" id="{44286F4C-8E34-4DF7-9554-98414E6EEEA0}"/>
              </a:ext>
            </a:extLst>
          </p:cNvPr>
          <p:cNvCxnSpPr/>
          <p:nvPr/>
        </p:nvCxnSpPr>
        <p:spPr>
          <a:xfrm>
            <a:off x="356616" y="433877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="" xmlns:a16="http://schemas.microsoft.com/office/drawing/2014/main" id="{18A9B764-520E-428B-9E56-4CFB23DCECE3}"/>
              </a:ext>
            </a:extLst>
          </p:cNvPr>
          <p:cNvCxnSpPr/>
          <p:nvPr/>
        </p:nvCxnSpPr>
        <p:spPr>
          <a:xfrm>
            <a:off x="356616" y="5544240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C02FB77D-19DF-46C4-BE02-931E32B2C0D5}"/>
              </a:ext>
            </a:extLst>
          </p:cNvPr>
          <p:cNvSpPr txBox="1"/>
          <p:nvPr/>
        </p:nvSpPr>
        <p:spPr>
          <a:xfrm>
            <a:off x="1735446" y="2753405"/>
            <a:ext cx="9671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16113" indent="-1916113">
              <a:lnSpc>
                <a:spcPts val="3580"/>
              </a:lnSpc>
            </a:pPr>
            <a:r>
              <a:rPr kumimoji="1"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書 </a:t>
            </a:r>
            <a:r>
              <a:rPr kumimoji="1" lang="en-US" altLang="zh-TW" sz="3000" b="1" dirty="0" smtClean="0">
                <a:latin typeface="DFKaiShu Std W7" charset="-120"/>
                <a:ea typeface="DFKaiShu Std W7" charset="-120"/>
                <a:cs typeface="DFKaiShu Std W7" charset="-120"/>
              </a:rPr>
              <a:t>24:13</a:t>
            </a:r>
            <a:r>
              <a:rPr kumimoji="1"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kumimoji="1"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我賜給你們地土，</a:t>
            </a:r>
            <a:r>
              <a:rPr kumimoji="1" lang="zh-TW" altLang="en-US" sz="3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非你們所勞碌修治的</a:t>
            </a:r>
            <a:r>
              <a:rPr kumimoji="1"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；我</a:t>
            </a:r>
            <a:r>
              <a:rPr kumimoji="1"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賜給你們城邑，</a:t>
            </a:r>
            <a:r>
              <a:rPr kumimoji="1" lang="zh-TW" altLang="en-US" sz="3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非你們所建造的</a:t>
            </a:r>
            <a:r>
              <a:rPr kumimoji="1"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你們</a:t>
            </a:r>
            <a:r>
              <a:rPr kumimoji="1"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就住在其中；你們又得</a:t>
            </a:r>
            <a:r>
              <a:rPr kumimoji="1" lang="zh-TW" altLang="en-US" sz="3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喫非你們所</a:t>
            </a:r>
            <a:r>
              <a:rPr kumimoji="1" lang="zh-TW" altLang="en-US" sz="3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栽種</a:t>
            </a:r>
            <a:r>
              <a:rPr kumimoji="1" lang="zh-TW" altLang="en-US" sz="3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的葡萄園、橄欖園的果子。</a:t>
            </a:r>
            <a:r>
              <a:rPr kumimoji="1"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2164465" y="4931986"/>
            <a:ext cx="906830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20"/>
              </a:lnSpc>
            </a:pP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神在應許和為神的選民爭戰的事上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是信實的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；神向他們列祖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所行的奇事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xmlns="" id="{BE7F1D7D-C027-4FC7-9FEA-C4F42D1AF0B5}"/>
              </a:ext>
            </a:extLst>
          </p:cNvPr>
          <p:cNvSpPr txBox="1"/>
          <p:nvPr/>
        </p:nvSpPr>
        <p:spPr>
          <a:xfrm>
            <a:off x="6476347" y="6132698"/>
            <a:ext cx="455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約書亞記生命讀經  第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15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xmlns="" id="{DB5E7621-E1E8-41C9-9948-E36F144C076A}"/>
              </a:ext>
            </a:extLst>
          </p:cNvPr>
          <p:cNvCxnSpPr>
            <a:cxnSpLocks/>
          </p:cNvCxnSpPr>
          <p:nvPr/>
        </p:nvCxnSpPr>
        <p:spPr>
          <a:xfrm flipV="1">
            <a:off x="1736203" y="4827735"/>
            <a:ext cx="9672787" cy="13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三角形 32"/>
          <p:cNvSpPr/>
          <p:nvPr/>
        </p:nvSpPr>
        <p:spPr>
          <a:xfrm rot="5400000">
            <a:off x="1829797" y="5157219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1225296" y="1141954"/>
            <a:ext cx="797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（四）約書亞離世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35" name="直線接點 34"/>
          <p:cNvCxnSpPr/>
          <p:nvPr/>
        </p:nvCxnSpPr>
        <p:spPr>
          <a:xfrm>
            <a:off x="924694" y="1970863"/>
            <a:ext cx="103990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xmlns="" id="{B25F4E18-9EF4-47D5-B003-6C8053B83FB2}"/>
              </a:ext>
            </a:extLst>
          </p:cNvPr>
          <p:cNvSpPr txBox="1"/>
          <p:nvPr/>
        </p:nvSpPr>
        <p:spPr>
          <a:xfrm>
            <a:off x="1823811" y="2104126"/>
            <a:ext cx="9057698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一    約書亞的提醒</a:t>
            </a:r>
          </a:p>
        </p:txBody>
      </p:sp>
    </p:spTree>
    <p:extLst>
      <p:ext uri="{BB962C8B-B14F-4D97-AF65-F5344CB8AC3E}">
        <p14:creationId xmlns:p14="http://schemas.microsoft.com/office/powerpoint/2010/main" val="324288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字方塊 33">
            <a:extLst>
              <a:ext uri="{FF2B5EF4-FFF2-40B4-BE49-F238E27FC236}">
                <a16:creationId xmlns="" xmlns:a16="http://schemas.microsoft.com/office/drawing/2014/main" id="{CD6EABDC-3E32-48B2-96E0-AF7C755E86E4}"/>
              </a:ext>
            </a:extLst>
          </p:cNvPr>
          <p:cNvSpPr txBox="1"/>
          <p:nvPr/>
        </p:nvSpPr>
        <p:spPr>
          <a:xfrm>
            <a:off x="1729454" y="2230569"/>
            <a:ext cx="5759366" cy="544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二    約書亞的鼓勵和吩咐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="" xmlns:a16="http://schemas.microsoft.com/office/drawing/2014/main" id="{C04696CD-6D12-4407-95C6-6F659EBC2039}"/>
              </a:ext>
            </a:extLst>
          </p:cNvPr>
          <p:cNvSpPr txBox="1"/>
          <p:nvPr/>
        </p:nvSpPr>
        <p:spPr>
          <a:xfrm>
            <a:off x="2105972" y="2954095"/>
            <a:ext cx="950332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要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愛神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並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緊聯於祂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；要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敬畏神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，純誠忠信的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事奉祂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="" xmlns:a16="http://schemas.microsoft.com/office/drawing/2014/main" id="{A3701277-A68F-40B0-9136-7B81AF33AE2F}"/>
              </a:ext>
            </a:extLst>
          </p:cNvPr>
          <p:cNvSpPr txBox="1"/>
          <p:nvPr/>
        </p:nvSpPr>
        <p:spPr>
          <a:xfrm>
            <a:off x="2105972" y="4949396"/>
            <a:ext cx="95033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20"/>
              </a:lnSpc>
            </a:pP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不可離棄神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，轉去依附他國，免得速速滅亡；要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除掉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他們中間的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外邦神</a:t>
            </a:r>
            <a:r>
              <a:rPr kumimoji="1" lang="zh-TW" altLang="en-US" sz="3400" b="1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。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="" xmlns:a16="http://schemas.microsoft.com/office/drawing/2014/main" id="{BE5CCEEE-828E-4514-B31E-E1C69C013BD5}"/>
              </a:ext>
            </a:extLst>
          </p:cNvPr>
          <p:cNvSpPr txBox="1"/>
          <p:nvPr/>
        </p:nvSpPr>
        <p:spPr>
          <a:xfrm>
            <a:off x="1741438" y="4205517"/>
            <a:ext cx="4288972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三    約書亞的警告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="" xmlns:a16="http://schemas.microsoft.com/office/drawing/2014/main" id="{1D755E3A-C969-4B4C-95AA-571BC3A2A5BB}"/>
              </a:ext>
            </a:extLst>
          </p:cNvPr>
          <p:cNvSpPr txBox="1"/>
          <p:nvPr/>
        </p:nvSpPr>
        <p:spPr>
          <a:xfrm>
            <a:off x="6474408" y="6133672"/>
            <a:ext cx="455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約書亞記生命讀經  第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15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154778" y="1236681"/>
            <a:ext cx="1014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（四）約書亞離世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（二三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～二四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</a:p>
        </p:txBody>
      </p:sp>
      <p:cxnSp>
        <p:nvCxnSpPr>
          <p:cNvPr id="25" name="直線接點 24"/>
          <p:cNvCxnSpPr/>
          <p:nvPr/>
        </p:nvCxnSpPr>
        <p:spPr>
          <a:xfrm>
            <a:off x="893869" y="1995803"/>
            <a:ext cx="10715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三角形 40"/>
          <p:cNvSpPr/>
          <p:nvPr/>
        </p:nvSpPr>
        <p:spPr>
          <a:xfrm rot="5400000">
            <a:off x="1829797" y="3121686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三角形 41"/>
          <p:cNvSpPr/>
          <p:nvPr/>
        </p:nvSpPr>
        <p:spPr>
          <a:xfrm rot="5400000">
            <a:off x="1829797" y="5172678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3" name="直線接點 42">
            <a:extLst>
              <a:ext uri="{FF2B5EF4-FFF2-40B4-BE49-F238E27FC236}">
                <a16:creationId xmlns="" xmlns:a16="http://schemas.microsoft.com/office/drawing/2014/main" id="{DB5E7621-E1E8-41C9-9948-E36F144C076A}"/>
              </a:ext>
            </a:extLst>
          </p:cNvPr>
          <p:cNvCxnSpPr>
            <a:cxnSpLocks/>
          </p:cNvCxnSpPr>
          <p:nvPr/>
        </p:nvCxnSpPr>
        <p:spPr>
          <a:xfrm flipV="1">
            <a:off x="1736203" y="2853644"/>
            <a:ext cx="9873091" cy="142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="" xmlns:a16="http://schemas.microsoft.com/office/drawing/2014/main" id="{DB5E7621-E1E8-41C9-9948-E36F144C076A}"/>
              </a:ext>
            </a:extLst>
          </p:cNvPr>
          <p:cNvCxnSpPr>
            <a:cxnSpLocks/>
          </p:cNvCxnSpPr>
          <p:nvPr/>
        </p:nvCxnSpPr>
        <p:spPr>
          <a:xfrm flipV="1">
            <a:off x="1736203" y="4831492"/>
            <a:ext cx="9873091" cy="142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五邊形 1"/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233554" y="1891553"/>
            <a:ext cx="600164" cy="3388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1000" dirty="0">
                <a:solidFill>
                  <a:schemeClr val="bg1"/>
                </a:solidFill>
                <a:latin typeface="DFHei Std W5" charset="-120"/>
                <a:ea typeface="DFHei Std W5" charset="-120"/>
                <a:cs typeface="DFHei Std W5" charset="-120"/>
              </a:rPr>
              <a:t>分配美地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　要義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356616" y="400363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356616" y="5420952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五邊形 1">
            <a:extLst>
              <a:ext uri="{FF2B5EF4-FFF2-40B4-BE49-F238E27FC236}">
                <a16:creationId xmlns="" xmlns:a16="http://schemas.microsoft.com/office/drawing/2014/main" id="{2B050A3F-BF2A-4E08-B2B9-32E7E4D3B338}"/>
              </a:ext>
            </a:extLst>
          </p:cNvPr>
          <p:cNvSpPr/>
          <p:nvPr/>
        </p:nvSpPr>
        <p:spPr>
          <a:xfrm>
            <a:off x="-26895" y="1625929"/>
            <a:ext cx="1252191" cy="4368143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9" name="文字方塊 38">
            <a:extLst>
              <a:ext uri="{FF2B5EF4-FFF2-40B4-BE49-F238E27FC236}">
                <a16:creationId xmlns="" xmlns:a16="http://schemas.microsoft.com/office/drawing/2014/main" id="{B9620673-505F-43D7-84A6-0ECFB33A8FCD}"/>
              </a:ext>
            </a:extLst>
          </p:cNvPr>
          <p:cNvSpPr txBox="1"/>
          <p:nvPr/>
        </p:nvSpPr>
        <p:spPr>
          <a:xfrm>
            <a:off x="233554" y="1918447"/>
            <a:ext cx="600164" cy="39733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5" charset="-120"/>
                <a:cs typeface="DFHei Std W9" charset="-120"/>
              </a:rPr>
              <a:t>約書亞離世 </a:t>
            </a:r>
            <a:r>
              <a:rPr kumimoji="1" lang="zh-TW" altLang="en-US" sz="2700" b="1" spc="1000" dirty="0">
                <a:solidFill>
                  <a:schemeClr val="bg1"/>
                </a:solidFill>
                <a:latin typeface="DFHei Std W9" charset="-120"/>
                <a:ea typeface="DFHei Std W9" charset="-120"/>
                <a:cs typeface="DFHei Std W9" charset="-120"/>
              </a:rPr>
              <a:t>要義</a:t>
            </a:r>
          </a:p>
        </p:txBody>
      </p:sp>
      <p:cxnSp>
        <p:nvCxnSpPr>
          <p:cNvPr id="44" name="直線接點 43">
            <a:extLst>
              <a:ext uri="{FF2B5EF4-FFF2-40B4-BE49-F238E27FC236}">
                <a16:creationId xmlns="" xmlns:a16="http://schemas.microsoft.com/office/drawing/2014/main" id="{44286F4C-8E34-4DF7-9554-98414E6EEEA0}"/>
              </a:ext>
            </a:extLst>
          </p:cNvPr>
          <p:cNvCxnSpPr/>
          <p:nvPr/>
        </p:nvCxnSpPr>
        <p:spPr>
          <a:xfrm>
            <a:off x="356616" y="433877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="" xmlns:a16="http://schemas.microsoft.com/office/drawing/2014/main" id="{18A9B764-520E-428B-9E56-4CFB23DCECE3}"/>
              </a:ext>
            </a:extLst>
          </p:cNvPr>
          <p:cNvCxnSpPr/>
          <p:nvPr/>
        </p:nvCxnSpPr>
        <p:spPr>
          <a:xfrm>
            <a:off x="356616" y="5544240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52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987804" y="2534920"/>
            <a:ext cx="8385048" cy="1124712"/>
            <a:chOff x="1987804" y="2534920"/>
            <a:chExt cx="8385048" cy="1124712"/>
          </a:xfrm>
        </p:grpSpPr>
        <p:sp>
          <p:nvSpPr>
            <p:cNvPr id="21" name="文字方塊 20"/>
            <p:cNvSpPr txBox="1"/>
            <p:nvPr/>
          </p:nvSpPr>
          <p:spPr>
            <a:xfrm>
              <a:off x="3372221" y="2641737"/>
              <a:ext cx="5793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spc="2000" dirty="0">
                  <a:solidFill>
                    <a:srgbClr val="00B05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豫  表</a:t>
              </a: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1987804" y="3659632"/>
              <a:ext cx="838504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1987804" y="2534920"/>
              <a:ext cx="838504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2"/>
          <p:cNvGrpSpPr/>
          <p:nvPr/>
        </p:nvGrpSpPr>
        <p:grpSpPr>
          <a:xfrm>
            <a:off x="4022108" y="4012670"/>
            <a:ext cx="4110814" cy="584775"/>
            <a:chOff x="4022108" y="4012670"/>
            <a:chExt cx="4110814" cy="584775"/>
          </a:xfrm>
        </p:grpSpPr>
        <p:sp>
          <p:nvSpPr>
            <p:cNvPr id="28" name="文字方塊 27"/>
            <p:cNvSpPr txBox="1"/>
            <p:nvPr/>
          </p:nvSpPr>
          <p:spPr>
            <a:xfrm>
              <a:off x="4463365" y="4012670"/>
              <a:ext cx="3447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spc="1000" dirty="0">
                  <a:latin typeface="全真方新書" charset="-120"/>
                  <a:ea typeface="全真方新書" charset="-120"/>
                  <a:cs typeface="全真方新書" charset="-120"/>
                </a:rPr>
                <a:t>十三～二四章</a:t>
              </a: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4022108" y="40906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8132922" y="40906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字方塊 8"/>
          <p:cNvSpPr txBox="1"/>
          <p:nvPr/>
        </p:nvSpPr>
        <p:spPr>
          <a:xfrm>
            <a:off x="233554" y="5100110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常幼峰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271913" y="-228853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90671" y="2547517"/>
            <a:ext cx="86195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0"/>
              </a:spcBef>
            </a:pPr>
            <a:r>
              <a:rPr kumimoji="1" lang="zh-TW" altLang="en-US" sz="44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（一）西羅非哈的女兒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（十七</a:t>
            </a:r>
            <a:r>
              <a:rPr kumimoji="1" lang="en-US" altLang="zh-TW" sz="3600" b="1" dirty="0">
                <a:latin typeface="DFHei Std W7" charset="-120"/>
                <a:ea typeface="DFHei Std W7" charset="-120"/>
                <a:cs typeface="DFHei Std W7" charset="-120"/>
              </a:rPr>
              <a:t>3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600" b="1" dirty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en-US" altLang="zh-TW" sz="36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pPr>
              <a:spcBef>
                <a:spcPts val="4800"/>
              </a:spcBef>
            </a:pPr>
            <a:r>
              <a:rPr kumimoji="1" lang="zh-TW" altLang="en-US" sz="44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（二）庇護城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（二十</a:t>
            </a:r>
            <a:r>
              <a:rPr kumimoji="1" lang="en-US" altLang="zh-TW" sz="36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600" b="1" dirty="0">
                <a:latin typeface="DFHei Std W7" charset="-120"/>
                <a:ea typeface="DFHei Std W7" charset="-120"/>
                <a:cs typeface="DFHei Std W7" charset="-120"/>
              </a:rPr>
              <a:t>9</a:t>
            </a: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44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3185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185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8DC097E9-2595-4837-8ED2-5DB0F9C2A8F5}"/>
              </a:ext>
            </a:extLst>
          </p:cNvPr>
          <p:cNvSpPr txBox="1"/>
          <p:nvPr/>
        </p:nvSpPr>
        <p:spPr>
          <a:xfrm>
            <a:off x="216390" y="1972949"/>
            <a:ext cx="600164" cy="4016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+mj-lt"/>
                <a:ea typeface="DFHei Std W5" charset="-120"/>
                <a:cs typeface="DFHei Std W5" charset="-120"/>
              </a:rPr>
              <a:t>拈鬮分配美地 </a:t>
            </a:r>
            <a:r>
              <a:rPr kumimoji="1" lang="zh-TW" altLang="en-US" sz="2700" spc="700" dirty="0">
                <a:solidFill>
                  <a:schemeClr val="bg1"/>
                </a:solidFill>
                <a:latin typeface="+mj-lt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+mj-lt"/>
                <a:ea typeface="DFHei Std W9" charset="-120"/>
                <a:cs typeface="DFHei Std W5" charset="-120"/>
              </a:rPr>
              <a:t>豫表</a:t>
            </a:r>
            <a:endParaRPr kumimoji="1" lang="zh-TW" altLang="en-US" sz="2700" b="1" spc="700" dirty="0">
              <a:solidFill>
                <a:schemeClr val="bg1"/>
              </a:solidFill>
              <a:latin typeface="+mj-lt"/>
              <a:ea typeface="DFHei Std W9" charset="-120"/>
              <a:cs typeface="DFHei Std W9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31216" y="4723920"/>
            <a:ext cx="356616" cy="1183834"/>
            <a:chOff x="331216" y="4723920"/>
            <a:chExt cx="356616" cy="1183834"/>
          </a:xfrm>
        </p:grpSpPr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xmlns="" id="{DEF260D9-2947-42BA-B148-AD52FC82C6FC}"/>
                </a:ext>
              </a:extLst>
            </p:cNvPr>
            <p:cNvCxnSpPr/>
            <p:nvPr/>
          </p:nvCxnSpPr>
          <p:spPr>
            <a:xfrm>
              <a:off x="331216" y="4723920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xmlns="" id="{BFE529EA-D38F-4124-9EDD-A1CD3EB9C87C}"/>
                </a:ext>
              </a:extLst>
            </p:cNvPr>
            <p:cNvCxnSpPr/>
            <p:nvPr/>
          </p:nvCxnSpPr>
          <p:spPr>
            <a:xfrm>
              <a:off x="331216" y="5907754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4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10236" y="1111674"/>
            <a:ext cx="861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（一）西羅非哈的女兒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（十七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792941" y="2108916"/>
            <a:ext cx="9751359" cy="4203518"/>
            <a:chOff x="1792941" y="2108916"/>
            <a:chExt cx="9751359" cy="4203518"/>
          </a:xfrm>
        </p:grpSpPr>
        <p:sp>
          <p:nvSpPr>
            <p:cNvPr id="6" name="三角形 5"/>
            <p:cNvSpPr/>
            <p:nvPr/>
          </p:nvSpPr>
          <p:spPr>
            <a:xfrm rot="5400000">
              <a:off x="1770529" y="2287339"/>
              <a:ext cx="224118" cy="179294"/>
            </a:xfrm>
            <a:prstGeom prst="triangle">
              <a:avLst/>
            </a:prstGeom>
            <a:solidFill>
              <a:srgbClr val="00B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021541" y="2108916"/>
              <a:ext cx="9522759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kumimoji="1" lang="zh-TW" altLang="en-US" sz="3600" b="1" spc="50" dirty="0">
                  <a:latin typeface="DFHei Std W7" charset="-120"/>
                  <a:ea typeface="DFHei Std W7" charset="-120"/>
                  <a:cs typeface="DFHei Std W7" charset="-120"/>
                </a:rPr>
                <a:t>這些女兒要求承受他們父親產業的權利，使她們父親的產業留在他的支派裏。</a:t>
              </a:r>
              <a:endParaRPr kumimoji="1" lang="en-US" altLang="zh-TW" sz="3600" b="1" spc="50" dirty="0">
                <a:latin typeface="DFHei Std W7" charset="-120"/>
                <a:ea typeface="DFHei Std W7" charset="-120"/>
                <a:cs typeface="DFHei Std W7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021540" y="3373168"/>
              <a:ext cx="9522759" cy="293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7063" indent="-627063">
                <a:lnSpc>
                  <a:spcPts val="3520"/>
                </a:lnSpc>
                <a:spcBef>
                  <a:spcPts val="1200"/>
                </a:spcBef>
              </a:pPr>
              <a:r>
                <a:rPr kumimoji="1" lang="en-US" altLang="zh-TW" sz="3200" b="1" dirty="0">
                  <a:latin typeface="DFHei Std W7" charset="-120"/>
                  <a:ea typeface="DFHei Std W7" charset="-120"/>
                  <a:cs typeface="DFHei Std W7" charset="-120"/>
                </a:rPr>
                <a:t>1</a:t>
              </a:r>
              <a:r>
                <a:rPr kumimoji="1" lang="zh-TW" altLang="en-US" sz="3200" b="1" dirty="0">
                  <a:latin typeface="DFHei Std W7" charset="-120"/>
                  <a:ea typeface="DFHei Std W7" charset="-120"/>
                  <a:cs typeface="DFHei Std W7" charset="-120"/>
                </a:rPr>
                <a:t>　</a:t>
              </a:r>
              <a:r>
                <a:rPr kumimoji="1" lang="zh-TW" altLang="en-US" sz="3200" b="1" u="sng" dirty="0">
                  <a:latin typeface="DFHei Std W9" charset="-120"/>
                  <a:ea typeface="DFHei Std W9" charset="-120"/>
                  <a:cs typeface="DFHei Std W9" charset="-120"/>
                </a:rPr>
                <a:t>父親的生命：</a:t>
              </a:r>
              <a:r>
                <a:rPr kumimoji="1" lang="zh-TW" altLang="en-US" sz="3200" b="1" dirty="0">
                  <a:latin typeface="DFHei Std W7" charset="-120"/>
                  <a:ea typeface="DFHei Std W7" charset="-120"/>
                  <a:cs typeface="DFHei Std W7" charset="-120"/>
                </a:rPr>
                <a:t>要承受基督作我們的美地，我們必須有正確的家譜；也就是說，我們必須有</a:t>
              </a:r>
              <a:r>
                <a:rPr kumimoji="1" lang="zh-TW" altLang="en-US" sz="32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正確的生命源頭</a:t>
              </a:r>
              <a:r>
                <a:rPr kumimoji="1" lang="zh-TW" altLang="en-US" sz="3200" b="1" dirty="0"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  <a:endPara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endParaRPr>
            </a:p>
            <a:p>
              <a:pPr marL="627063" indent="-627063">
                <a:lnSpc>
                  <a:spcPts val="3520"/>
                </a:lnSpc>
                <a:spcBef>
                  <a:spcPts val="1200"/>
                </a:spcBef>
              </a:pPr>
              <a:r>
                <a:rPr kumimoji="1" lang="en-US" altLang="zh-TW" sz="3200" b="1" dirty="0">
                  <a:latin typeface="DFHei Std W7" charset="-120"/>
                  <a:ea typeface="DFHei Std W7" charset="-120"/>
                  <a:cs typeface="DFHei Std W7" charset="-120"/>
                </a:rPr>
                <a:t>2</a:t>
              </a:r>
              <a:r>
                <a:rPr kumimoji="1" lang="zh-TW" altLang="en-US" sz="3200" b="1" dirty="0">
                  <a:latin typeface="DFHei Std W7" charset="-120"/>
                  <a:ea typeface="DFHei Std W7" charset="-120"/>
                  <a:cs typeface="DFHei Std W7" charset="-120"/>
                </a:rPr>
                <a:t>　</a:t>
              </a:r>
              <a:r>
                <a:rPr kumimoji="1" lang="zh-TW" altLang="en-US" sz="3200" b="1" u="sng" dirty="0">
                  <a:latin typeface="DFHei Std W9" charset="-120"/>
                  <a:ea typeface="DFHei Std W9" charset="-120"/>
                  <a:cs typeface="DFHei Std W9" charset="-120"/>
                </a:rPr>
                <a:t>父親的家族：</a:t>
              </a:r>
              <a:r>
                <a:rPr kumimoji="1" lang="zh-TW" altLang="en-US" sz="3200" b="1" dirty="0">
                  <a:latin typeface="DFHei Std W7" charset="-120"/>
                  <a:ea typeface="DFHei Std W7" charset="-120"/>
                  <a:cs typeface="DFHei Std W7" charset="-120"/>
                </a:rPr>
                <a:t>表徵召會。在召會裏，我們有立場承受基督作我們的享受。</a:t>
              </a:r>
              <a:r>
                <a:rPr kumimoji="1" lang="zh-TW" altLang="en-US" sz="32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在召會生活裏與聖徒們的交通</a:t>
              </a:r>
              <a:r>
                <a:rPr kumimoji="1" lang="zh-TW" altLang="en-US" sz="3200" b="1" dirty="0">
                  <a:latin typeface="DFHei Std W7" charset="-120"/>
                  <a:ea typeface="DFHei Std W7" charset="-120"/>
                  <a:cs typeface="DFHei Std W7" charset="-120"/>
                </a:rPr>
                <a:t>，對我們享受基督是很要緊的。</a:t>
              </a:r>
            </a:p>
          </p:txBody>
        </p:sp>
      </p:grpSp>
      <p:cxnSp>
        <p:nvCxnSpPr>
          <p:cNvPr id="17" name="直線接點 16"/>
          <p:cNvCxnSpPr/>
          <p:nvPr/>
        </p:nvCxnSpPr>
        <p:spPr>
          <a:xfrm>
            <a:off x="816554" y="1937271"/>
            <a:ext cx="107277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185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185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8DC097E9-2595-4837-8ED2-5DB0F9C2A8F5}"/>
              </a:ext>
            </a:extLst>
          </p:cNvPr>
          <p:cNvSpPr txBox="1"/>
          <p:nvPr/>
        </p:nvSpPr>
        <p:spPr>
          <a:xfrm>
            <a:off x="216390" y="1972949"/>
            <a:ext cx="600164" cy="4016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+mj-lt"/>
                <a:ea typeface="DFHei Std W5" charset="-120"/>
                <a:cs typeface="DFHei Std W5" charset="-120"/>
              </a:rPr>
              <a:t>拈鬮分配美地 </a:t>
            </a:r>
            <a:r>
              <a:rPr kumimoji="1" lang="zh-TW" altLang="en-US" sz="2700" spc="700" dirty="0">
                <a:solidFill>
                  <a:schemeClr val="bg1"/>
                </a:solidFill>
                <a:latin typeface="+mj-lt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+mj-lt"/>
                <a:ea typeface="DFHei Std W9" charset="-120"/>
                <a:cs typeface="DFHei Std W5" charset="-120"/>
              </a:rPr>
              <a:t>豫表</a:t>
            </a:r>
            <a:endParaRPr kumimoji="1" lang="zh-TW" altLang="en-US" sz="2700" b="1" spc="700" dirty="0">
              <a:solidFill>
                <a:schemeClr val="bg1"/>
              </a:solidFill>
              <a:latin typeface="+mj-lt"/>
              <a:ea typeface="DFHei Std W9" charset="-120"/>
              <a:cs typeface="DFHei Std W9" charset="-120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xmlns="" id="{DEF260D9-2947-42BA-B148-AD52FC82C6FC}"/>
              </a:ext>
            </a:extLst>
          </p:cNvPr>
          <p:cNvCxnSpPr/>
          <p:nvPr/>
        </p:nvCxnSpPr>
        <p:spPr>
          <a:xfrm>
            <a:off x="331216" y="4723920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xmlns="" id="{BFE529EA-D38F-4124-9EDD-A1CD3EB9C87C}"/>
              </a:ext>
            </a:extLst>
          </p:cNvPr>
          <p:cNvCxnSpPr/>
          <p:nvPr/>
        </p:nvCxnSpPr>
        <p:spPr>
          <a:xfrm>
            <a:off x="331216" y="5907754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6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2021540" y="2054983"/>
            <a:ext cx="9351309" cy="3388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女子：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表徵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較軟弱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的人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。在神看來，我們都是女子，都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是軟弱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的人。西羅非哈的五個女兒乃是表徵我們。</a:t>
            </a:r>
          </a:p>
          <a:p>
            <a:pPr marL="622300" indent="-622300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4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3200" b="1" u="sng" dirty="0">
                <a:latin typeface="DFHei Std W9" charset="-120"/>
                <a:ea typeface="DFHei Std W9" charset="-120"/>
                <a:cs typeface="DFHei Std W9" charset="-120"/>
              </a:rPr>
              <a:t>不能嫁給其他支派的人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（民三六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2~7 </a:t>
            </a:r>
            <a:r>
              <a:rPr kumimoji="1" lang="zh-TW" altLang="en-US" sz="3200" b="1" dirty="0" smtClean="0">
                <a:latin typeface="DFHei Std W7" charset="-120"/>
                <a:ea typeface="DFHei Std W7" charset="-120"/>
                <a:cs typeface="DFHei Std W7" charset="-120"/>
              </a:rPr>
              <a:t>）：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就是不能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在基督與召會之外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。我們一旦得著屬靈的恩賜和豐富，就要留在原地，在那裏盡功用，使那地不至於貧窮。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6F9A48B4-0036-4AB1-9CEE-9CFAA250F51C}"/>
              </a:ext>
            </a:extLst>
          </p:cNvPr>
          <p:cNvCxnSpPr/>
          <p:nvPr/>
        </p:nvCxnSpPr>
        <p:spPr>
          <a:xfrm>
            <a:off x="1709801" y="5454582"/>
            <a:ext cx="95229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1EE8312D-D7B2-4609-9C2A-CBEFCF2F170D}"/>
              </a:ext>
            </a:extLst>
          </p:cNvPr>
          <p:cNvSpPr/>
          <p:nvPr/>
        </p:nvSpPr>
        <p:spPr>
          <a:xfrm>
            <a:off x="1709801" y="5466075"/>
            <a:ext cx="9334589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20"/>
              </a:lnSpc>
            </a:pPr>
            <a:r>
              <a:rPr kumimoji="1" lang="zh-TW" altLang="en-US" sz="3000" b="1" spc="50" dirty="0">
                <a:solidFill>
                  <a:srgbClr val="002060"/>
                </a:solidFill>
                <a:ea typeface="DFHei Std W7" charset="-120"/>
              </a:rPr>
              <a:t>我們若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有生命</a:t>
            </a:r>
            <a:r>
              <a:rPr kumimoji="1" lang="zh-TW" altLang="en-US" sz="3000" b="1" spc="50" dirty="0">
                <a:solidFill>
                  <a:srgbClr val="002060"/>
                </a:solidFill>
                <a:ea typeface="DFHei Std W7" charset="-120"/>
              </a:rPr>
              <a:t>並</a:t>
            </a:r>
            <a:r>
              <a:rPr kumimoji="1" lang="zh-TW" altLang="en-US" sz="3000" b="1" spc="50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有強的心願</a:t>
            </a:r>
            <a:r>
              <a:rPr kumimoji="1" lang="zh-TW" altLang="en-US" sz="3000" b="1" spc="50" dirty="0">
                <a:solidFill>
                  <a:srgbClr val="002060"/>
                </a:solidFill>
                <a:latin typeface="DFHei Std W7" charset="-120"/>
                <a:ea typeface="DFHei Std W7" charset="-120"/>
                <a:cs typeface="DFHei Std W7" charset="-120"/>
              </a:rPr>
              <a:t>，就可以承受產業。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72C3FC90-23EB-420C-8A60-26C0D218EB2E}"/>
              </a:ext>
            </a:extLst>
          </p:cNvPr>
          <p:cNvSpPr txBox="1"/>
          <p:nvPr/>
        </p:nvSpPr>
        <p:spPr>
          <a:xfrm>
            <a:off x="3967797" y="6140191"/>
            <a:ext cx="667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約書亞生命讀經 第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14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篇、民數記概論 第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34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210236" y="1111674"/>
            <a:ext cx="861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（一）西羅非哈的女兒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（十七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3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6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816554" y="1937271"/>
            <a:ext cx="10556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3185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3185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8DC097E9-2595-4837-8ED2-5DB0F9C2A8F5}"/>
              </a:ext>
            </a:extLst>
          </p:cNvPr>
          <p:cNvSpPr txBox="1"/>
          <p:nvPr/>
        </p:nvSpPr>
        <p:spPr>
          <a:xfrm>
            <a:off x="216390" y="1972949"/>
            <a:ext cx="600164" cy="4016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+mj-lt"/>
                <a:ea typeface="DFHei Std W5" charset="-120"/>
                <a:cs typeface="DFHei Std W5" charset="-120"/>
              </a:rPr>
              <a:t>拈鬮分配美地 </a:t>
            </a:r>
            <a:r>
              <a:rPr kumimoji="1" lang="zh-TW" altLang="en-US" sz="2700" spc="700" dirty="0">
                <a:solidFill>
                  <a:schemeClr val="bg1"/>
                </a:solidFill>
                <a:latin typeface="+mj-lt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+mj-lt"/>
                <a:ea typeface="DFHei Std W9" charset="-120"/>
                <a:cs typeface="DFHei Std W5" charset="-120"/>
              </a:rPr>
              <a:t>豫表</a:t>
            </a:r>
            <a:endParaRPr kumimoji="1" lang="zh-TW" altLang="en-US" sz="2700" b="1" spc="700" dirty="0">
              <a:solidFill>
                <a:schemeClr val="bg1"/>
              </a:solidFill>
              <a:latin typeface="+mj-lt"/>
              <a:ea typeface="DFHei Std W9" charset="-120"/>
              <a:cs typeface="DFHei Std W9" charset="-120"/>
            </a:endParaRP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xmlns="" id="{DEF260D9-2947-42BA-B148-AD52FC82C6FC}"/>
              </a:ext>
            </a:extLst>
          </p:cNvPr>
          <p:cNvCxnSpPr/>
          <p:nvPr/>
        </p:nvCxnSpPr>
        <p:spPr>
          <a:xfrm>
            <a:off x="331216" y="4723920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xmlns="" id="{BFE529EA-D38F-4124-9EDD-A1CD3EB9C87C}"/>
              </a:ext>
            </a:extLst>
          </p:cNvPr>
          <p:cNvCxnSpPr/>
          <p:nvPr/>
        </p:nvCxnSpPr>
        <p:spPr>
          <a:xfrm>
            <a:off x="331216" y="5907754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1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10236" y="1135032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（二）庇護城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（二十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9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40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816554" y="1861174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群組 1"/>
          <p:cNvGrpSpPr/>
          <p:nvPr/>
        </p:nvGrpSpPr>
        <p:grpSpPr>
          <a:xfrm>
            <a:off x="1842247" y="1972949"/>
            <a:ext cx="9390529" cy="4682540"/>
            <a:chOff x="1842247" y="1972949"/>
            <a:chExt cx="9390529" cy="4682540"/>
          </a:xfrm>
        </p:grpSpPr>
        <p:sp>
          <p:nvSpPr>
            <p:cNvPr id="6" name="三角形 5"/>
            <p:cNvSpPr/>
            <p:nvPr/>
          </p:nvSpPr>
          <p:spPr>
            <a:xfrm rot="5400000">
              <a:off x="1819835" y="2151372"/>
              <a:ext cx="224118" cy="179294"/>
            </a:xfrm>
            <a:prstGeom prst="triangle">
              <a:avLst/>
            </a:prstGeom>
            <a:solidFill>
              <a:srgbClr val="00B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070847" y="1972949"/>
              <a:ext cx="9161929" cy="204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20"/>
                </a:lnSpc>
                <a:spcBef>
                  <a:spcPts val="1200"/>
                </a:spcBef>
              </a:pPr>
              <a:r>
                <a:rPr kumimoji="1" lang="zh-TW" altLang="en-US" sz="3200" b="1" spc="50" dirty="0">
                  <a:latin typeface="DFHei Std W7" charset="-120"/>
                  <a:ea typeface="DFHei Std W7" charset="-120"/>
                  <a:cs typeface="DFHei Std W7" charset="-120"/>
                </a:rPr>
                <a:t>為無意中誤殺人者設立的，使誤犯罪的人得以重新享受美地。</a:t>
              </a:r>
              <a:endParaRPr kumimoji="1" lang="en-US" altLang="zh-TW" sz="3200" b="1" spc="50" dirty="0">
                <a:latin typeface="DFHei Std W7" charset="-120"/>
                <a:ea typeface="DFHei Std W7" charset="-120"/>
                <a:cs typeface="DFHei Std W7" charset="-120"/>
              </a:endParaRPr>
            </a:p>
            <a:p>
              <a:pPr>
                <a:lnSpc>
                  <a:spcPts val="3520"/>
                </a:lnSpc>
                <a:spcBef>
                  <a:spcPts val="1200"/>
                </a:spcBef>
              </a:pPr>
              <a:r>
                <a:rPr kumimoji="1" lang="zh-TW" altLang="en-US" sz="3200" b="1" spc="50" dirty="0">
                  <a:latin typeface="DFHei Std W7" charset="-120"/>
                  <a:ea typeface="DFHei Std W7" charset="-120"/>
                  <a:cs typeface="DFHei Std W7" charset="-120"/>
                </a:rPr>
                <a:t>表徵</a:t>
              </a:r>
              <a:r>
                <a:rPr kumimoji="1" lang="zh-TW" altLang="en-US" sz="3200" b="1" spc="50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包羅萬有的基督作救贖之神的具體化身，誤犯罪的人可以逃入基督裏得庇護</a:t>
              </a:r>
              <a:r>
                <a:rPr kumimoji="1" lang="zh-TW" altLang="en-US" sz="3200" b="1" spc="50" dirty="0"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021541" y="4055053"/>
              <a:ext cx="9057698" cy="204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81025" indent="-581025">
                <a:lnSpc>
                  <a:spcPts val="3520"/>
                </a:lnSpc>
                <a:spcBef>
                  <a:spcPts val="1200"/>
                </a:spcBef>
              </a:pPr>
              <a:r>
                <a:rPr kumimoji="1" lang="en-US" altLang="zh-TW" sz="3000" b="1" dirty="0">
                  <a:latin typeface="DFHei Std W7" charset="-120"/>
                  <a:ea typeface="DFHei Std W7" charset="-120"/>
                  <a:cs typeface="DFHei Std W7" charset="-120"/>
                </a:rPr>
                <a:t>1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　</a:t>
              </a:r>
              <a:r>
                <a:rPr kumimoji="1" lang="zh-TW" altLang="en-US" sz="3000" b="1" u="sng" dirty="0">
                  <a:latin typeface="DFHei Std W9" charset="-120"/>
                  <a:ea typeface="DFHei Std W9" charset="-120"/>
                  <a:cs typeface="DFHei Std W9" charset="-120"/>
                </a:rPr>
                <a:t>誤殺人者：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倘若一個</a:t>
              </a:r>
              <a:r>
                <a:rPr kumimoji="1" lang="zh-TW" altLang="en-US" sz="30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罪人悔改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，神會看他是誤犯罪的人而赦免他。這樣一個人可以逃到基督裏面。</a:t>
              </a:r>
              <a:endParaRPr kumimoji="1" lang="en-US" altLang="zh-TW" sz="3000" b="1" dirty="0">
                <a:latin typeface="DFHei Std W7" charset="-120"/>
                <a:ea typeface="DFHei Std W7" charset="-120"/>
                <a:cs typeface="DFHei Std W7" charset="-120"/>
              </a:endParaRPr>
            </a:p>
            <a:p>
              <a:pPr marL="581025" indent="-581025">
                <a:lnSpc>
                  <a:spcPts val="3520"/>
                </a:lnSpc>
                <a:spcBef>
                  <a:spcPts val="1200"/>
                </a:spcBef>
              </a:pPr>
              <a:r>
                <a:rPr kumimoji="1" lang="en-US" altLang="zh-TW" sz="3000" b="1" dirty="0">
                  <a:latin typeface="DFHei Std W7" charset="-120"/>
                  <a:ea typeface="DFHei Std W7" charset="-120"/>
                  <a:cs typeface="DFHei Std W7" charset="-120"/>
                </a:rPr>
                <a:t>2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　</a:t>
              </a:r>
              <a:r>
                <a:rPr kumimoji="1" lang="zh-TW" altLang="en-US" sz="3000" b="1" u="sng" dirty="0">
                  <a:latin typeface="DFHei Std W9" charset="-120"/>
                  <a:ea typeface="DFHei Std W9" charset="-120"/>
                  <a:cs typeface="DFHei Std W9" charset="-120"/>
                </a:rPr>
                <a:t>為著在以色列人中間的外人和寄居的：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這表徵三一神作犯錯之人的庇護，乃是</a:t>
              </a:r>
              <a:r>
                <a:rPr kumimoji="1" lang="zh-TW" altLang="en-US" sz="3000" b="1" dirty="0">
                  <a:solidFill>
                    <a:srgbClr val="FF0000"/>
                  </a:solidFill>
                  <a:latin typeface="DFHei Std W7" charset="-120"/>
                  <a:ea typeface="DFHei Std W7" charset="-120"/>
                  <a:cs typeface="DFHei Std W7" charset="-120"/>
                </a:rPr>
                <a:t>為著全人類的</a:t>
              </a:r>
              <a:r>
                <a:rPr kumimoji="1" lang="zh-TW" altLang="en-US" sz="3000" b="1" dirty="0">
                  <a:latin typeface="DFHei Std W7" charset="-120"/>
                  <a:ea typeface="DFHei Std W7" charset="-120"/>
                  <a:cs typeface="DFHei Std W7" charset="-120"/>
                </a:rPr>
                <a:t>。</a:t>
              </a:r>
            </a:p>
          </p:txBody>
        </p:sp>
        <p:sp>
          <p:nvSpPr>
            <p:cNvPr id="13" name="三角形 5">
              <a:extLst>
                <a:ext uri="{FF2B5EF4-FFF2-40B4-BE49-F238E27FC236}">
                  <a16:creationId xmlns:a16="http://schemas.microsoft.com/office/drawing/2014/main" xmlns="" id="{16901146-975F-4B9E-8882-6829E5D06D4E}"/>
                </a:ext>
              </a:extLst>
            </p:cNvPr>
            <p:cNvSpPr/>
            <p:nvPr/>
          </p:nvSpPr>
          <p:spPr>
            <a:xfrm rot="5400000">
              <a:off x="1844488" y="3211301"/>
              <a:ext cx="224118" cy="179294"/>
            </a:xfrm>
            <a:prstGeom prst="triangle">
              <a:avLst/>
            </a:prstGeom>
            <a:solidFill>
              <a:srgbClr val="00B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xmlns="" id="{31E353F3-1CE9-44DC-B3FF-A90A557CDAE1}"/>
                </a:ext>
              </a:extLst>
            </p:cNvPr>
            <p:cNvSpPr txBox="1"/>
            <p:nvPr/>
          </p:nvSpPr>
          <p:spPr>
            <a:xfrm>
              <a:off x="6919890" y="6193824"/>
              <a:ext cx="4159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《</a:t>
              </a:r>
              <a:r>
                <a:rPr lang="zh-TW" altLang="en-US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民 </a:t>
              </a:r>
              <a:r>
                <a:rPr lang="en-US" altLang="zh-TW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35:6</a:t>
              </a:r>
              <a:r>
                <a:rPr lang="zh-CN" altLang="en-US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註</a:t>
              </a:r>
              <a:r>
                <a:rPr lang="en-US" altLang="zh-TW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1</a:t>
              </a:r>
              <a:r>
                <a:rPr lang="zh-TW" altLang="en-US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、</a:t>
              </a:r>
              <a:r>
                <a:rPr lang="en-US" altLang="zh-TW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35:15</a:t>
              </a:r>
              <a:r>
                <a:rPr lang="zh-CN" altLang="en-US" sz="2400" dirty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註</a:t>
              </a:r>
              <a:r>
                <a:rPr lang="en-US" altLang="zh-TW" sz="2400" dirty="0" smtClean="0">
                  <a:solidFill>
                    <a:srgbClr val="00206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1》</a:t>
              </a:r>
              <a:endPara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</p:grpSp>
      <p:cxnSp>
        <p:nvCxnSpPr>
          <p:cNvPr id="15" name="直線接點 14"/>
          <p:cNvCxnSpPr/>
          <p:nvPr/>
        </p:nvCxnSpPr>
        <p:spPr>
          <a:xfrm>
            <a:off x="3185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3185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8DC097E9-2595-4837-8ED2-5DB0F9C2A8F5}"/>
              </a:ext>
            </a:extLst>
          </p:cNvPr>
          <p:cNvSpPr txBox="1"/>
          <p:nvPr/>
        </p:nvSpPr>
        <p:spPr>
          <a:xfrm>
            <a:off x="216390" y="1972949"/>
            <a:ext cx="600164" cy="4016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+mj-lt"/>
                <a:ea typeface="DFHei Std W5" charset="-120"/>
                <a:cs typeface="DFHei Std W5" charset="-120"/>
              </a:rPr>
              <a:t>拈鬮分配美地 </a:t>
            </a:r>
            <a:r>
              <a:rPr kumimoji="1" lang="zh-TW" altLang="en-US" sz="2700" spc="700" dirty="0">
                <a:solidFill>
                  <a:schemeClr val="bg1"/>
                </a:solidFill>
                <a:latin typeface="+mj-lt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+mj-lt"/>
                <a:ea typeface="DFHei Std W9" charset="-120"/>
                <a:cs typeface="DFHei Std W5" charset="-120"/>
              </a:rPr>
              <a:t>豫表</a:t>
            </a:r>
            <a:endParaRPr kumimoji="1" lang="zh-TW" altLang="en-US" sz="2700" b="1" spc="700" dirty="0">
              <a:solidFill>
                <a:schemeClr val="bg1"/>
              </a:solidFill>
              <a:latin typeface="+mj-lt"/>
              <a:ea typeface="DFHei Std W9" charset="-120"/>
              <a:cs typeface="DFHei Std W9" charset="-120"/>
            </a:endParaRP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xmlns="" id="{DEF260D9-2947-42BA-B148-AD52FC82C6FC}"/>
              </a:ext>
            </a:extLst>
          </p:cNvPr>
          <p:cNvCxnSpPr/>
          <p:nvPr/>
        </p:nvCxnSpPr>
        <p:spPr>
          <a:xfrm>
            <a:off x="331216" y="4723920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xmlns="" id="{BFE529EA-D38F-4124-9EDD-A1CD3EB9C87C}"/>
              </a:ext>
            </a:extLst>
          </p:cNvPr>
          <p:cNvCxnSpPr/>
          <p:nvPr/>
        </p:nvCxnSpPr>
        <p:spPr>
          <a:xfrm>
            <a:off x="331216" y="5907754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0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547705" y="1085188"/>
            <a:ext cx="3328416" cy="646331"/>
            <a:chOff x="4547705" y="1085188"/>
            <a:chExt cx="3328416" cy="646331"/>
          </a:xfrm>
        </p:grpSpPr>
        <p:sp>
          <p:nvSpPr>
            <p:cNvPr id="21" name="文字方塊 20"/>
            <p:cNvSpPr txBox="1"/>
            <p:nvPr/>
          </p:nvSpPr>
          <p:spPr>
            <a:xfrm>
              <a:off x="4547705" y="1085188"/>
              <a:ext cx="3328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600" spc="2000" dirty="0">
                  <a:solidFill>
                    <a:srgbClr val="008F0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歷史書</a:t>
              </a:r>
            </a:p>
          </p:txBody>
        </p:sp>
        <p:cxnSp>
          <p:nvCxnSpPr>
            <p:cNvPr id="22" name="直線接點 21"/>
            <p:cNvCxnSpPr/>
            <p:nvPr/>
          </p:nvCxnSpPr>
          <p:spPr>
            <a:xfrm>
              <a:off x="4547705" y="1182471"/>
              <a:ext cx="0" cy="502921"/>
            </a:xfrm>
            <a:prstGeom prst="line">
              <a:avLst/>
            </a:prstGeom>
            <a:ln w="19050">
              <a:solidFill>
                <a:srgbClr val="00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7548998" y="1182471"/>
              <a:ext cx="0" cy="502921"/>
            </a:xfrm>
            <a:prstGeom prst="line">
              <a:avLst/>
            </a:prstGeom>
            <a:ln w="19050">
              <a:solidFill>
                <a:srgbClr val="00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0A6939C3-ABA2-4531-9A32-DA2015A729E1}"/>
              </a:ext>
            </a:extLst>
          </p:cNvPr>
          <p:cNvSpPr txBox="1"/>
          <p:nvPr/>
        </p:nvSpPr>
        <p:spPr>
          <a:xfrm>
            <a:off x="720689" y="2020501"/>
            <a:ext cx="1115363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6938" indent="-896938">
              <a:spcBef>
                <a:spcPts val="1200"/>
              </a:spcBef>
            </a:pP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一、舊約中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最大的豫表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是</a:t>
            </a:r>
            <a:r>
              <a:rPr kumimoji="1" lang="zh-TW" altLang="en-US" sz="3400" b="1" dirty="0">
                <a:solidFill>
                  <a:srgbClr val="0070C0"/>
                </a:solidFill>
                <a:latin typeface="DFHei Std W7" charset="-120"/>
                <a:ea typeface="DFHei Std W7" charset="-120"/>
                <a:cs typeface="DFHei Std W7" charset="-120"/>
              </a:rPr>
              <a:t>以色列人的歷史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，他們豫表由新約信徒作神選民所組成的召會。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（林前十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1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～</a:t>
            </a:r>
            <a:r>
              <a:rPr kumimoji="1" lang="en-US" altLang="zh-TW" sz="3200" dirty="0">
                <a:latin typeface="DFHei Std W5" charset="-120"/>
                <a:ea typeface="DFHei Std W5" charset="-120"/>
                <a:cs typeface="DFHei Std W5" charset="-120"/>
              </a:rPr>
              <a:t>13</a:t>
            </a:r>
            <a:r>
              <a:rPr kumimoji="1" lang="zh-TW" altLang="en-US" sz="3200" dirty="0">
                <a:latin typeface="DFHei Std W5" charset="-120"/>
                <a:ea typeface="DFHei Std W5" charset="-120"/>
                <a:cs typeface="DFHei Std W5" charset="-120"/>
              </a:rPr>
              <a:t>）</a:t>
            </a:r>
          </a:p>
          <a:p>
            <a:pPr marL="896938" indent="-896938">
              <a:spcBef>
                <a:spcPts val="1200"/>
              </a:spcBef>
            </a:pP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二、十二卷歷史書</a:t>
            </a:r>
            <a:r>
              <a:rPr kumimoji="1" lang="zh-TW" altLang="en-US" sz="34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不是僅僅與歷史有關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，</a:t>
            </a:r>
            <a:r>
              <a:rPr kumimoji="1" lang="zh-TW" altLang="en-US" sz="3400" b="1" dirty="0">
                <a:solidFill>
                  <a:srgbClr val="0070C0"/>
                </a:solidFill>
                <a:latin typeface="DFHei Std W7" charset="-120"/>
                <a:ea typeface="DFHei Std W7" charset="-120"/>
                <a:cs typeface="DFHei Std W7" charset="-120"/>
              </a:rPr>
              <a:t>乃是關乎神永遠的經綸之神聖啟示的一部分，</a:t>
            </a:r>
            <a:r>
              <a:rPr kumimoji="1" lang="zh-TW" altLang="en-US" sz="3400" b="1" dirty="0">
                <a:latin typeface="DFHei Std W7" charset="-120"/>
                <a:ea typeface="DFHei Std W7" charset="-120"/>
                <a:cs typeface="DFHei Std W7" charset="-120"/>
              </a:rPr>
              <a:t>主要是在於</a:t>
            </a:r>
            <a:r>
              <a:rPr kumimoji="1" lang="zh-TW" altLang="en-US" sz="3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Hei Std W7" charset="-120"/>
              </a:rPr>
              <a:t>：</a:t>
            </a:r>
            <a:endParaRPr kumimoji="1" lang="en-US" altLang="zh-TW" sz="3400" b="1" dirty="0">
              <a:solidFill>
                <a:srgbClr val="0070C0"/>
              </a:solidFill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5A729117-410D-4739-A96D-788058B05C61}"/>
              </a:ext>
            </a:extLst>
          </p:cNvPr>
          <p:cNvSpPr/>
          <p:nvPr/>
        </p:nvSpPr>
        <p:spPr>
          <a:xfrm>
            <a:off x="571266" y="4530345"/>
            <a:ext cx="54505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zh-TW" altLang="zh-TW" sz="3000" b="1" u="sng" dirty="0">
                <a:solidFill>
                  <a:srgbClr val="0070C0"/>
                </a:solidFill>
                <a:ea typeface="DFHei Std W9" charset="-120"/>
              </a:rPr>
              <a:t>基督的身位</a:t>
            </a:r>
            <a:r>
              <a:rPr kumimoji="1" lang="zh-TW" altLang="en-US" sz="3000" b="1" dirty="0">
                <a:solidFill>
                  <a:srgbClr val="0070C0"/>
                </a:solidFill>
                <a:ea typeface="DFHei Std W9" charset="-120"/>
              </a:rPr>
              <a:t>：</a:t>
            </a:r>
            <a:r>
              <a:rPr kumimoji="1" lang="zh-TW" altLang="zh-TW" sz="3000" b="1" dirty="0">
                <a:ea typeface="DFHei Std W7" charset="-120"/>
              </a:rPr>
              <a:t>保持了一條基督家譜的線，好讓祂藉著</a:t>
            </a:r>
            <a:r>
              <a:rPr kumimoji="1" lang="zh-TW" altLang="zh-TW" sz="3000" b="1" dirty="0">
                <a:solidFill>
                  <a:srgbClr val="0070C0"/>
                </a:solidFill>
                <a:ea typeface="DFHei Std W7" charset="-120"/>
              </a:rPr>
              <a:t>成為肉體來成為人</a:t>
            </a:r>
            <a:r>
              <a:rPr kumimoji="1" lang="zh-TW" altLang="zh-TW" sz="3000" b="1" dirty="0">
                <a:ea typeface="DFHei Std W7" charset="-120"/>
              </a:rPr>
              <a:t>。</a:t>
            </a:r>
            <a:endParaRPr kumimoji="1" lang="en-US" altLang="zh-TW" sz="3000" b="1" dirty="0">
              <a:ea typeface="DFHei Std W7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6FEB8DCD-D792-4F14-B6B5-F555BF8073E6}"/>
              </a:ext>
            </a:extLst>
          </p:cNvPr>
          <p:cNvSpPr/>
          <p:nvPr/>
        </p:nvSpPr>
        <p:spPr>
          <a:xfrm>
            <a:off x="6170643" y="4530345"/>
            <a:ext cx="53485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zh-TW" altLang="zh-TW" sz="3000" b="1" u="sng" dirty="0">
                <a:solidFill>
                  <a:srgbClr val="FF0000"/>
                </a:solidFill>
                <a:ea typeface="DFHei Std W9" charset="-120"/>
              </a:rPr>
              <a:t>基督的國</a:t>
            </a:r>
            <a:r>
              <a:rPr kumimoji="1"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zh-TW" altLang="zh-TW" sz="3000" b="1" dirty="0">
                <a:ea typeface="DFHei Std W7" charset="-120"/>
              </a:rPr>
              <a:t>維持了一條神國的線，好讓</a:t>
            </a:r>
            <a:r>
              <a:rPr kumimoji="1" lang="zh-TW" altLang="zh-TW" sz="3000" b="1" dirty="0">
                <a:solidFill>
                  <a:srgbClr val="FF0000"/>
                </a:solidFill>
                <a:ea typeface="DFHei Std W7" charset="-120"/>
              </a:rPr>
              <a:t>基督在地上建立祂神聖的國</a:t>
            </a:r>
            <a:r>
              <a:rPr kumimoji="1" lang="zh-TW" altLang="zh-TW" sz="3000" b="1" dirty="0">
                <a:ea typeface="DFHei Std W7" charset="-120"/>
              </a:rPr>
              <a:t>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A4632EF-AF00-4FF9-8464-0E0A8A6EF90E}"/>
              </a:ext>
            </a:extLst>
          </p:cNvPr>
          <p:cNvSpPr/>
          <p:nvPr/>
        </p:nvSpPr>
        <p:spPr>
          <a:xfrm>
            <a:off x="8815196" y="6178416"/>
            <a:ext cx="213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kumimoji="1"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書 </a:t>
            </a:r>
            <a:r>
              <a:rPr kumimoji="1"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1:1</a:t>
            </a:r>
            <a:r>
              <a:rPr kumimoji="1"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kumimoji="1"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1》</a:t>
            </a:r>
            <a:endParaRPr lang="zh-TW" altLang="en-US" sz="2400" dirty="0"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19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31E353F3-1CE9-44DC-B3FF-A90A557CDAE1}"/>
              </a:ext>
            </a:extLst>
          </p:cNvPr>
          <p:cNvSpPr txBox="1"/>
          <p:nvPr/>
        </p:nvSpPr>
        <p:spPr>
          <a:xfrm>
            <a:off x="5651936" y="5758465"/>
            <a:ext cx="509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民 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35:15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註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、民數記概論 第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33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816554" y="1992623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185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3185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8DC097E9-2595-4837-8ED2-5DB0F9C2A8F5}"/>
              </a:ext>
            </a:extLst>
          </p:cNvPr>
          <p:cNvSpPr txBox="1"/>
          <p:nvPr/>
        </p:nvSpPr>
        <p:spPr>
          <a:xfrm>
            <a:off x="216390" y="1972949"/>
            <a:ext cx="600164" cy="4016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+mj-lt"/>
                <a:ea typeface="DFHei Std W5" charset="-120"/>
                <a:cs typeface="DFHei Std W5" charset="-120"/>
              </a:rPr>
              <a:t>拈鬮分配美地 </a:t>
            </a:r>
            <a:r>
              <a:rPr kumimoji="1" lang="zh-TW" altLang="en-US" sz="2700" spc="700" dirty="0">
                <a:solidFill>
                  <a:schemeClr val="bg1"/>
                </a:solidFill>
                <a:latin typeface="+mj-lt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spc="700" dirty="0">
                <a:solidFill>
                  <a:schemeClr val="bg1"/>
                </a:solidFill>
                <a:latin typeface="+mj-lt"/>
                <a:ea typeface="DFHei Std W9" charset="-120"/>
                <a:cs typeface="DFHei Std W5" charset="-120"/>
              </a:rPr>
              <a:t>豫表</a:t>
            </a:r>
            <a:endParaRPr kumimoji="1" lang="zh-TW" altLang="en-US" sz="2700" b="1" spc="700" dirty="0">
              <a:solidFill>
                <a:schemeClr val="bg1"/>
              </a:solidFill>
              <a:latin typeface="+mj-lt"/>
              <a:ea typeface="DFHei Std W9" charset="-120"/>
              <a:cs typeface="DFHei Std W9" charset="-120"/>
            </a:endParaRP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xmlns="" id="{DEF260D9-2947-42BA-B148-AD52FC82C6FC}"/>
              </a:ext>
            </a:extLst>
          </p:cNvPr>
          <p:cNvCxnSpPr/>
          <p:nvPr/>
        </p:nvCxnSpPr>
        <p:spPr>
          <a:xfrm>
            <a:off x="331216" y="4723920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xmlns="" id="{BFE529EA-D38F-4124-9EDD-A1CD3EB9C87C}"/>
              </a:ext>
            </a:extLst>
          </p:cNvPr>
          <p:cNvCxnSpPr/>
          <p:nvPr/>
        </p:nvCxnSpPr>
        <p:spPr>
          <a:xfrm>
            <a:off x="331216" y="5907754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210236" y="1135032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（二）庇護城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（二十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～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9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40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021541" y="2231771"/>
            <a:ext cx="9057698" cy="2887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2800" b="1" dirty="0">
                <a:latin typeface="DFHei Std W7" charset="-120"/>
                <a:ea typeface="DFHei Std W7" charset="-120"/>
                <a:cs typeface="DFHei Std W7" charset="-120"/>
              </a:rPr>
              <a:t>3</a:t>
            </a:r>
            <a:r>
              <a:rPr kumimoji="1" lang="zh-TW" altLang="en-US" sz="28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2800" b="1" u="sng" dirty="0">
                <a:latin typeface="DFHei Std W9" charset="-120"/>
                <a:ea typeface="DFHei Std W9" charset="-120"/>
                <a:cs typeface="DFHei Std W9" charset="-120"/>
              </a:rPr>
              <a:t>六座庇護城分佈在不同的地方：</a:t>
            </a:r>
            <a:r>
              <a:rPr kumimoji="1" lang="zh-TW" altLang="en-US" sz="2800" b="1" dirty="0">
                <a:latin typeface="DFHei Std W7" charset="-120"/>
                <a:ea typeface="DFHei Std W7" charset="-120"/>
                <a:cs typeface="DFHei Std W7" charset="-120"/>
              </a:rPr>
              <a:t>指明基督作三一神的具體化身，乃是</a:t>
            </a:r>
            <a:r>
              <a:rPr kumimoji="1" lang="zh-TW" altLang="en-US" sz="28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親近、便利的</a:t>
            </a:r>
            <a:r>
              <a:rPr kumimoji="1" lang="zh-TW" altLang="en-US" sz="28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kumimoji="1" lang="en-US" altLang="zh-TW" sz="2800" b="1" dirty="0">
              <a:latin typeface="DFHei Std W7" charset="-120"/>
              <a:ea typeface="DFHei Std W7" charset="-120"/>
              <a:cs typeface="DFHei Std W7" charset="-120"/>
            </a:endParaRPr>
          </a:p>
          <a:p>
            <a:pPr marL="622300" indent="-622300">
              <a:lnSpc>
                <a:spcPts val="3520"/>
              </a:lnSpc>
              <a:spcBef>
                <a:spcPts val="1200"/>
              </a:spcBef>
            </a:pPr>
            <a:r>
              <a:rPr kumimoji="1" lang="en-US" altLang="zh-TW" sz="2800" b="1" dirty="0">
                <a:latin typeface="DFHei Std W7" charset="-120"/>
                <a:ea typeface="DFHei Std W7" charset="-120"/>
                <a:cs typeface="DFHei Std W7" charset="-120"/>
              </a:rPr>
              <a:t>4</a:t>
            </a:r>
            <a:r>
              <a:rPr kumimoji="1" lang="zh-TW" altLang="en-US" sz="2800" b="1" dirty="0">
                <a:latin typeface="DFHei Std W7" charset="-120"/>
                <a:ea typeface="DFHei Std W7" charset="-120"/>
                <a:cs typeface="DFHei Std W7" charset="-120"/>
              </a:rPr>
              <a:t>　</a:t>
            </a:r>
            <a:r>
              <a:rPr kumimoji="1" lang="zh-TW" altLang="en-US" sz="2800" b="1" u="sng" dirty="0">
                <a:latin typeface="DFHei Std W9" charset="-120"/>
                <a:ea typeface="DFHei Std W9" charset="-120"/>
                <a:cs typeface="DFHei Std W9" charset="-120"/>
              </a:rPr>
              <a:t>直等到</a:t>
            </a:r>
            <a:r>
              <a:rPr kumimoji="1" lang="zh-TW" altLang="en-US" sz="2800" b="1" u="sng" dirty="0">
                <a:solidFill>
                  <a:srgbClr val="FF0000"/>
                </a:solidFill>
                <a:latin typeface="DFHei Std W9" charset="-120"/>
                <a:ea typeface="DFHei Std W9" charset="-120"/>
                <a:cs typeface="DFHei Std W9" charset="-120"/>
              </a:rPr>
              <a:t>大祭司死了</a:t>
            </a:r>
            <a:r>
              <a:rPr kumimoji="1" lang="zh-TW" altLang="en-US" sz="2800" b="1" u="sng" dirty="0">
                <a:latin typeface="DFHei Std W9" charset="-120"/>
                <a:ea typeface="DFHei Std W9" charset="-120"/>
                <a:cs typeface="DFHei Std W9" charset="-120"/>
              </a:rPr>
              <a:t>，可回到所得為業之地：</a:t>
            </a:r>
            <a:r>
              <a:rPr kumimoji="1" lang="zh-TW" altLang="en-US" sz="2800" b="1" dirty="0">
                <a:latin typeface="DFHei Std W7" charset="-120"/>
                <a:ea typeface="DFHei Std W7" charset="-120"/>
                <a:cs typeface="DFHei Std W7" charset="-120"/>
              </a:rPr>
              <a:t>大祭司豫表主耶穌。祂為我們的罪死了，</a:t>
            </a:r>
            <a:r>
              <a:rPr kumimoji="1" lang="zh-TW" altLang="en-US" sz="28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以滿足神公義的要求</a:t>
            </a:r>
            <a:r>
              <a:rPr kumimoji="1" lang="zh-TW" altLang="en-US" sz="2800" b="1" dirty="0">
                <a:latin typeface="DFHei Std W7" charset="-120"/>
                <a:ea typeface="DFHei Std W7" charset="-120"/>
                <a:cs typeface="DFHei Std W7" charset="-120"/>
              </a:rPr>
              <a:t>，並成了我們的避難所；並且祂復活了，</a:t>
            </a:r>
            <a:r>
              <a:rPr kumimoji="1" lang="zh-TW" altLang="en-US" sz="28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使我們得著釋放</a:t>
            </a:r>
            <a:r>
              <a:rPr kumimoji="1" lang="zh-TW" altLang="en-US" sz="2800" b="1" dirty="0">
                <a:latin typeface="DFHei Std W7" charset="-120"/>
                <a:ea typeface="DFHei Std W7" charset="-120"/>
                <a:cs typeface="DFHei Std W7" charset="-120"/>
              </a:rPr>
              <a:t>，回到神所賜給我們的產業，承受在基督裏的豐盛。</a:t>
            </a:r>
          </a:p>
        </p:txBody>
      </p:sp>
    </p:spTree>
    <p:extLst>
      <p:ext uri="{BB962C8B-B14F-4D97-AF65-F5344CB8AC3E}">
        <p14:creationId xmlns:p14="http://schemas.microsoft.com/office/powerpoint/2010/main" val="427802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3130921" y="2667137"/>
            <a:ext cx="5793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spc="2000" dirty="0" smtClean="0">
                <a:solidFill>
                  <a:srgbClr val="00B050"/>
                </a:solidFill>
                <a:latin typeface="全真方新書" charset="-120"/>
                <a:ea typeface="全真方新書" charset="-120"/>
                <a:cs typeface="全真方新書" charset="-120"/>
              </a:rPr>
              <a:t>豫  言</a:t>
            </a:r>
            <a:endParaRPr kumimoji="1" lang="zh-TW" altLang="en-US" sz="4800" spc="2000" dirty="0">
              <a:solidFill>
                <a:srgbClr val="00B05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746504" y="2560320"/>
            <a:ext cx="8385048" cy="1124712"/>
            <a:chOff x="1746504" y="2560320"/>
            <a:chExt cx="8385048" cy="1124712"/>
          </a:xfrm>
        </p:grpSpPr>
        <p:cxnSp>
          <p:nvCxnSpPr>
            <p:cNvPr id="8" name="直線接點 7"/>
            <p:cNvCxnSpPr/>
            <p:nvPr/>
          </p:nvCxnSpPr>
          <p:spPr>
            <a:xfrm>
              <a:off x="1746504" y="3685032"/>
              <a:ext cx="838504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1746504" y="2560320"/>
              <a:ext cx="838504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2"/>
          <p:cNvGrpSpPr/>
          <p:nvPr/>
        </p:nvGrpSpPr>
        <p:grpSpPr>
          <a:xfrm>
            <a:off x="3831335" y="4038070"/>
            <a:ext cx="4172712" cy="584775"/>
            <a:chOff x="3831335" y="4038070"/>
            <a:chExt cx="4172712" cy="584775"/>
          </a:xfrm>
        </p:grpSpPr>
        <p:sp>
          <p:nvSpPr>
            <p:cNvPr id="28" name="文字方塊 27"/>
            <p:cNvSpPr txBox="1"/>
            <p:nvPr/>
          </p:nvSpPr>
          <p:spPr>
            <a:xfrm>
              <a:off x="4178808" y="4038070"/>
              <a:ext cx="3636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3200" spc="1000" dirty="0">
                  <a:latin typeface="全真方新書" charset="-120"/>
                  <a:ea typeface="全真方新書" charset="-120"/>
                  <a:cs typeface="全真方新書" charset="-120"/>
                </a:rPr>
                <a:t>十三～二四章</a:t>
              </a: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3831335" y="41160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8004047" y="4116095"/>
              <a:ext cx="0" cy="5067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69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42236" y="2531807"/>
            <a:ext cx="7153835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0"/>
              </a:spcBef>
            </a:pPr>
            <a:r>
              <a:rPr kumimoji="1" lang="zh-TW" altLang="en-US" sz="44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（一）拈鬮分配美</a:t>
            </a:r>
            <a:r>
              <a:rPr kumimoji="1" lang="zh-TW" altLang="en-US" sz="4400" b="1" dirty="0" smtClean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地</a:t>
            </a:r>
            <a:endParaRPr kumimoji="1" lang="en-US" altLang="zh-TW" sz="4400" b="1" dirty="0" smtClean="0">
              <a:solidFill>
                <a:srgbClr val="00B050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spcBef>
                <a:spcPts val="4000"/>
              </a:spcBef>
            </a:pPr>
            <a:r>
              <a:rPr kumimoji="1" lang="zh-TW" altLang="en-US" sz="44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（二）大黃蜂</a:t>
            </a:r>
            <a:r>
              <a:rPr kumimoji="1" lang="zh-TW" altLang="en-US" sz="3600" b="1" dirty="0">
                <a:latin typeface="DFHei Std W7" charset="-120"/>
                <a:ea typeface="DFHei Std W7" charset="-120"/>
                <a:cs typeface="DFHei Std W7" charset="-120"/>
              </a:rPr>
              <a:t>（二四</a:t>
            </a:r>
            <a:r>
              <a:rPr kumimoji="1" lang="en-US" altLang="zh-TW" sz="3600" b="1" dirty="0">
                <a:latin typeface="DFHei Std W7" charset="-120"/>
                <a:ea typeface="DFHei Std W7" charset="-120"/>
                <a:cs typeface="DFHei Std W7" charset="-120"/>
              </a:rPr>
              <a:t>12</a:t>
            </a:r>
            <a:r>
              <a:rPr kumimoji="1" lang="zh-TW" altLang="en-US" sz="3600" b="1" dirty="0" smtClean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600" b="1" dirty="0">
              <a:solidFill>
                <a:srgbClr val="00B050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3185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185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8DC097E9-2595-4837-8ED2-5DB0F9C2A8F5}"/>
              </a:ext>
            </a:extLst>
          </p:cNvPr>
          <p:cNvSpPr txBox="1"/>
          <p:nvPr/>
        </p:nvSpPr>
        <p:spPr>
          <a:xfrm>
            <a:off x="216390" y="1972949"/>
            <a:ext cx="600164" cy="4016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+mj-lt"/>
                <a:ea typeface="DFHei Std W5" charset="-120"/>
                <a:cs typeface="DFHei Std W5" charset="-120"/>
              </a:rPr>
              <a:t>拈鬮分配美</a:t>
            </a:r>
            <a:r>
              <a:rPr kumimoji="1" lang="zh-TW" altLang="en-US" sz="2700" spc="700" dirty="0" smtClean="0">
                <a:solidFill>
                  <a:schemeClr val="bg1"/>
                </a:solidFill>
                <a:latin typeface="+mj-lt"/>
                <a:ea typeface="DFHei Std W5" charset="-120"/>
                <a:cs typeface="DFHei Std W5" charset="-120"/>
              </a:rPr>
              <a:t>地  </a:t>
            </a:r>
            <a:r>
              <a:rPr kumimoji="1" lang="zh-TW" altLang="en-US" sz="2700" b="1" spc="700" dirty="0" smtClean="0">
                <a:solidFill>
                  <a:schemeClr val="bg1"/>
                </a:solidFill>
                <a:ea typeface="DFHei Std W9" charset="-120"/>
                <a:cs typeface="DFHei Std W5" charset="-120"/>
              </a:rPr>
              <a:t>豫</a:t>
            </a:r>
            <a:r>
              <a:rPr kumimoji="1" lang="zh-TW" altLang="en-US" sz="2700" b="1" spc="700" dirty="0">
                <a:solidFill>
                  <a:schemeClr val="bg1"/>
                </a:solidFill>
                <a:ea typeface="DFHei Std W9" charset="-120"/>
                <a:cs typeface="DFHei Std W5" charset="-120"/>
              </a:rPr>
              <a:t>言</a:t>
            </a:r>
            <a:endParaRPr kumimoji="1" lang="zh-TW" altLang="en-US" sz="2700" b="1" spc="700" dirty="0">
              <a:solidFill>
                <a:schemeClr val="bg1"/>
              </a:solidFill>
              <a:latin typeface="+mj-lt"/>
              <a:ea typeface="DFHei Std W9" charset="-120"/>
              <a:cs typeface="DFHei Std W9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31216" y="4723920"/>
            <a:ext cx="356616" cy="1183834"/>
            <a:chOff x="331216" y="4723920"/>
            <a:chExt cx="356616" cy="1183834"/>
          </a:xfrm>
        </p:grpSpPr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xmlns="" id="{DEF260D9-2947-42BA-B148-AD52FC82C6FC}"/>
                </a:ext>
              </a:extLst>
            </p:cNvPr>
            <p:cNvCxnSpPr/>
            <p:nvPr/>
          </p:nvCxnSpPr>
          <p:spPr>
            <a:xfrm>
              <a:off x="331216" y="4723920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xmlns="" id="{BFE529EA-D38F-4124-9EDD-A1CD3EB9C87C}"/>
                </a:ext>
              </a:extLst>
            </p:cNvPr>
            <p:cNvCxnSpPr/>
            <p:nvPr/>
          </p:nvCxnSpPr>
          <p:spPr>
            <a:xfrm>
              <a:off x="331216" y="5907754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16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2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15"/>
          <p:cNvSpPr txBox="1"/>
          <p:nvPr/>
        </p:nvSpPr>
        <p:spPr>
          <a:xfrm>
            <a:off x="1276977" y="1085262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（一）應許得着美地</a:t>
            </a:r>
            <a:endParaRPr kumimoji="1" lang="zh-TW" altLang="en-US" sz="3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172074" y="2638216"/>
            <a:ext cx="9168716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8850" lvl="0" indent="-2228850">
              <a:lnSpc>
                <a:spcPts val="3440"/>
              </a:lnSpc>
            </a:pPr>
            <a:r>
              <a:rPr kumimoji="1" lang="zh-TW" altLang="en-US" sz="32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創 </a:t>
            </a:r>
            <a:r>
              <a:rPr kumimoji="1" lang="en-US" altLang="zh-TW" sz="32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13:15 『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凡你所看見的一切地，我都要賜給你和你的後裔，直到永遠。</a:t>
            </a:r>
            <a:r>
              <a:rPr kumimoji="1" lang="en-US" altLang="zh-TW" sz="32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zh-TW" altLang="en-US" sz="3200" b="1" u="sng" strike="noStrike" kern="1200" cap="none" spc="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229253" y="4485120"/>
            <a:ext cx="9174896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6713" lvl="0" indent="-366713">
              <a:lnSpc>
                <a:spcPts val="3280"/>
              </a:lnSpc>
            </a:pPr>
            <a:r>
              <a:rPr kumimoji="1" lang="en-US" altLang="zh-TW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『…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耶和華照著向他們列祖所起誓的一切話，使他們四境安寧。他們一切仇敵中，沒有一人在他們面前站立得住；耶和華把一切仇敵都交在他們手中。</a:t>
            </a:r>
            <a:r>
              <a:rPr kumimoji="1" lang="zh-TW" altLang="en-US" sz="29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耶和華對以色列家所說，要賜給他們好處的話，一句也沒有落空，都應驗了。</a:t>
            </a:r>
            <a:r>
              <a:rPr kumimoji="1" lang="en-US" altLang="zh-TW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zh-TW" altLang="en-US" sz="2900" b="1" spc="50" dirty="0">
              <a:solidFill>
                <a:prstClr val="black"/>
              </a:solidFill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348358" y="3668020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F5C"/>
                </a:solidFill>
                <a:effectLst/>
                <a:uLnTx/>
                <a:uFillTx/>
                <a:latin typeface="DFHei Std W9" pitchFamily="34" charset="-120"/>
                <a:ea typeface="DFHei Std W9" pitchFamily="34" charset="-120"/>
                <a:cs typeface="DFHei Std W7" charset="-120"/>
              </a:rPr>
              <a:t>應驗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（書</a:t>
            </a:r>
            <a:r>
              <a:rPr kumimoji="1" lang="zh-TW" altLang="en-US" sz="3200" b="1" dirty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二一</a:t>
            </a:r>
            <a:r>
              <a:rPr kumimoji="1" lang="en-US" altLang="zh-TW" sz="3200" b="1" dirty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43~45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7" name="直線接點 26"/>
          <p:cNvCxnSpPr/>
          <p:nvPr/>
        </p:nvCxnSpPr>
        <p:spPr>
          <a:xfrm>
            <a:off x="1454880" y="2608789"/>
            <a:ext cx="9885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1454880" y="4437722"/>
            <a:ext cx="9885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="" xmlns:a16="http://schemas.microsoft.com/office/drawing/2014/main" id="{AFAA37CD-A558-49A1-8B64-FD807653A30A}"/>
              </a:ext>
            </a:extLst>
          </p:cNvPr>
          <p:cNvSpPr txBox="1"/>
          <p:nvPr/>
        </p:nvSpPr>
        <p:spPr>
          <a:xfrm>
            <a:off x="1348358" y="1832450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F5C"/>
                </a:solidFill>
                <a:effectLst/>
                <a:uLnTx/>
                <a:uFillTx/>
                <a:latin typeface="DFHei Std W9" pitchFamily="34" charset="-120"/>
                <a:ea typeface="DFHei Std W9" pitchFamily="34" charset="-120"/>
                <a:cs typeface="DFHei Std W7" charset="-120"/>
              </a:rPr>
              <a:t>豫言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pitchFamily="34" charset="-120"/>
                <a:cs typeface="DFHei Std W7" charset="-120"/>
              </a:rPr>
              <a:t>創十三</a:t>
            </a:r>
            <a:r>
              <a:rPr kumimoji="1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pitchFamily="34" charset="-120"/>
                <a:cs typeface="DFHei Std W7" charset="-120"/>
              </a:rPr>
              <a:t>15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pitchFamily="34" charset="-120"/>
                <a:cs typeface="DFHei Std W7" charset="-120"/>
              </a:rPr>
              <a:t>、</a:t>
            </a:r>
            <a:r>
              <a:rPr kumimoji="1" lang="zh-TW" altLang="en-US" sz="3200" b="1" dirty="0">
                <a:solidFill>
                  <a:prstClr val="black"/>
                </a:solidFill>
                <a:latin typeface="DFHei Std W7" charset="-120"/>
                <a:ea typeface="DFHei Std W7" pitchFamily="34" charset="-120"/>
                <a:cs typeface="DFHei Std W7" charset="-120"/>
              </a:rPr>
              <a:t>二六</a:t>
            </a:r>
            <a:r>
              <a:rPr kumimoji="1" lang="en-US" altLang="zh-TW" sz="3200" b="1" dirty="0">
                <a:solidFill>
                  <a:prstClr val="black"/>
                </a:solidFill>
                <a:latin typeface="DFHei Std W7" charset="-120"/>
                <a:ea typeface="DFHei Std W7" pitchFamily="34" charset="-120"/>
                <a:cs typeface="DFHei Std W7" charset="-120"/>
              </a:rPr>
              <a:t>3</a:t>
            </a:r>
            <a:r>
              <a:rPr kumimoji="1" lang="zh-TW" altLang="en-US" sz="3200" b="1" dirty="0">
                <a:solidFill>
                  <a:prstClr val="black"/>
                </a:solidFill>
                <a:latin typeface="DFHei Std W7" charset="-120"/>
                <a:ea typeface="DFHei Std W7" pitchFamily="34" charset="-120"/>
                <a:cs typeface="DFHei Std W7" charset="-120"/>
              </a:rPr>
              <a:t>、二八</a:t>
            </a:r>
            <a:r>
              <a:rPr kumimoji="1" lang="en-US" altLang="zh-TW" sz="3200" b="1" dirty="0">
                <a:solidFill>
                  <a:prstClr val="black"/>
                </a:solidFill>
                <a:latin typeface="DFHei Std W7" charset="-120"/>
                <a:ea typeface="DFHei Std W7" pitchFamily="34" charset="-120"/>
                <a:cs typeface="DFHei Std W7" charset="-120"/>
              </a:rPr>
              <a:t>13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30" name="直線接點 29">
            <a:extLst>
              <a:ext uri="{FF2B5EF4-FFF2-40B4-BE49-F238E27FC236}">
                <a16:creationId xmlns="" xmlns:a16="http://schemas.microsoft.com/office/drawing/2014/main" id="{082BD32B-699E-4A72-AE75-A5271983740C}"/>
              </a:ext>
            </a:extLst>
          </p:cNvPr>
          <p:cNvCxnSpPr/>
          <p:nvPr/>
        </p:nvCxnSpPr>
        <p:spPr>
          <a:xfrm>
            <a:off x="868087" y="1793148"/>
            <a:ext cx="107905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185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185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216390" y="1972949"/>
            <a:ext cx="600164" cy="4016349"/>
            <a:chOff x="216390" y="1972949"/>
            <a:chExt cx="600164" cy="4016349"/>
          </a:xfrm>
        </p:grpSpPr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xmlns="" id="{8DC097E9-2595-4837-8ED2-5DB0F9C2A8F5}"/>
                </a:ext>
              </a:extLst>
            </p:cNvPr>
            <p:cNvSpPr txBox="1"/>
            <p:nvPr/>
          </p:nvSpPr>
          <p:spPr>
            <a:xfrm>
              <a:off x="216390" y="1972949"/>
              <a:ext cx="600164" cy="40163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zh-TW" altLang="en-US" sz="2700" spc="700" dirty="0">
                  <a:solidFill>
                    <a:schemeClr val="bg1"/>
                  </a:solidFill>
                  <a:latin typeface="+mj-lt"/>
                  <a:ea typeface="DFHei Std W5" charset="-120"/>
                  <a:cs typeface="DFHei Std W5" charset="-120"/>
                </a:rPr>
                <a:t>拈鬮分配美地 </a:t>
              </a:r>
              <a:r>
                <a:rPr kumimoji="1" lang="zh-TW" altLang="en-US" sz="2700" spc="700" dirty="0">
                  <a:solidFill>
                    <a:schemeClr val="bg1"/>
                  </a:solidFill>
                  <a:latin typeface="+mj-lt"/>
                  <a:ea typeface="DFHei Std W9" charset="-120"/>
                  <a:cs typeface="DFHei Std W5" charset="-120"/>
                </a:rPr>
                <a:t> </a:t>
              </a:r>
              <a:r>
                <a:rPr kumimoji="1" lang="zh-TW" altLang="en-US" sz="2700" b="1" spc="700" dirty="0" smtClean="0">
                  <a:solidFill>
                    <a:schemeClr val="bg1"/>
                  </a:solidFill>
                  <a:latin typeface="+mj-lt"/>
                  <a:ea typeface="DFHei Std W9" charset="-120"/>
                  <a:cs typeface="DFHei Std W5" charset="-120"/>
                </a:rPr>
                <a:t>豫言</a:t>
              </a:r>
              <a:endParaRPr kumimoji="1" lang="zh-TW" altLang="en-US" sz="2700" b="1" spc="700" dirty="0">
                <a:solidFill>
                  <a:schemeClr val="bg1"/>
                </a:solidFill>
                <a:latin typeface="+mj-lt"/>
                <a:ea typeface="DFHei Std W9" charset="-120"/>
                <a:cs typeface="DFHei Std W9" charset="-120"/>
              </a:endParaRPr>
            </a:p>
          </p:txBody>
        </p: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xmlns="" id="{DEF260D9-2947-42BA-B148-AD52FC82C6FC}"/>
                </a:ext>
              </a:extLst>
            </p:cNvPr>
            <p:cNvCxnSpPr/>
            <p:nvPr/>
          </p:nvCxnSpPr>
          <p:spPr>
            <a:xfrm>
              <a:off x="331216" y="4723920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xmlns="" id="{BFE529EA-D38F-4124-9EDD-A1CD3EB9C87C}"/>
                </a:ext>
              </a:extLst>
            </p:cNvPr>
            <p:cNvCxnSpPr/>
            <p:nvPr/>
          </p:nvCxnSpPr>
          <p:spPr>
            <a:xfrm>
              <a:off x="331216" y="5907754"/>
              <a:ext cx="35661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70" y="2752419"/>
            <a:ext cx="418516" cy="369638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70" y="4539101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5" grpId="0"/>
      <p:bldP spid="29" grpId="0"/>
      <p:bldP spid="1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15"/>
          <p:cNvSpPr txBox="1"/>
          <p:nvPr/>
        </p:nvSpPr>
        <p:spPr>
          <a:xfrm>
            <a:off x="833696" y="1085262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（二）大黃蜂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12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600" b="1" dirty="0">
              <a:solidFill>
                <a:srgbClr val="00B050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172074" y="2740366"/>
            <a:ext cx="9168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60563" lvl="0" indent="-1960563"/>
            <a:r>
              <a:rPr kumimoji="1" lang="zh-TW" altLang="en-US" sz="32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申 </a:t>
            </a:r>
            <a:r>
              <a:rPr kumimoji="1" lang="en-US" altLang="zh-TW" sz="32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7:20 『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並且耶和華你</a:t>
            </a:r>
            <a:r>
              <a:rPr kumimoji="1" lang="zh-TW" altLang="en-US" sz="29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神要打發大黃蜂到他們中間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，直到那餘剩而從你面前藏躲的人滅亡了。</a:t>
            </a:r>
            <a:r>
              <a:rPr kumimoji="1" lang="en-US" altLang="zh-TW" sz="32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zh-TW" altLang="en-US" sz="3200" b="1" u="sng" strike="noStrike" kern="1200" cap="none" spc="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229253" y="4833134"/>
            <a:ext cx="917489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3425" lvl="0" indent="-2003425"/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kumimoji="1" lang="en-US" altLang="zh-TW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24:12 『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我</a:t>
            </a:r>
            <a:r>
              <a:rPr kumimoji="1" lang="zh-TW" altLang="en-US" sz="2900" b="1" u="sng" spc="50" dirty="0">
                <a:solidFill>
                  <a:srgbClr val="FF0000"/>
                </a:solidFill>
                <a:latin typeface="DFKaiShu Std W7" charset="-120"/>
                <a:ea typeface="DFKaiShu Std W7" charset="-120"/>
                <a:cs typeface="DFKaiShu Std W7" charset="-120"/>
              </a:rPr>
              <a:t>打發大黃蜂在你們前面</a:t>
            </a:r>
            <a:r>
              <a:rPr kumimoji="1" lang="zh-TW" altLang="en-US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，將亞摩利人的兩個王從你們面前攆出，並不是用你的刀，也不是用你的弓。</a:t>
            </a:r>
            <a:r>
              <a:rPr kumimoji="1" lang="en-US" altLang="zh-TW" sz="2900" b="1" spc="50" dirty="0">
                <a:solidFill>
                  <a:prstClr val="black"/>
                </a:solidFill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zh-TW" altLang="en-US" sz="2900" b="1" spc="50" dirty="0">
              <a:solidFill>
                <a:prstClr val="black"/>
              </a:solidFill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21" name="三角形 5"/>
          <p:cNvSpPr/>
          <p:nvPr/>
        </p:nvSpPr>
        <p:spPr>
          <a:xfrm rot="5400000">
            <a:off x="1819835" y="2920091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419798" y="4016034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F5C"/>
                </a:solidFill>
                <a:effectLst/>
                <a:uLnTx/>
                <a:uFillTx/>
                <a:latin typeface="DFHei Std W9" pitchFamily="34" charset="-120"/>
                <a:ea typeface="DFHei Std W9" pitchFamily="34" charset="-120"/>
                <a:cs typeface="DFHei Std W7" charset="-120"/>
              </a:rPr>
              <a:t>應驗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（書</a:t>
            </a:r>
            <a:r>
              <a:rPr kumimoji="1" lang="zh-TW" altLang="en-US" sz="3200" b="1" dirty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二四</a:t>
            </a:r>
            <a:r>
              <a:rPr kumimoji="1" lang="en-US" altLang="zh-TW" sz="3200" b="1" dirty="0">
                <a:solidFill>
                  <a:prstClr val="black"/>
                </a:solidFill>
                <a:latin typeface="DFHei Std W7" charset="-120"/>
                <a:ea typeface="DFHei Std W7" charset="-120"/>
                <a:cs typeface="DFHei Std W7" charset="-120"/>
              </a:rPr>
              <a:t>12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1514475" y="4785736"/>
            <a:ext cx="100012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="" xmlns:a16="http://schemas.microsoft.com/office/drawing/2014/main" id="{AFAA37CD-A558-49A1-8B64-FD807653A30A}"/>
              </a:ext>
            </a:extLst>
          </p:cNvPr>
          <p:cNvSpPr txBox="1"/>
          <p:nvPr/>
        </p:nvSpPr>
        <p:spPr>
          <a:xfrm>
            <a:off x="1419798" y="1932465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F5C"/>
                </a:solidFill>
                <a:effectLst/>
                <a:uLnTx/>
                <a:uFillTx/>
                <a:latin typeface="DFHei Std W9" pitchFamily="34" charset="-120"/>
                <a:ea typeface="DFHei Std W9" pitchFamily="34" charset="-120"/>
                <a:cs typeface="DFHei Std W7" charset="-120"/>
              </a:rPr>
              <a:t>豫言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（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pitchFamily="34" charset="-120"/>
                <a:cs typeface="DFHei Std W7" charset="-120"/>
              </a:rPr>
              <a:t>申七</a:t>
            </a:r>
            <a:r>
              <a:rPr kumimoji="1" lang="en-US" altLang="zh-TW" sz="3200" b="1" dirty="0">
                <a:solidFill>
                  <a:prstClr val="black"/>
                </a:solidFill>
                <a:latin typeface="DFHei Std W7" charset="-120"/>
                <a:ea typeface="DFHei Std W7" pitchFamily="34" charset="-120"/>
                <a:cs typeface="DFHei Std W7" charset="-120"/>
              </a:rPr>
              <a:t>20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30" name="直線接點 29">
            <a:extLst>
              <a:ext uri="{FF2B5EF4-FFF2-40B4-BE49-F238E27FC236}">
                <a16:creationId xmlns="" xmlns:a16="http://schemas.microsoft.com/office/drawing/2014/main" id="{082BD32B-699E-4A72-AE75-A5271983740C}"/>
              </a:ext>
            </a:extLst>
          </p:cNvPr>
          <p:cNvCxnSpPr/>
          <p:nvPr/>
        </p:nvCxnSpPr>
        <p:spPr>
          <a:xfrm>
            <a:off x="833696" y="1893163"/>
            <a:ext cx="106820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70" y="2854569"/>
            <a:ext cx="418516" cy="369638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70" y="5000520"/>
            <a:ext cx="418516" cy="369638"/>
          </a:xfrm>
          <a:prstGeom prst="rect">
            <a:avLst/>
          </a:prstGeom>
        </p:spPr>
      </p:pic>
      <p:cxnSp>
        <p:nvCxnSpPr>
          <p:cNvPr id="15" name="直線接點 14"/>
          <p:cNvCxnSpPr/>
          <p:nvPr/>
        </p:nvCxnSpPr>
        <p:spPr>
          <a:xfrm>
            <a:off x="3185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3185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8DC097E9-2595-4837-8ED2-5DB0F9C2A8F5}"/>
              </a:ext>
            </a:extLst>
          </p:cNvPr>
          <p:cNvSpPr txBox="1"/>
          <p:nvPr/>
        </p:nvSpPr>
        <p:spPr>
          <a:xfrm>
            <a:off x="216390" y="1972949"/>
            <a:ext cx="600164" cy="4016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+mj-lt"/>
                <a:ea typeface="DFHei Std W5" charset="-120"/>
                <a:cs typeface="DFHei Std W5" charset="-120"/>
              </a:rPr>
              <a:t>拈鬮分配美地 </a:t>
            </a:r>
            <a:r>
              <a:rPr kumimoji="1" lang="zh-TW" altLang="en-US" sz="2700" spc="700" dirty="0">
                <a:solidFill>
                  <a:schemeClr val="bg1"/>
                </a:solidFill>
                <a:latin typeface="+mj-lt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spc="700" dirty="0" smtClean="0">
                <a:solidFill>
                  <a:schemeClr val="bg1"/>
                </a:solidFill>
                <a:latin typeface="+mj-lt"/>
                <a:ea typeface="DFHei Std W9" charset="-120"/>
                <a:cs typeface="DFHei Std W5" charset="-120"/>
              </a:rPr>
              <a:t>豫言</a:t>
            </a:r>
            <a:endParaRPr kumimoji="1" lang="zh-TW" altLang="en-US" sz="2700" b="1" spc="700" dirty="0">
              <a:solidFill>
                <a:schemeClr val="bg1"/>
              </a:solidFill>
              <a:latin typeface="+mj-lt"/>
              <a:ea typeface="DFHei Std W9" charset="-120"/>
              <a:cs typeface="DFHei Std W9" charset="-120"/>
            </a:endParaRP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xmlns="" id="{DEF260D9-2947-42BA-B148-AD52FC82C6FC}"/>
              </a:ext>
            </a:extLst>
          </p:cNvPr>
          <p:cNvCxnSpPr/>
          <p:nvPr/>
        </p:nvCxnSpPr>
        <p:spPr>
          <a:xfrm>
            <a:off x="331216" y="4723920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xmlns="" id="{BFE529EA-D38F-4124-9EDD-A1CD3EB9C87C}"/>
              </a:ext>
            </a:extLst>
          </p:cNvPr>
          <p:cNvCxnSpPr/>
          <p:nvPr/>
        </p:nvCxnSpPr>
        <p:spPr>
          <a:xfrm>
            <a:off x="331216" y="5907754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1514475" y="2696924"/>
            <a:ext cx="100012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6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接點 14"/>
          <p:cNvCxnSpPr/>
          <p:nvPr/>
        </p:nvCxnSpPr>
        <p:spPr>
          <a:xfrm>
            <a:off x="318516" y="397673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318516" y="5394058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五邊形 1">
            <a:extLst>
              <a:ext uri="{FF2B5EF4-FFF2-40B4-BE49-F238E27FC236}">
                <a16:creationId xmlns:a16="http://schemas.microsoft.com/office/drawing/2014/main" xmlns="" id="{067373E6-704E-42FF-AA28-F26E33C97972}"/>
              </a:ext>
            </a:extLst>
          </p:cNvPr>
          <p:cNvSpPr/>
          <p:nvPr/>
        </p:nvSpPr>
        <p:spPr>
          <a:xfrm>
            <a:off x="-40610" y="1562100"/>
            <a:ext cx="1252191" cy="4879186"/>
          </a:xfrm>
          <a:custGeom>
            <a:avLst/>
            <a:gdLst>
              <a:gd name="connsiteX0" fmla="*/ 0 w 779930"/>
              <a:gd name="connsiteY0" fmla="*/ 0 h 3702423"/>
              <a:gd name="connsiteX1" fmla="*/ 389965 w 779930"/>
              <a:gd name="connsiteY1" fmla="*/ 0 h 3702423"/>
              <a:gd name="connsiteX2" fmla="*/ 779930 w 779930"/>
              <a:gd name="connsiteY2" fmla="*/ 1851212 h 3702423"/>
              <a:gd name="connsiteX3" fmla="*/ 389965 w 779930"/>
              <a:gd name="connsiteY3" fmla="*/ 3702423 h 3702423"/>
              <a:gd name="connsiteX4" fmla="*/ 0 w 779930"/>
              <a:gd name="connsiteY4" fmla="*/ 3702423 h 3702423"/>
              <a:gd name="connsiteX5" fmla="*/ 0 w 779930"/>
              <a:gd name="connsiteY5" fmla="*/ 0 h 3702423"/>
              <a:gd name="connsiteX0" fmla="*/ 609600 w 1389530"/>
              <a:gd name="connsiteY0" fmla="*/ 0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609600 w 1389530"/>
              <a:gd name="connsiteY5" fmla="*/ 0 h 3702423"/>
              <a:gd name="connsiteX0" fmla="*/ 17930 w 1389530"/>
              <a:gd name="connsiteY0" fmla="*/ 8965 h 3702423"/>
              <a:gd name="connsiteX1" fmla="*/ 999565 w 1389530"/>
              <a:gd name="connsiteY1" fmla="*/ 0 h 3702423"/>
              <a:gd name="connsiteX2" fmla="*/ 1389530 w 1389530"/>
              <a:gd name="connsiteY2" fmla="*/ 1851212 h 3702423"/>
              <a:gd name="connsiteX3" fmla="*/ 999565 w 1389530"/>
              <a:gd name="connsiteY3" fmla="*/ 3702423 h 3702423"/>
              <a:gd name="connsiteX4" fmla="*/ 0 w 1389530"/>
              <a:gd name="connsiteY4" fmla="*/ 3702423 h 3702423"/>
              <a:gd name="connsiteX5" fmla="*/ 17930 w 1389530"/>
              <a:gd name="connsiteY5" fmla="*/ 8965 h 370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530" h="3702423">
                <a:moveTo>
                  <a:pt x="17930" y="8965"/>
                </a:moveTo>
                <a:lnTo>
                  <a:pt x="999565" y="0"/>
                </a:lnTo>
                <a:lnTo>
                  <a:pt x="1389530" y="1851212"/>
                </a:lnTo>
                <a:lnTo>
                  <a:pt x="999565" y="3702423"/>
                </a:lnTo>
                <a:lnTo>
                  <a:pt x="0" y="3702423"/>
                </a:lnTo>
                <a:cubicBezTo>
                  <a:pt x="5977" y="2471270"/>
                  <a:pt x="11953" y="1240118"/>
                  <a:pt x="17930" y="8965"/>
                </a:cubicBezTo>
                <a:close/>
              </a:path>
            </a:pathLst>
          </a:cu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8DC097E9-2595-4837-8ED2-5DB0F9C2A8F5}"/>
              </a:ext>
            </a:extLst>
          </p:cNvPr>
          <p:cNvSpPr txBox="1"/>
          <p:nvPr/>
        </p:nvSpPr>
        <p:spPr>
          <a:xfrm>
            <a:off x="216390" y="1972949"/>
            <a:ext cx="600164" cy="4016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700" spc="700" dirty="0">
                <a:solidFill>
                  <a:schemeClr val="bg1"/>
                </a:solidFill>
                <a:latin typeface="+mj-lt"/>
                <a:ea typeface="DFHei Std W5" charset="-120"/>
                <a:cs typeface="DFHei Std W5" charset="-120"/>
              </a:rPr>
              <a:t>拈鬮分配美地 </a:t>
            </a:r>
            <a:r>
              <a:rPr kumimoji="1" lang="zh-TW" altLang="en-US" sz="2700" spc="700" dirty="0">
                <a:solidFill>
                  <a:schemeClr val="bg1"/>
                </a:solidFill>
                <a:latin typeface="+mj-lt"/>
                <a:ea typeface="DFHei Std W9" charset="-120"/>
                <a:cs typeface="DFHei Std W5" charset="-120"/>
              </a:rPr>
              <a:t> </a:t>
            </a:r>
            <a:r>
              <a:rPr kumimoji="1" lang="zh-TW" altLang="en-US" sz="2700" b="1" spc="700" dirty="0" smtClean="0">
                <a:solidFill>
                  <a:schemeClr val="bg1"/>
                </a:solidFill>
                <a:latin typeface="+mj-lt"/>
                <a:ea typeface="DFHei Std W9" charset="-120"/>
                <a:cs typeface="DFHei Std W5" charset="-120"/>
              </a:rPr>
              <a:t>豫言</a:t>
            </a:r>
            <a:endParaRPr kumimoji="1" lang="zh-TW" altLang="en-US" sz="2700" b="1" spc="700" dirty="0">
              <a:solidFill>
                <a:schemeClr val="bg1"/>
              </a:solidFill>
              <a:latin typeface="+mj-lt"/>
              <a:ea typeface="DFHei Std W9" charset="-120"/>
              <a:cs typeface="DFHei Std W9" charset="-120"/>
            </a:endParaRP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xmlns="" id="{DEF260D9-2947-42BA-B148-AD52FC82C6FC}"/>
              </a:ext>
            </a:extLst>
          </p:cNvPr>
          <p:cNvCxnSpPr/>
          <p:nvPr/>
        </p:nvCxnSpPr>
        <p:spPr>
          <a:xfrm>
            <a:off x="331216" y="4723920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xmlns="" id="{BFE529EA-D38F-4124-9EDD-A1CD3EB9C87C}"/>
              </a:ext>
            </a:extLst>
          </p:cNvPr>
          <p:cNvCxnSpPr/>
          <p:nvPr/>
        </p:nvCxnSpPr>
        <p:spPr>
          <a:xfrm>
            <a:off x="331216" y="5907754"/>
            <a:ext cx="3566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081649" y="1248749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B050"/>
                </a:solidFill>
                <a:latin typeface="DFHei Std W9" charset="-120"/>
                <a:ea typeface="DFHei Std W9" charset="-120"/>
                <a:cs typeface="DFHei Std W9" charset="-120"/>
              </a:rPr>
              <a:t>（二）大黃蜂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（二四</a:t>
            </a:r>
            <a:r>
              <a:rPr kumimoji="1" lang="en-US" altLang="zh-TW" sz="3200" b="1" dirty="0">
                <a:latin typeface="DFHei Std W7" charset="-120"/>
                <a:ea typeface="DFHei Std W7" charset="-120"/>
                <a:cs typeface="DFHei Std W7" charset="-120"/>
              </a:rPr>
              <a:t>12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）</a:t>
            </a:r>
            <a:endParaRPr kumimoji="1" lang="zh-TW" altLang="en-US" sz="3600" b="1" dirty="0">
              <a:solidFill>
                <a:srgbClr val="00B050"/>
              </a:solidFill>
              <a:latin typeface="DFHei Std W9" charset="-120"/>
              <a:ea typeface="DFHei Std W9" charset="-120"/>
              <a:cs typeface="DFHei Std W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255966" y="2987444"/>
            <a:ext cx="9231184" cy="307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20"/>
              </a:lnSpc>
            </a:pP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有一天，報上刊載說，猶太人復國了；雖然埃及人出來阻擋，但有一群蜜蜂出來幫助以色列人，把埃及人咬傷了。我從得救就讀聖經，知道聖經裏有這麼一個豫言，說到</a:t>
            </a:r>
            <a:r>
              <a:rPr kumimoji="1" lang="zh-TW" altLang="en-US" sz="32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神要眷顧以色列人，連蜜蜂都會出來幫忙他們</a:t>
            </a:r>
            <a:r>
              <a:rPr kumimoji="1" lang="zh-TW" altLang="en-US" sz="3200" b="1" dirty="0">
                <a:latin typeface="DFHei Std W7" charset="-120"/>
                <a:ea typeface="DFHei Std W7" charset="-120"/>
                <a:cs typeface="DFHei Std W7" charset="-120"/>
              </a:rPr>
              <a:t>。果然，一九四八年，猶太人復國了。我看見了照片，神的話真是應驗了。</a:t>
            </a:r>
            <a:endParaRPr kumimoji="1" lang="en-US" altLang="zh-TW" sz="3200" b="1" dirty="0">
              <a:ea typeface="DFHei Std W7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921595" y="2106173"/>
            <a:ext cx="10273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31E353F3-1CE9-44DC-B3FF-A90A557CDAE1}"/>
              </a:ext>
            </a:extLst>
          </p:cNvPr>
          <p:cNvSpPr txBox="1"/>
          <p:nvPr/>
        </p:nvSpPr>
        <p:spPr>
          <a:xfrm>
            <a:off x="7640321" y="6210453"/>
            <a:ext cx="315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福樂的人生 第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2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sp>
        <p:nvSpPr>
          <p:cNvPr id="12" name="三角形 11">
            <a:extLst>
              <a:ext uri="{FF2B5EF4-FFF2-40B4-BE49-F238E27FC236}">
                <a16:creationId xmlns="" xmlns:a16="http://schemas.microsoft.com/office/drawing/2014/main" id="{7A5DB000-DEB7-4CFB-9311-A2FA315E21FD}"/>
              </a:ext>
            </a:extLst>
          </p:cNvPr>
          <p:cNvSpPr/>
          <p:nvPr/>
        </p:nvSpPr>
        <p:spPr>
          <a:xfrm rot="5400000">
            <a:off x="1782441" y="3127761"/>
            <a:ext cx="224118" cy="179294"/>
          </a:xfrm>
          <a:prstGeom prst="triangle">
            <a:avLst/>
          </a:prstGeom>
          <a:solidFill>
            <a:srgbClr val="00B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B05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974F3389-16C4-41F6-BB75-B8C3A8C76A38}"/>
              </a:ext>
            </a:extLst>
          </p:cNvPr>
          <p:cNvSpPr txBox="1"/>
          <p:nvPr/>
        </p:nvSpPr>
        <p:spPr>
          <a:xfrm>
            <a:off x="1567833" y="2104993"/>
            <a:ext cx="933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F5C"/>
                </a:solidFill>
                <a:effectLst/>
                <a:uLnTx/>
                <a:uFillTx/>
                <a:latin typeface="DFHei Std W9" pitchFamily="34" charset="-120"/>
                <a:ea typeface="DFHei Std W9" pitchFamily="34" charset="-120"/>
                <a:cs typeface="DFHei Std W7" charset="-120"/>
              </a:rPr>
              <a:t>應驗</a:t>
            </a:r>
            <a:endParaRPr kumimoji="1" lang="zh-TW" altLang="en-US" sz="3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Hei Std W7" charset="-120"/>
              <a:ea typeface="DFHei Std W7" charset="-120"/>
              <a:cs typeface="DFHei Std W7" charset="-120"/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="" xmlns:a16="http://schemas.microsoft.com/office/drawing/2014/main" id="{CB3A064C-8EF3-42B4-834E-C2AF0E36EC1B}"/>
              </a:ext>
            </a:extLst>
          </p:cNvPr>
          <p:cNvCxnSpPr/>
          <p:nvPr/>
        </p:nvCxnSpPr>
        <p:spPr>
          <a:xfrm>
            <a:off x="1644127" y="2874695"/>
            <a:ext cx="96202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9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890591" y="2866790"/>
            <a:ext cx="6171113" cy="836768"/>
            <a:chOff x="2890591" y="2866790"/>
            <a:chExt cx="6171113" cy="836768"/>
          </a:xfrm>
        </p:grpSpPr>
        <p:sp>
          <p:nvSpPr>
            <p:cNvPr id="17" name="文字方塊 16"/>
            <p:cNvSpPr txBox="1"/>
            <p:nvPr/>
          </p:nvSpPr>
          <p:spPr>
            <a:xfrm>
              <a:off x="3363326" y="2866790"/>
              <a:ext cx="55833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4800" spc="2000" dirty="0" smtClean="0">
                  <a:solidFill>
                    <a:srgbClr val="00B050"/>
                  </a:solidFill>
                  <a:latin typeface="全真方新書" charset="-120"/>
                  <a:ea typeface="全真方新書" charset="-120"/>
                  <a:cs typeface="全真方新書" charset="-120"/>
                </a:rPr>
                <a:t>應用與經歷</a:t>
              </a:r>
              <a:endParaRPr kumimoji="1" lang="zh-TW" altLang="en-US" sz="4800" spc="2000" dirty="0">
                <a:solidFill>
                  <a:srgbClr val="00B050"/>
                </a:solidFill>
                <a:latin typeface="全真方新書" charset="-120"/>
                <a:ea typeface="全真方新書" charset="-120"/>
                <a:cs typeface="全真方新書" charset="-120"/>
              </a:endParaRPr>
            </a:p>
          </p:txBody>
        </p:sp>
        <p:cxnSp>
          <p:nvCxnSpPr>
            <p:cNvPr id="18" name="直線接點 17"/>
            <p:cNvCxnSpPr/>
            <p:nvPr/>
          </p:nvCxnSpPr>
          <p:spPr>
            <a:xfrm>
              <a:off x="2890591" y="3000842"/>
              <a:ext cx="0" cy="70271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9061704" y="3000842"/>
              <a:ext cx="0" cy="70271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65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1356965" y="1701834"/>
            <a:ext cx="10061350" cy="1567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1" lang="zh-TW" altLang="en-US" sz="4200" b="1" spc="4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專一跟從耶和華</a:t>
            </a:r>
            <a:r>
              <a:rPr kumimoji="1" lang="zh-TW" altLang="en-US" sz="4200" b="1" spc="4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，</a:t>
            </a:r>
            <a:endParaRPr kumimoji="1" lang="en-US" altLang="zh-TW" sz="4200" b="1" spc="400" dirty="0" smtClean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  <a:p>
            <a:pPr algn="ctr">
              <a:lnSpc>
                <a:spcPts val="6000"/>
              </a:lnSpc>
            </a:pPr>
            <a:r>
              <a:rPr kumimoji="1" lang="zh-TW" altLang="en-US" sz="4200" b="1" spc="4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以得著基督</a:t>
            </a:r>
            <a:r>
              <a:rPr kumimoji="1" lang="zh-TW" altLang="en-US" sz="4200" b="1" spc="4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並經歷基督作我們的享受</a:t>
            </a:r>
            <a:endParaRPr kumimoji="1" lang="en-US" altLang="zh-TW" sz="4200" b="1" spc="4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1561034" y="3585210"/>
            <a:ext cx="96911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2155908" y="4000298"/>
            <a:ext cx="9262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1413" indent="-2411413"/>
            <a:r>
              <a:rPr lang="zh-TW" altLang="en-US" sz="3600" b="1" dirty="0" smtClean="0">
                <a:latin typeface="DFKaiShu Std W7" charset="-120"/>
                <a:ea typeface="DFKaiShu Std W7" charset="-120"/>
                <a:cs typeface="DFKaiShu Std W7" charset="-120"/>
              </a:rPr>
              <a:t>書 </a:t>
            </a:r>
            <a:r>
              <a:rPr lang="en-US" altLang="zh-TW" sz="3600" b="1" dirty="0" smtClean="0">
                <a:latin typeface="DFKaiShu Std W7" charset="-120"/>
                <a:ea typeface="DFKaiShu Std W7" charset="-120"/>
                <a:cs typeface="DFKaiShu Std W7" charset="-120"/>
              </a:rPr>
              <a:t>14:14</a:t>
            </a:r>
            <a:r>
              <a:rPr kumimoji="1" lang="zh-TW" altLang="en-US" sz="3600" b="1" dirty="0" smtClean="0">
                <a:latin typeface="DFKaiShu Std W7" charset="-120"/>
                <a:ea typeface="DFKaiShu Std W7" charset="-120"/>
                <a:cs typeface="DFKaiShu Std W7" charset="-120"/>
              </a:rPr>
              <a:t> </a:t>
            </a:r>
            <a:r>
              <a:rPr lang="en-US" altLang="zh-TW" sz="3600" b="1" dirty="0">
                <a:latin typeface="DFKaiShu Std W7" charset="-120"/>
                <a:ea typeface="DFKaiShu Std W7" charset="-120"/>
                <a:cs typeface="DFKaiShu Std W7" charset="-120"/>
              </a:rPr>
              <a:t>『</a:t>
            </a:r>
            <a:r>
              <a:rPr lang="zh-TW" altLang="en-US" sz="3600" b="1" dirty="0">
                <a:latin typeface="DFKaiShu Std W7" charset="-120"/>
                <a:ea typeface="DFKaiShu Std W7" charset="-120"/>
                <a:cs typeface="DFKaiShu Std W7" charset="-120"/>
              </a:rPr>
              <a:t>所以希伯崙作了基尼洗人耶孚尼的兒子迦勒的產業，直到今日，因為他專一跟從耶和華以色列的神。</a:t>
            </a:r>
            <a:r>
              <a:rPr lang="en-US" altLang="zh-TW" sz="3600" b="1" dirty="0" smtClean="0">
                <a:latin typeface="DFKaiShu Std W7" charset="-120"/>
                <a:ea typeface="DFKaiShu Std W7" charset="-120"/>
                <a:cs typeface="DFKaiShu Std W7" charset="-120"/>
              </a:rPr>
              <a:t>』</a:t>
            </a:r>
            <a:endParaRPr kumimoji="1" lang="en-US" altLang="zh-TW" sz="3600" b="1" spc="400" dirty="0">
              <a:solidFill>
                <a:srgbClr val="0070C0"/>
              </a:solidFill>
              <a:latin typeface="DFKaiShu Std W7" charset="-120"/>
              <a:ea typeface="DFKaiShu Std W7" charset="-120"/>
              <a:cs typeface="DFKaiShu Std W7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33554" y="4699000"/>
            <a:ext cx="553998" cy="20671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潘于艾寧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70" y="4188399"/>
            <a:ext cx="418516" cy="3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1222248" y="1195230"/>
            <a:ext cx="10501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享受召會生活，</a:t>
            </a:r>
            <a:endParaRPr lang="en-US" altLang="zh-TW" sz="4800" b="1" spc="6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  <a:p>
            <a:pPr algn="ctr"/>
            <a:r>
              <a:rPr lang="zh-TW" altLang="en-US" sz="4800" b="1" spc="600" dirty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並活在身體的交通中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1222248" y="2949448"/>
            <a:ext cx="100286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33554" y="5313902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洪明貞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271913" y="0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內容版面配置區 2"/>
          <p:cNvSpPr txBox="1">
            <a:spLocks/>
          </p:cNvSpPr>
          <p:nvPr/>
        </p:nvSpPr>
        <p:spPr>
          <a:xfrm>
            <a:off x="1222248" y="3295650"/>
            <a:ext cx="10262713" cy="2571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b="1" dirty="0">
                <a:latin typeface="DFHei Std W7" charset="-120"/>
                <a:ea typeface="DFHei Std W7" charset="-120"/>
                <a:cs typeface="DFHei Std W7" charset="-120"/>
              </a:rPr>
              <a:t>基督豫表</a:t>
            </a:r>
            <a:r>
              <a:rPr lang="zh-TW" altLang="en-US" sz="30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給我們承受的美地</a:t>
            </a:r>
            <a:r>
              <a:rPr lang="zh-TW" altLang="en-US" sz="3000" b="1" dirty="0">
                <a:latin typeface="DFHei Std W7" charset="-120"/>
                <a:ea typeface="DFHei Std W7" charset="-120"/>
                <a:cs typeface="DFHei Std W7" charset="-120"/>
              </a:rPr>
              <a:t>（產業）</a:t>
            </a:r>
            <a:r>
              <a:rPr lang="zh-TW" altLang="en-US" sz="3000" b="1" dirty="0" smtClean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lang="en-US" altLang="zh-TW" sz="3000" b="1" dirty="0" smtClean="0">
              <a:latin typeface="DFHei Std W7" charset="-120"/>
              <a:ea typeface="DFHei Std W7" charset="-120"/>
              <a:cs typeface="DFHei Std W7" charset="-120"/>
            </a:endParaRPr>
          </a:p>
          <a:p>
            <a:r>
              <a:rPr lang="zh-TW" altLang="en-US" sz="3000" b="1" dirty="0" smtClean="0">
                <a:latin typeface="DFHei Std W7" charset="-120"/>
                <a:ea typeface="DFHei Std W7" charset="-120"/>
                <a:cs typeface="DFHei Std W7" charset="-120"/>
              </a:rPr>
              <a:t>要</a:t>
            </a:r>
            <a:r>
              <a:rPr lang="zh-TW" altLang="en-US" sz="3000" b="1" dirty="0">
                <a:latin typeface="DFHei Std W7" charset="-120"/>
                <a:ea typeface="DFHei Std W7" charset="-120"/>
                <a:cs typeface="DFHei Std W7" charset="-120"/>
              </a:rPr>
              <a:t>承受基督作我們的美地，</a:t>
            </a:r>
            <a:r>
              <a:rPr lang="zh-TW" altLang="en-US" sz="30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我們必須有正確的生命源頭</a:t>
            </a:r>
            <a:r>
              <a:rPr lang="zh-TW" altLang="en-US" sz="30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lang="en-US" altLang="zh-TW" sz="3000" b="1" dirty="0">
              <a:latin typeface="DFHei Std W7" charset="-120"/>
              <a:ea typeface="DFHei Std W7" charset="-120"/>
              <a:cs typeface="DFHei Std W7" charset="-120"/>
            </a:endParaRPr>
          </a:p>
          <a:p>
            <a:r>
              <a:rPr lang="zh-TW" altLang="en-US" sz="3000" b="1" dirty="0" smtClean="0">
                <a:latin typeface="DFHei Std W7" charset="-120"/>
                <a:ea typeface="DFHei Std W7" charset="-120"/>
                <a:cs typeface="DFHei Std W7" charset="-120"/>
              </a:rPr>
              <a:t>享受</a:t>
            </a:r>
            <a:r>
              <a:rPr lang="zh-TW" altLang="en-US" sz="3000" b="1" dirty="0">
                <a:latin typeface="DFHei Std W7" charset="-120"/>
                <a:ea typeface="DFHei Std W7" charset="-120"/>
                <a:cs typeface="DFHei Std W7" charset="-120"/>
              </a:rPr>
              <a:t>基督作我們的產業</a:t>
            </a:r>
            <a:r>
              <a:rPr lang="zh-TW" altLang="en-US" sz="3000" b="1" dirty="0" smtClean="0">
                <a:latin typeface="DFHei Std W7" charset="-120"/>
                <a:ea typeface="DFHei Std W7" charset="-120"/>
                <a:cs typeface="DFHei Std W7" charset="-120"/>
              </a:rPr>
              <a:t>，就</a:t>
            </a:r>
            <a:r>
              <a:rPr lang="zh-TW" altLang="en-US" sz="30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必須有召會生活</a:t>
            </a:r>
            <a:r>
              <a:rPr lang="zh-TW" altLang="en-US" sz="3000" b="1" dirty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lang="en-US" altLang="zh-TW" sz="3000" b="1" dirty="0">
              <a:latin typeface="DFHei Std W7" charset="-120"/>
              <a:ea typeface="DFHei Std W7" charset="-120"/>
              <a:cs typeface="DFHei Std W7" charset="-120"/>
            </a:endParaRPr>
          </a:p>
          <a:p>
            <a:r>
              <a:rPr lang="zh-TW" altLang="en-US" sz="3000" b="1" dirty="0">
                <a:latin typeface="DFHei Std W7" charset="-120"/>
                <a:ea typeface="DFHei Std W7" charset="-120"/>
                <a:cs typeface="DFHei Std W7" charset="-120"/>
              </a:rPr>
              <a:t>並且我們需要採取</a:t>
            </a:r>
            <a:r>
              <a:rPr lang="zh-TW" altLang="en-US" sz="3000" b="1" dirty="0">
                <a:solidFill>
                  <a:srgbClr val="FF0000"/>
                </a:solidFill>
                <a:latin typeface="DFHei Std W7" charset="-120"/>
                <a:ea typeface="DFHei Std W7" charset="-120"/>
                <a:cs typeface="DFHei Std W7" charset="-120"/>
              </a:rPr>
              <a:t>交通的路</a:t>
            </a:r>
            <a:r>
              <a:rPr lang="zh-TW" altLang="en-US" sz="3000" b="1" dirty="0">
                <a:latin typeface="DFHei Std W7" charset="-120"/>
                <a:ea typeface="DFHei Std W7" charset="-120"/>
                <a:cs typeface="DFHei Std W7" charset="-120"/>
              </a:rPr>
              <a:t>。藉著交通，較軟弱的人就被較剛強的人所加強，因而能享受基督作他們的產業</a:t>
            </a:r>
            <a:r>
              <a:rPr lang="zh-TW" altLang="en-US" sz="3000" b="1" dirty="0" smtClean="0">
                <a:latin typeface="DFHei Std W7" charset="-120"/>
                <a:ea typeface="DFHei Std W7" charset="-120"/>
                <a:cs typeface="DFHei Std W7" charset="-120"/>
              </a:rPr>
              <a:t>。</a:t>
            </a:r>
            <a:endParaRPr lang="en-US" altLang="zh-TW" sz="3000" b="1" dirty="0">
              <a:latin typeface="DFHei Std W7" charset="-120"/>
              <a:ea typeface="DFHei Std W7" charset="-120"/>
              <a:cs typeface="DFHei Std W7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="" xmlns:a16="http://schemas.microsoft.com/office/drawing/2014/main" id="{2A97FF87-888C-488E-BDF4-20E6E355ABE5}"/>
              </a:ext>
            </a:extLst>
          </p:cNvPr>
          <p:cNvSpPr txBox="1"/>
          <p:nvPr/>
        </p:nvSpPr>
        <p:spPr>
          <a:xfrm>
            <a:off x="6896101" y="6145626"/>
            <a:ext cx="519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《</a:t>
            </a:r>
            <a:r>
              <a:rPr lang="zh-TW" altLang="en-US" sz="2400" dirty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約書亞生命讀經 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第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14</a:t>
            </a:r>
            <a:r>
              <a:rPr lang="zh-TW" altLang="en-US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篇</a:t>
            </a:r>
            <a:r>
              <a:rPr lang="en-US" altLang="zh-TW" sz="2400" dirty="0" smtClean="0">
                <a:solidFill>
                  <a:srgbClr val="002060"/>
                </a:solidFill>
                <a:latin typeface="全真方新書" charset="-120"/>
                <a:ea typeface="全真方新書" charset="-120"/>
                <a:cs typeface="全真方新書" charset="-120"/>
              </a:rPr>
              <a:t>》</a:t>
            </a:r>
            <a:endParaRPr kumimoji="1" lang="zh-TW" altLang="en-US" sz="2400" dirty="0">
              <a:solidFill>
                <a:srgbClr val="00206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4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6" grpId="0"/>
      <p:bldP spid="27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3242433" y="3019942"/>
            <a:ext cx="5793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spc="2000" dirty="0" smtClean="0">
                <a:solidFill>
                  <a:srgbClr val="00B050"/>
                </a:solidFill>
                <a:latin typeface="全真方新書" charset="-120"/>
                <a:ea typeface="全真方新書" charset="-120"/>
                <a:cs typeface="全真方新書" charset="-120"/>
              </a:rPr>
              <a:t>總  結</a:t>
            </a:r>
            <a:endParaRPr kumimoji="1" lang="zh-TW" altLang="en-US" sz="4800" spc="2000" dirty="0">
              <a:solidFill>
                <a:srgbClr val="00B05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858016" y="2913125"/>
            <a:ext cx="8385048" cy="1124712"/>
            <a:chOff x="1858016" y="2913125"/>
            <a:chExt cx="8385048" cy="1124712"/>
          </a:xfrm>
        </p:grpSpPr>
        <p:cxnSp>
          <p:nvCxnSpPr>
            <p:cNvPr id="8" name="直線接點 7"/>
            <p:cNvCxnSpPr/>
            <p:nvPr/>
          </p:nvCxnSpPr>
          <p:spPr>
            <a:xfrm>
              <a:off x="1858016" y="4037837"/>
              <a:ext cx="838504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1858016" y="2913125"/>
              <a:ext cx="838504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字方塊 4"/>
          <p:cNvSpPr txBox="1"/>
          <p:nvPr/>
        </p:nvSpPr>
        <p:spPr>
          <a:xfrm>
            <a:off x="233554" y="5100110"/>
            <a:ext cx="553998" cy="1452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b="1" spc="1000" dirty="0" smtClean="0">
                <a:solidFill>
                  <a:srgbClr val="0070C0"/>
                </a:solidFill>
                <a:latin typeface="全真方新書" charset="-120"/>
                <a:ea typeface="全真方新書" charset="-120"/>
                <a:cs typeface="全真方新書" charset="-120"/>
              </a:rPr>
              <a:t>吳教安</a:t>
            </a:r>
            <a:endParaRPr kumimoji="1" lang="zh-TW" altLang="en-US" sz="2400" b="1" spc="1000" dirty="0">
              <a:solidFill>
                <a:srgbClr val="0070C0"/>
              </a:solidFill>
              <a:latin typeface="全真方新書" charset="-120"/>
              <a:ea typeface="全真方新書" charset="-120"/>
              <a:cs typeface="全真方新書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271913" y="-228853"/>
            <a:ext cx="0" cy="6591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14143</TotalTime>
  <Words>7475</Words>
  <Application>Microsoft Macintosh PowerPoint</Application>
  <PresentationFormat>寬螢幕</PresentationFormat>
  <Paragraphs>694</Paragraphs>
  <Slides>101</Slides>
  <Notes>95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101</vt:i4>
      </vt:variant>
    </vt:vector>
  </HeadingPairs>
  <TitlesOfParts>
    <vt:vector size="118" baseType="lpstr">
      <vt:lpstr>BiauKai</vt:lpstr>
      <vt:lpstr>Calibri</vt:lpstr>
      <vt:lpstr>Calibri Light</vt:lpstr>
      <vt:lpstr>DFHei Std W5</vt:lpstr>
      <vt:lpstr>DFHei Std W7</vt:lpstr>
      <vt:lpstr>DFHei Std W9</vt:lpstr>
      <vt:lpstr>DFKaiShu Std W7</vt:lpstr>
      <vt:lpstr>全真方新書</vt:lpstr>
      <vt:lpstr>華康黑體 Std W5</vt:lpstr>
      <vt:lpstr>華康黑體 Std W7</vt:lpstr>
      <vt:lpstr>華康黑體 Std W9</vt:lpstr>
      <vt:lpstr>華康楷書體 Std W7</vt:lpstr>
      <vt:lpstr>微軟正黑體</vt:lpstr>
      <vt:lpstr>新細明體</vt:lpstr>
      <vt:lpstr>標楷體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亞倫 鍾</dc:creator>
  <cp:lastModifiedBy>Microsoft Office 使用者</cp:lastModifiedBy>
  <cp:revision>354</cp:revision>
  <dcterms:created xsi:type="dcterms:W3CDTF">2020-05-17T13:00:04Z</dcterms:created>
  <dcterms:modified xsi:type="dcterms:W3CDTF">2020-06-04T06:41:37Z</dcterms:modified>
</cp:coreProperties>
</file>