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0"/>
  </p:notesMasterIdLst>
  <p:sldIdLst>
    <p:sldId id="256" r:id="rId2"/>
    <p:sldId id="549" r:id="rId3"/>
    <p:sldId id="550" r:id="rId4"/>
    <p:sldId id="540" r:id="rId5"/>
    <p:sldId id="335" r:id="rId6"/>
    <p:sldId id="561" r:id="rId7"/>
    <p:sldId id="543" r:id="rId8"/>
    <p:sldId id="409" r:id="rId9"/>
    <p:sldId id="420" r:id="rId10"/>
    <p:sldId id="520" r:id="rId11"/>
    <p:sldId id="631" r:id="rId12"/>
    <p:sldId id="632" r:id="rId13"/>
    <p:sldId id="633" r:id="rId14"/>
    <p:sldId id="634" r:id="rId15"/>
    <p:sldId id="635" r:id="rId16"/>
    <p:sldId id="636" r:id="rId17"/>
    <p:sldId id="637" r:id="rId18"/>
    <p:sldId id="638" r:id="rId19"/>
    <p:sldId id="639" r:id="rId20"/>
    <p:sldId id="640" r:id="rId21"/>
    <p:sldId id="641" r:id="rId22"/>
    <p:sldId id="649" r:id="rId23"/>
    <p:sldId id="562" r:id="rId24"/>
    <p:sldId id="563" r:id="rId25"/>
    <p:sldId id="564" r:id="rId26"/>
    <p:sldId id="565" r:id="rId27"/>
    <p:sldId id="566" r:id="rId28"/>
    <p:sldId id="567" r:id="rId29"/>
    <p:sldId id="568" r:id="rId30"/>
    <p:sldId id="569" r:id="rId31"/>
    <p:sldId id="570" r:id="rId32"/>
    <p:sldId id="571" r:id="rId33"/>
    <p:sldId id="572" r:id="rId34"/>
    <p:sldId id="573" r:id="rId35"/>
    <p:sldId id="574" r:id="rId36"/>
    <p:sldId id="575" r:id="rId37"/>
    <p:sldId id="576" r:id="rId38"/>
    <p:sldId id="530" r:id="rId39"/>
    <p:sldId id="536" r:id="rId40"/>
    <p:sldId id="531" r:id="rId41"/>
    <p:sldId id="645" r:id="rId42"/>
    <p:sldId id="537" r:id="rId43"/>
    <p:sldId id="648" r:id="rId44"/>
    <p:sldId id="583" r:id="rId45"/>
    <p:sldId id="584" r:id="rId46"/>
    <p:sldId id="585" r:id="rId47"/>
    <p:sldId id="586" r:id="rId48"/>
    <p:sldId id="587" r:id="rId49"/>
    <p:sldId id="588" r:id="rId50"/>
    <p:sldId id="589" r:id="rId51"/>
    <p:sldId id="590" r:id="rId52"/>
    <p:sldId id="591" r:id="rId53"/>
    <p:sldId id="592" r:id="rId54"/>
    <p:sldId id="593" r:id="rId55"/>
    <p:sldId id="594" r:id="rId56"/>
    <p:sldId id="595" r:id="rId57"/>
    <p:sldId id="596" r:id="rId58"/>
    <p:sldId id="597" r:id="rId59"/>
    <p:sldId id="599" r:id="rId60"/>
    <p:sldId id="600" r:id="rId61"/>
    <p:sldId id="598" r:id="rId62"/>
    <p:sldId id="601" r:id="rId63"/>
    <p:sldId id="602" r:id="rId64"/>
    <p:sldId id="603" r:id="rId65"/>
    <p:sldId id="604" r:id="rId66"/>
    <p:sldId id="605" r:id="rId67"/>
    <p:sldId id="606" r:id="rId68"/>
    <p:sldId id="607" r:id="rId69"/>
    <p:sldId id="608" r:id="rId70"/>
    <p:sldId id="609" r:id="rId71"/>
    <p:sldId id="610" r:id="rId72"/>
    <p:sldId id="611" r:id="rId73"/>
    <p:sldId id="612" r:id="rId74"/>
    <p:sldId id="613" r:id="rId75"/>
    <p:sldId id="614" r:id="rId76"/>
    <p:sldId id="615" r:id="rId77"/>
    <p:sldId id="616" r:id="rId78"/>
    <p:sldId id="617" r:id="rId79"/>
    <p:sldId id="618" r:id="rId80"/>
    <p:sldId id="619" r:id="rId81"/>
    <p:sldId id="620" r:id="rId82"/>
    <p:sldId id="621" r:id="rId83"/>
    <p:sldId id="622" r:id="rId84"/>
    <p:sldId id="623" r:id="rId85"/>
    <p:sldId id="647" r:id="rId86"/>
    <p:sldId id="624" r:id="rId87"/>
    <p:sldId id="625" r:id="rId88"/>
    <p:sldId id="626" r:id="rId89"/>
    <p:sldId id="627" r:id="rId90"/>
    <p:sldId id="629" r:id="rId91"/>
    <p:sldId id="630" r:id="rId92"/>
    <p:sldId id="650" r:id="rId93"/>
    <p:sldId id="651" r:id="rId94"/>
    <p:sldId id="652" r:id="rId95"/>
    <p:sldId id="653" r:id="rId96"/>
    <p:sldId id="654" r:id="rId97"/>
    <p:sldId id="655" r:id="rId98"/>
    <p:sldId id="656" r:id="rId9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86450" autoAdjust="0"/>
  </p:normalViewPr>
  <p:slideViewPr>
    <p:cSldViewPr snapToObjects="1">
      <p:cViewPr varScale="1">
        <p:scale>
          <a:sx n="70" d="100"/>
          <a:sy n="70" d="100"/>
        </p:scale>
        <p:origin x="66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6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-8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0043E-4135-9E45-8D5E-1C9E5AE54C0C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0659B-3D18-C844-9C01-B5A16D5378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657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0659B-3D18-C844-9C01-B5A16D53786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33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0659B-3D18-C844-9C01-B5A16D537866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6239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0659B-3D18-C844-9C01-B5A16D537866}" type="slidenum">
              <a:rPr kumimoji="1" lang="zh-TW" altLang="en-US" smtClean="0"/>
              <a:pPr/>
              <a:t>72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429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4776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0721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111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076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873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6813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77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5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175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864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982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813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8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3463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006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210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860-9E2E-6749-8BE7-5AEB063FF535}" type="datetimeFigureOut">
              <a:rPr kumimoji="1" lang="zh-TW" altLang="en-US" smtClean="0"/>
              <a:t>2020/12/15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15C3-68DE-B548-8434-48177D4FBE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12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微軟正黑體" panose="020B0604030504040204" pitchFamily="34" charset="-120"/>
              </a:defRPr>
            </a:lvl1pPr>
          </a:lstStyle>
          <a:p>
            <a:fld id="{0527D860-9E2E-6749-8BE7-5AEB063FF535}" type="datetimeFigureOut">
              <a:rPr kumimoji="1" lang="zh-TW" altLang="en-US" smtClean="0"/>
              <a:pPr/>
              <a:t>2020/12/15</a:t>
            </a:fld>
            <a:endParaRPr kumimoji="1"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微軟正黑體" panose="020B0604030504040204" pitchFamily="34" charset="-120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微軟正黑體" panose="020B0604030504040204" pitchFamily="34" charset="-120"/>
              </a:defRPr>
            </a:lvl1pPr>
          </a:lstStyle>
          <a:p>
            <a:fld id="{EFCA15C3-68DE-B548-8434-48177D4FBE9B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060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微軟正黑體" panose="020B0604030504040204" pitchFamily="34" charset="-12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微軟正黑體" panose="020B0604030504040204" pitchFamily="34" charset="-12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F1B0BD-72EA-9E4A-8DD9-EC4CDB34D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9167" l="1852" r="969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04" y="0"/>
            <a:ext cx="4937760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FDEE8DAD-41C2-8542-A258-0811E16C95BE}"/>
              </a:ext>
            </a:extLst>
          </p:cNvPr>
          <p:cNvSpPr txBox="1"/>
          <p:nvPr/>
        </p:nvSpPr>
        <p:spPr>
          <a:xfrm>
            <a:off x="5419898" y="407616"/>
            <a:ext cx="5935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dirty="0">
                <a:latin typeface="Weibei TC" panose="03000800000000000000" pitchFamily="66" charset="-128"/>
                <a:ea typeface="Weibei TC" panose="03000800000000000000" pitchFamily="66" charset="-128"/>
              </a:rPr>
              <a:t>李常受文集</a:t>
            </a:r>
            <a:endParaRPr kumimoji="1" lang="en-US" altLang="zh-TW" sz="6000" dirty="0">
              <a:latin typeface="Weibei TC" panose="03000800000000000000" pitchFamily="66" charset="-128"/>
              <a:ea typeface="Weibei TC" panose="03000800000000000000" pitchFamily="66" charset="-128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F71890EB-766A-C545-BAE7-6D4ECE6366AB}"/>
              </a:ext>
            </a:extLst>
          </p:cNvPr>
          <p:cNvSpPr txBox="1"/>
          <p:nvPr/>
        </p:nvSpPr>
        <p:spPr>
          <a:xfrm>
            <a:off x="6910213" y="296733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追求展覽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5DD675E-4A56-4D47-9D50-DB1D0C949FCF}"/>
              </a:ext>
            </a:extLst>
          </p:cNvPr>
          <p:cNvSpPr txBox="1"/>
          <p:nvPr/>
        </p:nvSpPr>
        <p:spPr>
          <a:xfrm>
            <a:off x="8387540" y="573578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latin typeface="微軟正黑體" panose="020B0604030504040204" pitchFamily="34" charset="-120"/>
              </a:rPr>
              <a:t>台南市召會全時間團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0BE41FF7-B7F4-4C56-9702-CFC5844328CA}"/>
              </a:ext>
            </a:extLst>
          </p:cNvPr>
          <p:cNvSpPr txBox="1"/>
          <p:nvPr/>
        </p:nvSpPr>
        <p:spPr>
          <a:xfrm>
            <a:off x="5419898" y="1701956"/>
            <a:ext cx="5935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dirty="0">
                <a:latin typeface="Weibei TC" panose="03000800000000000000" pitchFamily="66" charset="-128"/>
                <a:ea typeface="Weibei TC" panose="03000800000000000000" pitchFamily="66" charset="-128"/>
              </a:rPr>
              <a:t>一九七七年</a:t>
            </a:r>
            <a:endParaRPr kumimoji="1" lang="en-US" altLang="zh-TW" sz="6600" dirty="0">
              <a:latin typeface="Weibei TC" panose="03000800000000000000" pitchFamily="66" charset="-128"/>
              <a:ea typeface="Weibei TC" panose="030008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5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484870"/>
            <a:ext cx="1186464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內容出處：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 </a:t>
            </a:r>
            <a:r>
              <a:rPr kumimoji="1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聖經的核仁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』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，共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篇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3600" dirty="0" err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聖經中真理主觀的一面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，共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聖經中的主觀真理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，共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30CF8B37-BAD0-4485-B204-DA11BC9662A9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79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203067" y="1280067"/>
            <a:ext cx="11864647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內容要點：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92138" marR="0" lvl="0" indent="-5921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聖經有一個核仁－基督與召會：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92138" marR="0" lvl="0" indent="-5921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1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看見基督與召會的需要。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92138" marR="0" lvl="0" indent="-5921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2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認識召會的兩個階段。</a:t>
            </a:r>
          </a:p>
          <a:p>
            <a:pPr marL="592138" marR="0" lvl="0" indent="-5921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聖經中真理的兩面。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92138" marR="0" lvl="0" indent="-592138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主的恢復就是恢復我們對主主觀的經歷。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4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聖經有一個核仁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－基督與召會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203067" y="1280067"/>
            <a:ext cx="118646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marR="0" lvl="0" indent="-5921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是一本生命的書，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有一個核仁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，在這核仁之內有生命的胚芽。聖經雖然記載許多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歷史、道理和倫理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細明體" panose="02020309000000000000" pitchFamily="49" charset="-120"/>
                <a:ea typeface="華康細明體" panose="02020309000000000000" pitchFamily="49" charset="-120"/>
                <a:cs typeface="+mn-cs"/>
              </a:rPr>
              <a:t>，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但是聖經主要是啟示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神意願的奧祕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－弗一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92138" marR="0" lvl="0" indent="-592138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神意願的奧祕，神經綸的奧祕， 以及神永遠的定旨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就是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聖經的核仁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－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弗三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～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92138" marR="0" lvl="0" indent="-592138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總括的來說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神經綸的奧祕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乃是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基督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召會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－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弗五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32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看見基督與召會的需要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203067" y="1881835"/>
            <a:ext cx="11437549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今天我們是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在主的恢復裏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。主的恢復主要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就是恢復基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督作我們的生命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和召會作我們的生活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雖然很多基督徒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談論召會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，他們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卻沒有實際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的召會生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活。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5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認識召會的兩個階段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170744" y="1844824"/>
            <a:ext cx="11896969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召會分為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兩個階段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細明體" panose="02020309000000000000" pitchFamily="49" charset="-120"/>
                <a:ea typeface="華康細明體" panose="02020309000000000000" pitchFamily="49" charset="-120"/>
                <a:cs typeface="+mn-cs"/>
              </a:rPr>
              <a:t>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就是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帳幕階段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聖殿階段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帳幕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雖然是好的，但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不夠堅固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有分量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。但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聖殿很有分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量，堅固並且固定。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召會若要成為聖殿，很多聖徒必須成為石頭、鐵和銅。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只有藉著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成為鐵和銅，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我們纔能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爭戰打敗仇敵。</a:t>
            </a:r>
          </a:p>
        </p:txBody>
      </p:sp>
    </p:spTree>
    <p:extLst>
      <p:ext uri="{BB962C8B-B14F-4D97-AF65-F5344CB8AC3E}">
        <p14:creationId xmlns:p14="http://schemas.microsoft.com/office/powerpoint/2010/main" val="229413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聖經中真理的兩面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203067" y="1484784"/>
            <a:ext cx="11293533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聖經中每一個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基本啟示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都有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兩面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，就是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客觀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的一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面和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主觀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的一面。為著完成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神永遠的定旨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，客觀和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主觀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這兩面的真理都是需要的。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許多世紀以來，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狡猾者撒但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允許聖徒在真理客觀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一面的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知識上進展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，卻使信徒盲目，以致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無法進入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真理主觀的一面。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聖徒若進入真理主觀的一面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基督的身體就會產生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3277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24286" y="336091"/>
            <a:ext cx="755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主觀的真理是為著建造召會作生機的身體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203067" y="1280067"/>
            <a:ext cx="118646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marR="0" lvl="0" indent="-5921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基督作生命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—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為著基督的身體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27063" marR="0" lvl="0" indent="-3635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召會和屬世組織的不同，在於信徒裏面的生命。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27063" marR="0" lvl="0" indent="-3635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我們信徒是基督身體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—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召會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—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的肢體因為基督已作我們生命。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92138" marR="0" lvl="0" indent="-592138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召會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—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基督作信徒生命的總和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92138" marR="0" lvl="0" indent="-592138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人若沒有從基督所重生，都不能成為召會的一分子。</a:t>
            </a:r>
          </a:p>
          <a:p>
            <a:pPr marL="592138" marR="0" lvl="0" indent="-592138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一旦得了重生，就對作生命的基督有主觀的經歷，為著祂的身體。</a:t>
            </a:r>
          </a:p>
        </p:txBody>
      </p:sp>
    </p:spTree>
    <p:extLst>
      <p:ext uri="{BB962C8B-B14F-4D97-AF65-F5344CB8AC3E}">
        <p14:creationId xmlns:p14="http://schemas.microsoft.com/office/powerpoint/2010/main" val="379314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信徒主觀的屬靈經歷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203067" y="1280067"/>
            <a:ext cx="11864647" cy="510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在客觀一面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，我們已經蒙救贖，得赦免，被洗淨，得稱義，與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神和好，在地位上被聖別，蒙召，並為神所接納。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92138" marR="0" lvl="0" indent="-5921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9738" algn="l"/>
              </a:tabLst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在主觀一面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，信徒已經在他們的靈裏由神聖的生命所重生。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27063" marR="0" lvl="0" indent="-6270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信徒從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重生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的時候起，就為三一神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—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父、子、靈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—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所內住。弗四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，林後十三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，羅八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～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  <a:p>
            <a:pPr marL="627063" marR="0" lvl="0" indent="-6270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信徒也在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性情上被聖別，得更新，被變化，模成基督的形像，並被建造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在一起。（六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，林後四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16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，羅十二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，林後三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18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，羅八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29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，弗二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，四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16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。）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27063" marR="0" lvl="0" indent="-6270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至終信徒的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肉身要改變形狀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。（腓三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。）</a:t>
            </a:r>
          </a:p>
        </p:txBody>
      </p:sp>
    </p:spTree>
    <p:extLst>
      <p:ext uri="{BB962C8B-B14F-4D97-AF65-F5344CB8AC3E}">
        <p14:creationId xmlns:p14="http://schemas.microsoft.com/office/powerpoint/2010/main" val="43339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為著召會生活主觀的經歷基督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408179" y="1916832"/>
            <a:ext cx="11005501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真理主觀的一面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是為使我們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對基督有主觀的經歷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  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而對基督主觀的經歷是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為著召會生活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如果我們只注意客觀的道理，而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忽略主觀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的一面，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我們就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不能成就神永遠的旨意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03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主的恢復就是恢復我們對主主觀的經歷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408179" y="1916832"/>
            <a:ext cx="11005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我們是為著主的恢復。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召會的見證乃是一位活的基督。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要儆醒禱告進入實際的經歷。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4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C4B8920-157E-C74E-99EA-DAE9755160D9}"/>
              </a:ext>
            </a:extLst>
          </p:cNvPr>
          <p:cNvSpPr txBox="1"/>
          <p:nvPr/>
        </p:nvSpPr>
        <p:spPr>
          <a:xfrm>
            <a:off x="1991544" y="29068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傳揚福音 － 湧流生命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2AD476E1-2C64-42CF-9FE8-D77F4C330227}"/>
              </a:ext>
            </a:extLst>
          </p:cNvPr>
          <p:cNvSpPr txBox="1"/>
          <p:nvPr/>
        </p:nvSpPr>
        <p:spPr>
          <a:xfrm>
            <a:off x="1271465" y="1124744"/>
            <a:ext cx="1029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b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榮耀福音向外推廣，乃是生命的湧流；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藉著我們活的見證，失喪罪人蒙拯救。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生命見證，使人心服，人纔肯來相信主；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藉我生命湧流供應，人纔接主進心府。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（副）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求主使我湧流生命，使你生命顯於我；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藉我作你活的器皿，將人靈裡來點活。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348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我們是為著主的恢復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163676" y="1916832"/>
            <a:ext cx="11864647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主的恢復乃是恢復我們對主主觀的經歷，好叫召會能夠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實現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召會是從主觀經歷中生出的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我們中間召會的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成分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有多少，召會的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份量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有多少，召會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的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生活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有多高，全在於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基督在我們裏頭活出來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有多少。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5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召會的見證乃是一位活的基督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163676" y="1916832"/>
            <a:ext cx="11864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marR="0" lvl="0" indent="-630238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我們必須有這樣主觀的經歷，到一個地步個個能說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現在活著不再是我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細明體" panose="02020309000000000000" pitchFamily="49" charset="-120"/>
                <a:ea typeface="華康細明體" panose="02020309000000000000" pitchFamily="49" charset="-120"/>
                <a:cs typeface="+mn-cs"/>
              </a:rPr>
              <a:t>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乃是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基督在我裏面活著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－加二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30238" marR="0" lvl="0" indent="-630238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這就是召會的見證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細明體" panose="02020309000000000000" pitchFamily="49" charset="-120"/>
                <a:ea typeface="華康細明體" panose="02020309000000000000" pitchFamily="49" charset="-120"/>
                <a:cs typeface="+mn-cs"/>
              </a:rPr>
              <a:t>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這就是今天主所要的恢復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細明體" panose="02020309000000000000" pitchFamily="49" charset="-120"/>
                <a:ea typeface="華康細明體" panose="02020309000000000000" pitchFamily="49" charset="-120"/>
                <a:cs typeface="+mn-cs"/>
              </a:rPr>
              <a:t>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這個恢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30238" marR="0" lvl="0" indent="-630238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復不是道理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細明體" panose="02020309000000000000" pitchFamily="49" charset="-120"/>
                <a:ea typeface="華康細明體" panose="02020309000000000000" pitchFamily="49" charset="-120"/>
                <a:cs typeface="+mn-cs"/>
              </a:rPr>
              <a:t>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不是規條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細明體" panose="02020309000000000000" pitchFamily="49" charset="-120"/>
                <a:ea typeface="華康細明體" panose="02020309000000000000" pitchFamily="49" charset="-120"/>
                <a:cs typeface="+mn-cs"/>
              </a:rPr>
              <a:t>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乃是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活的基督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細明體" panose="02020309000000000000" pitchFamily="49" charset="-120"/>
                <a:ea typeface="華康細明體" panose="02020309000000000000" pitchFamily="49" charset="-120"/>
                <a:cs typeface="+mn-cs"/>
              </a:rPr>
              <a:t>，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從我們裏頭活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30238" marR="0" lvl="0" indent="-630238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出來。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30238" marR="0" lvl="0" indent="-630238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這需要我們儆醒禱告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不讓任何事把我們從基督拖走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2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要儆醒禱告進入實際的經歷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聖經中主觀的真理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146912" y="1812928"/>
            <a:ext cx="1186464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   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『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你們需要禱告再禱告，多方的禱告，把你們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從自己裏</a:t>
            </a:r>
            <a:endParaRPr kumimoji="1" lang="en-US" altLang="zh-TW" sz="36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     頭禱告出來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禱告到基督裡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。禱告到一個地步，你不注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     視環境，也不理睬自己的情形；禱告到一個地步，到了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     變化山上，不見一人，只見耶穌。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禱告到 一個地步，在</a:t>
            </a:r>
            <a:endParaRPr kumimoji="1" lang="en-US" altLang="zh-TW" sz="36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     各地召會所見證出去的，就是一位活的基督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』</a:t>
            </a:r>
            <a:endParaRPr kumimoji="1" lang="en-US" altLang="zh-TW" sz="32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3706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98B7F44B-E72F-6D45-B72E-95FD7B0ECE3A}"/>
              </a:ext>
            </a:extLst>
          </p:cNvPr>
          <p:cNvGrpSpPr/>
          <p:nvPr/>
        </p:nvGrpSpPr>
        <p:grpSpPr>
          <a:xfrm>
            <a:off x="331787" y="4792136"/>
            <a:ext cx="5497339" cy="1085632"/>
            <a:chOff x="933507" y="3063146"/>
            <a:chExt cx="5497339" cy="1085632"/>
          </a:xfrm>
          <a:effectLst>
            <a:glow rad="508000">
              <a:schemeClr val="accent1">
                <a:lumMod val="40000"/>
                <a:lumOff val="60000"/>
                <a:alpha val="40000"/>
              </a:schemeClr>
            </a:glow>
          </a:effectLst>
        </p:grpSpPr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919FBDE7-91C8-7646-89BD-B8FF8967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7" y="3064299"/>
              <a:ext cx="4509426" cy="1081368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A1624F32-506B-EF4F-BEA1-4264EC65C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159" y="3266550"/>
              <a:ext cx="854492" cy="875062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35" name="Rectangle 63">
              <a:extLst>
                <a:ext uri="{FF2B5EF4-FFF2-40B4-BE49-F238E27FC236}">
                  <a16:creationId xmlns:a16="http://schemas.microsoft.com/office/drawing/2014/main" xmlns="" id="{B3675381-9464-B04F-A0CF-4683991B2B33}"/>
                </a:ext>
              </a:extLst>
            </p:cNvPr>
            <p:cNvSpPr/>
            <p:nvPr/>
          </p:nvSpPr>
          <p:spPr>
            <a:xfrm>
              <a:off x="6334576" y="3064299"/>
              <a:ext cx="96270" cy="10844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3E5A409B-C218-E244-8AC8-317D1EDD47E3}"/>
                </a:ext>
              </a:extLst>
            </p:cNvPr>
            <p:cNvSpPr/>
            <p:nvPr/>
          </p:nvSpPr>
          <p:spPr>
            <a:xfrm>
              <a:off x="5442929" y="3063146"/>
              <a:ext cx="891648" cy="1085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C71BA57B-5FDC-5A48-85FE-611025D13243}"/>
              </a:ext>
            </a:extLst>
          </p:cNvPr>
          <p:cNvGrpSpPr/>
          <p:nvPr/>
        </p:nvGrpSpPr>
        <p:grpSpPr>
          <a:xfrm>
            <a:off x="305479" y="4809310"/>
            <a:ext cx="5497339" cy="1085632"/>
            <a:chOff x="933507" y="3063146"/>
            <a:chExt cx="5497339" cy="1085632"/>
          </a:xfrm>
        </p:grpSpPr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560F9677-9D88-2F4F-AC72-D64F7A0F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7" y="3064299"/>
              <a:ext cx="4509426" cy="1081368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28EDAC7E-F3D5-7E4C-83F2-F63835CF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159" y="3266550"/>
              <a:ext cx="854492" cy="875062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5" name="Rectangle 63">
              <a:extLst>
                <a:ext uri="{FF2B5EF4-FFF2-40B4-BE49-F238E27FC236}">
                  <a16:creationId xmlns:a16="http://schemas.microsoft.com/office/drawing/2014/main" xmlns="" id="{CDCFC4AC-CFDE-3F4C-B5B4-D6E34D166D5D}"/>
                </a:ext>
              </a:extLst>
            </p:cNvPr>
            <p:cNvSpPr/>
            <p:nvPr/>
          </p:nvSpPr>
          <p:spPr>
            <a:xfrm>
              <a:off x="6334576" y="3064299"/>
              <a:ext cx="96270" cy="10844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D62BFF7F-2B14-8B45-9A7D-8992EFC8478A}"/>
                </a:ext>
              </a:extLst>
            </p:cNvPr>
            <p:cNvSpPr/>
            <p:nvPr/>
          </p:nvSpPr>
          <p:spPr>
            <a:xfrm>
              <a:off x="5442929" y="3063146"/>
              <a:ext cx="891648" cy="1085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53">
            <a:extLst>
              <a:ext uri="{FF2B5EF4-FFF2-40B4-BE49-F238E27FC236}">
                <a16:creationId xmlns:a16="http://schemas.microsoft.com/office/drawing/2014/main" xmlns="" id="{D90ABB18-D91D-134B-B137-CE95D3345990}"/>
              </a:ext>
            </a:extLst>
          </p:cNvPr>
          <p:cNvSpPr txBox="1"/>
          <p:nvPr/>
        </p:nvSpPr>
        <p:spPr>
          <a:xfrm>
            <a:off x="305479" y="223038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Open Sans Extrabold" charset="0"/>
                <a:ea typeface="Open Sans Extrabold" charset="0"/>
                <a:cs typeface="Open Sans Extrabold" charset="0"/>
              </a:rPr>
              <a:t>李常受文集</a:t>
            </a:r>
            <a:r>
              <a:rPr lang="en-US" altLang="zh-TW" sz="4000" b="1" dirty="0">
                <a:latin typeface="Open Sans Extrabold" charset="0"/>
                <a:ea typeface="Open Sans Extrabold" charset="0"/>
                <a:cs typeface="Open Sans Extrabold" charset="0"/>
              </a:rPr>
              <a:t>1977</a:t>
            </a:r>
            <a:r>
              <a:rPr lang="zh-TW" altLang="en-US" sz="4000" b="1" dirty="0">
                <a:latin typeface="Open Sans Extrabold" charset="0"/>
                <a:ea typeface="Open Sans Extrabold" charset="0"/>
                <a:cs typeface="Open Sans Extrabold" charset="0"/>
              </a:rPr>
              <a:t>年展覽項目</a:t>
            </a:r>
            <a:endParaRPr lang="en-US" sz="4000" b="1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xmlns="" id="{152290EF-6AC3-D14C-8697-147CE4E2D408}"/>
              </a:ext>
            </a:extLst>
          </p:cNvPr>
          <p:cNvGrpSpPr/>
          <p:nvPr/>
        </p:nvGrpSpPr>
        <p:grpSpPr>
          <a:xfrm>
            <a:off x="444999" y="980274"/>
            <a:ext cx="5237778" cy="74796"/>
            <a:chOff x="5012716" y="1129776"/>
            <a:chExt cx="3148718" cy="103072"/>
          </a:xfrm>
        </p:grpSpPr>
        <p:sp>
          <p:nvSpPr>
            <p:cNvPr id="28" name="Rounded Rectangle 55">
              <a:extLst>
                <a:ext uri="{FF2B5EF4-FFF2-40B4-BE49-F238E27FC236}">
                  <a16:creationId xmlns:a16="http://schemas.microsoft.com/office/drawing/2014/main" xmlns="" id="{50C76994-05DD-C34A-81A9-F26F4E88D61C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29" name="Rounded Rectangle 56">
              <a:extLst>
                <a:ext uri="{FF2B5EF4-FFF2-40B4-BE49-F238E27FC236}">
                  <a16:creationId xmlns:a16="http://schemas.microsoft.com/office/drawing/2014/main" xmlns="" id="{FD55AB6E-AB26-2C40-B205-D95476F37B43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30" name="Rounded Rectangle 57">
              <a:extLst>
                <a:ext uri="{FF2B5EF4-FFF2-40B4-BE49-F238E27FC236}">
                  <a16:creationId xmlns:a16="http://schemas.microsoft.com/office/drawing/2014/main" xmlns="" id="{E86043C9-A7DF-BE40-B880-CA976532D75A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9BA15A56-9D95-3B48-A8E3-A287B1E071E1}"/>
              </a:ext>
            </a:extLst>
          </p:cNvPr>
          <p:cNvGrpSpPr/>
          <p:nvPr/>
        </p:nvGrpSpPr>
        <p:grpSpPr>
          <a:xfrm>
            <a:off x="305479" y="2450155"/>
            <a:ext cx="5497339" cy="1093498"/>
            <a:chOff x="946329" y="1878269"/>
            <a:chExt cx="5497339" cy="1093498"/>
          </a:xfrm>
          <a:solidFill>
            <a:schemeClr val="accent3">
              <a:lumMod val="75000"/>
            </a:schemeClr>
          </a:solidFill>
        </p:grpSpPr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xmlns="" id="{11231940-EB60-1D44-A6E8-13B7BECC1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128C6B93-0291-8342-B551-C7DF928A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0" name="Rectangle 62">
              <a:extLst>
                <a:ext uri="{FF2B5EF4-FFF2-40B4-BE49-F238E27FC236}">
                  <a16:creationId xmlns:a16="http://schemas.microsoft.com/office/drawing/2014/main" xmlns="" id="{07949167-B7C2-1F40-A6B6-F86162F2F55F}"/>
                </a:ext>
              </a:extLst>
            </p:cNvPr>
            <p:cNvSpPr/>
            <p:nvPr/>
          </p:nvSpPr>
          <p:spPr>
            <a:xfrm>
              <a:off x="6323627" y="1878269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9A49666B-8B8B-9045-AC15-7BB8AC3D1A13}"/>
                </a:ext>
              </a:extLst>
            </p:cNvPr>
            <p:cNvSpPr/>
            <p:nvPr/>
          </p:nvSpPr>
          <p:spPr>
            <a:xfrm>
              <a:off x="5442930" y="1890512"/>
              <a:ext cx="880697" cy="1081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7" name="TextBox 74">
            <a:extLst>
              <a:ext uri="{FF2B5EF4-FFF2-40B4-BE49-F238E27FC236}">
                <a16:creationId xmlns:a16="http://schemas.microsoft.com/office/drawing/2014/main" xmlns="" id="{5CC443D5-EDD6-4C40-8BB3-9960C993C07D}"/>
              </a:ext>
            </a:extLst>
          </p:cNvPr>
          <p:cNvSpPr txBox="1"/>
          <p:nvPr/>
        </p:nvSpPr>
        <p:spPr>
          <a:xfrm>
            <a:off x="1407882" y="5070024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8" name="TextBox 74">
            <a:extLst>
              <a:ext uri="{FF2B5EF4-FFF2-40B4-BE49-F238E27FC236}">
                <a16:creationId xmlns:a16="http://schemas.microsoft.com/office/drawing/2014/main" xmlns="" id="{19C29932-10A7-6A43-9592-D48762E06CCD}"/>
              </a:ext>
            </a:extLst>
          </p:cNvPr>
          <p:cNvSpPr txBox="1"/>
          <p:nvPr/>
        </p:nvSpPr>
        <p:spPr>
          <a:xfrm>
            <a:off x="1407882" y="2721536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聖經中主觀的真理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xmlns="" id="{41CF9011-8C90-6441-B485-3C5644CB34D9}"/>
              </a:ext>
            </a:extLst>
          </p:cNvPr>
          <p:cNvGrpSpPr/>
          <p:nvPr/>
        </p:nvGrpSpPr>
        <p:grpSpPr>
          <a:xfrm>
            <a:off x="6059095" y="2416599"/>
            <a:ext cx="5533593" cy="1089820"/>
            <a:chOff x="885367" y="4251172"/>
            <a:chExt cx="5533593" cy="1089820"/>
          </a:xfrm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6B21E024-1589-0D4F-B63E-75E6975B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8B0BA1A7-F151-D748-A940-81A5F4284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266482ED-6B67-4F45-BD10-24683C06579A}"/>
                </a:ext>
              </a:extLst>
            </p:cNvPr>
            <p:cNvSpPr/>
            <p:nvPr/>
          </p:nvSpPr>
          <p:spPr>
            <a:xfrm>
              <a:off x="6322690" y="4251172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3896C01C-224F-0B4A-942B-03E07442F763}"/>
                </a:ext>
              </a:extLst>
            </p:cNvPr>
            <p:cNvSpPr/>
            <p:nvPr/>
          </p:nvSpPr>
          <p:spPr>
            <a:xfrm>
              <a:off x="5356640" y="4253266"/>
              <a:ext cx="954166" cy="10856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54" name="TextBox 74">
            <a:extLst>
              <a:ext uri="{FF2B5EF4-FFF2-40B4-BE49-F238E27FC236}">
                <a16:creationId xmlns:a16="http://schemas.microsoft.com/office/drawing/2014/main" xmlns="" id="{3404A2A6-CB09-2A4E-B7E0-DA14FC9295EE}"/>
              </a:ext>
            </a:extLst>
          </p:cNvPr>
          <p:cNvSpPr txBox="1"/>
          <p:nvPr/>
        </p:nvSpPr>
        <p:spPr>
          <a:xfrm>
            <a:off x="7209639" y="2669121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xmlns="" id="{4237DD6C-8399-644D-BAF1-FFA4EDFA0A40}"/>
              </a:ext>
            </a:extLst>
          </p:cNvPr>
          <p:cNvGrpSpPr/>
          <p:nvPr/>
        </p:nvGrpSpPr>
        <p:grpSpPr>
          <a:xfrm>
            <a:off x="5965035" y="4812479"/>
            <a:ext cx="5627653" cy="1082767"/>
            <a:chOff x="791307" y="5505053"/>
            <a:chExt cx="5627653" cy="1082767"/>
          </a:xfrm>
        </p:grpSpPr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xmlns="" id="{E37E1100-B148-814B-935F-973A2333A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xmlns="" id="{6E5CB2BE-ED1C-9F42-BF2C-F844B781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8" name="Rectangle 71">
              <a:extLst>
                <a:ext uri="{FF2B5EF4-FFF2-40B4-BE49-F238E27FC236}">
                  <a16:creationId xmlns:a16="http://schemas.microsoft.com/office/drawing/2014/main" xmlns="" id="{EC03ECC9-2666-644F-9E2D-08C020A4A271}"/>
                </a:ext>
              </a:extLst>
            </p:cNvPr>
            <p:cNvSpPr/>
            <p:nvPr/>
          </p:nvSpPr>
          <p:spPr>
            <a:xfrm>
              <a:off x="6322690" y="5511494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5BF42400-1C6F-8145-AA14-048ED950F318}"/>
                </a:ext>
              </a:extLst>
            </p:cNvPr>
            <p:cNvSpPr/>
            <p:nvPr/>
          </p:nvSpPr>
          <p:spPr>
            <a:xfrm>
              <a:off x="5324947" y="5505053"/>
              <a:ext cx="985858" cy="1074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60" name="TextBox 74">
            <a:extLst>
              <a:ext uri="{FF2B5EF4-FFF2-40B4-BE49-F238E27FC236}">
                <a16:creationId xmlns:a16="http://schemas.microsoft.com/office/drawing/2014/main" xmlns="" id="{95290FB5-BF48-1649-BE30-3F2AEC04BCF1}"/>
              </a:ext>
            </a:extLst>
          </p:cNvPr>
          <p:cNvSpPr txBox="1"/>
          <p:nvPr/>
        </p:nvSpPr>
        <p:spPr>
          <a:xfrm>
            <a:off x="7209639" y="5064696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36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4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69D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A58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4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20102D3F-0E4A-6045-97E9-AA1C0935B33A}"/>
              </a:ext>
            </a:extLst>
          </p:cNvPr>
          <p:cNvSpPr txBox="1"/>
          <p:nvPr/>
        </p:nvSpPr>
        <p:spPr>
          <a:xfrm>
            <a:off x="555666" y="1484870"/>
            <a:ext cx="11406753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內容出處：</a:t>
            </a:r>
            <a:endParaRPr kumimoji="1"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3000"/>
              </a:spcBef>
            </a:pP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那靈與基督的身體 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3000"/>
              </a:spcBef>
            </a:pP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『</a:t>
            </a:r>
            <a:r>
              <a:rPr kumimoji="1" lang="zh-TW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一個身體，一位靈，一個新人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(第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3000"/>
              </a:spcBef>
            </a:pP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一個新人的時代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3000"/>
              </a:spcBef>
            </a:pP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一個新人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3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B5DBB823-9C00-AA48-B687-F68FCDEF18C5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xmlns="" id="{B3C6BC13-F097-CF40-B703-B7B5ADA2695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5" name="Freeform 37">
                <a:extLst>
                  <a:ext uri="{FF2B5EF4-FFF2-40B4-BE49-F238E27FC236}">
                    <a16:creationId xmlns:a16="http://schemas.microsoft.com/office/drawing/2014/main" xmlns="" id="{50824F63-3D10-BC40-A632-B54E4733B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6" name="Freeform 15">
                <a:extLst>
                  <a:ext uri="{FF2B5EF4-FFF2-40B4-BE49-F238E27FC236}">
                    <a16:creationId xmlns:a16="http://schemas.microsoft.com/office/drawing/2014/main" xmlns="" id="{8DCD6E90-D073-4A4E-AF72-DA72DA31C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xmlns="" id="{C7F22CBB-F23D-2547-8F64-5EB74B485F22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9" name="TextBox 74">
              <a:extLst>
                <a:ext uri="{FF2B5EF4-FFF2-40B4-BE49-F238E27FC236}">
                  <a16:creationId xmlns:a16="http://schemas.microsoft.com/office/drawing/2014/main" xmlns="" id="{E52F11DA-3746-9D4C-AEBF-4281A88D21B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252964"/>
            <a:ext cx="724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</a:rPr>
              <a:t>召會是基督的身體並新人</a:t>
            </a:r>
            <a:endParaRPr kumimoji="1" lang="zh-TW" altLang="en-US" sz="40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3595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召會是基督的身體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484870"/>
            <a:ext cx="112215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24400" indent="-4724400">
              <a:spcBef>
                <a:spcPts val="1200"/>
              </a:spcBef>
              <a:spcAft>
                <a:spcPts val="1200"/>
              </a:spcAft>
            </a:pPr>
            <a:r>
              <a:rPr lang="zh-TW" altLang="zh-TW" sz="4000" dirty="0">
                <a:latin typeface="微軟正黑體" panose="020B0604030504040204" pitchFamily="34" charset="-120"/>
              </a:rPr>
              <a:t>一</a:t>
            </a:r>
            <a:r>
              <a:rPr lang="en-US" altLang="zh-TW" sz="4000" dirty="0">
                <a:latin typeface="微軟正黑體" panose="020B0604030504040204" pitchFamily="34" charset="-120"/>
              </a:rPr>
              <a:t>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基督身體的產生</a:t>
            </a:r>
            <a:r>
              <a:rPr lang="zh-TW" altLang="en-US" sz="4000" dirty="0">
                <a:latin typeface="微軟正黑體" panose="020B0604030504040204" pitchFamily="34" charset="-120"/>
              </a:rPr>
              <a:t>：</a:t>
            </a:r>
            <a:r>
              <a:rPr kumimoji="1" lang="zh-TW" altLang="en-US" sz="4000" dirty="0">
                <a:latin typeface="微軟正黑體" panose="020B0604030504040204" pitchFamily="34" charset="-120"/>
              </a:rPr>
              <a:t>身體是藉著基督的傳輸所產生的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24400" indent="-4724400">
              <a:spcBef>
                <a:spcPts val="1200"/>
              </a:spcBef>
              <a:spcAft>
                <a:spcPts val="1200"/>
              </a:spcAft>
            </a:pPr>
            <a:r>
              <a:rPr lang="zh-TW" altLang="en-US" sz="4000" dirty="0">
                <a:latin typeface="微軟正黑體" panose="020B0604030504040204" pitchFamily="34" charset="-120"/>
              </a:rPr>
              <a:t>二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身體生活的實行</a:t>
            </a:r>
            <a:r>
              <a:rPr lang="zh-TW" altLang="en-US" sz="4000" dirty="0">
                <a:latin typeface="微軟正黑體" panose="020B0604030504040204" pitchFamily="34" charset="-120"/>
              </a:rPr>
              <a:t>：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實行身體生活，必須廢掉規條，站住立場，保守身體的一</a:t>
            </a:r>
            <a:r>
              <a:rPr kumimoji="1" lang="zh-TW" altLang="en-US" sz="4000" dirty="0">
                <a:latin typeface="微軟正黑體" panose="020B0604030504040204" pitchFamily="34" charset="-120"/>
              </a:rPr>
              <a:t>。</a:t>
            </a:r>
            <a:endParaRPr kumimoji="1" lang="en-US" altLang="zh-TW" sz="4000" dirty="0">
              <a:latin typeface="微軟正黑體" panose="020B0604030504040204" pitchFamily="34" charset="-12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327D8498-3C65-4334-A95D-4B9FBC93D0E4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xmlns="" id="{BFCA4E0B-0868-4B66-8AC3-7B8AD7BB9F7D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xmlns="" id="{A29FCEE2-6231-4393-A4D1-03AB45D3B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xmlns="" id="{5424C173-FB70-4C20-A0D3-8870204DD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xmlns="" id="{72AAF7F6-8F9E-4746-B350-84D8F60F7B6E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:a16="http://schemas.microsoft.com/office/drawing/2014/main" xmlns="" id="{B0860BF9-4F46-48FD-AE28-9A7D0B16ABF3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853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身體是藉著基督的傳輸所產生的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292317"/>
            <a:ext cx="11355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Bef>
                <a:spcPts val="600"/>
              </a:spcBef>
              <a:spcAft>
                <a:spcPts val="600"/>
              </a:spcAft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經過死、復活與升天的過程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─弗一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凡基督所經過、所得著並達到的，都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向著召會傳輸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─弗一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zh-TW" sz="4000" dirty="0">
                <a:latin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</a:endParaRPr>
          </a:p>
          <a:p>
            <a:pPr marL="592138" indent="-5921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kumimoji="1" lang="zh-TW" altLang="en-US" sz="4000" dirty="0">
                <a:latin typeface="微軟正黑體" panose="020B0604030504040204" pitchFamily="34" charset="-120"/>
              </a:rPr>
              <a:t>三 基督的身體是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那在萬有中充滿萬有者的豐滿，以彰顯基督</a:t>
            </a:r>
            <a:r>
              <a:rPr lang="zh-TW" altLang="en-US" sz="4000" dirty="0">
                <a:latin typeface="微軟正黑體" panose="020B0604030504040204" pitchFamily="34" charset="-120"/>
              </a:rPr>
              <a:t>─弗一</a:t>
            </a:r>
            <a:r>
              <a:rPr lang="en-US" altLang="zh-TW" sz="4000" dirty="0">
                <a:latin typeface="微軟正黑體" panose="020B0604030504040204" pitchFamily="34" charset="-120"/>
              </a:rPr>
              <a:t>23</a:t>
            </a:r>
            <a:r>
              <a:rPr lang="zh-TW" altLang="zh-TW" sz="4000" dirty="0">
                <a:latin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EC1E00FC-B56E-4C6D-AFCD-BAA5A960F5DE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16D7C2F2-5079-4E3B-872E-8C9DEDC38538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D8F33C5E-B754-45E4-A80B-46EBA3DAA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A40F2D51-E1A3-4614-BA35-5CE5D41DB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xmlns="" id="{B126F0B6-222C-419B-AEF6-E35197356266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17" name="TextBox 74">
              <a:extLst>
                <a:ext uri="{FF2B5EF4-FFF2-40B4-BE49-F238E27FC236}">
                  <a16:creationId xmlns:a16="http://schemas.microsoft.com/office/drawing/2014/main" xmlns="" id="{224C4730-2A99-4568-AFD1-76CCFED029EB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740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74830" y="1558484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6891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實行身體生活，必須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廢掉規條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，站住立場，並保守身體的一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179079" y="1732364"/>
            <a:ext cx="117375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Bef>
                <a:spcPts val="600"/>
              </a:spcBef>
              <a:spcAft>
                <a:spcPts val="600"/>
              </a:spcAft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為要創造一個新人，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基督在十字架上廢掉了所有的規條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─弗二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在五旬節那天，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彼得仍然遵守喫的規條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─徒十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為著要有正確身體生活，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我們必須放棄每一個規條</a:t>
            </a:r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。例如：不同的生活方式和聚會型式。</a:t>
            </a:r>
            <a:endParaRPr kumimoji="1"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AFD46FB-E251-4D80-A67A-0810B0EA2599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25972D4E-999F-4EE8-B2F7-4F1380C0B5F6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EFC1F1F4-A0F6-4AE1-98C2-4F3E3CC7B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4A8F807F-32EB-4EE8-895B-2FA2FF3A9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xmlns="" id="{391A24FB-3294-44C0-8378-C793C810CA7E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17" name="TextBox 74">
              <a:extLst>
                <a:ext uri="{FF2B5EF4-FFF2-40B4-BE49-F238E27FC236}">
                  <a16:creationId xmlns:a16="http://schemas.microsoft.com/office/drawing/2014/main" xmlns="" id="{3237DD16-CB3D-4E2F-A934-9BB8CF9C1863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594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74830" y="1558484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6891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實行身體生活，必須廢掉規條，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站住立場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，並保守身體的一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179079" y="1732364"/>
            <a:ext cx="117375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在正確的召會立場建造</a:t>
            </a:r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4000" dirty="0">
              <a:latin typeface="微軟正黑體" panose="020B0604030504040204" pitchFamily="34" charset="-120"/>
            </a:endParaRP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在神所選擇的地方─申十二、十四～十六。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一個城一個召會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─徒八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、十三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、林前一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今天神的居所是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在我們的靈裏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─弗二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7063" indent="-627063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『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以和平的聯索，竭力保守那靈的一：一個身體和一位靈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…』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只要你不在身體同那靈裏，你就是在分裂裏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─弗四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053DF463-7C7F-4A2D-9496-3800225BE0DC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516E65FA-14AF-4966-B898-A68AF9ED2567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F0B23EA7-193A-43B0-AF0B-2008295E1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E6EFECE9-D9BF-424A-BAA4-481C4F270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xmlns="" id="{976C042B-7A9D-404A-AD17-4FC3BF75F9B2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17" name="TextBox 74">
              <a:extLst>
                <a:ext uri="{FF2B5EF4-FFF2-40B4-BE49-F238E27FC236}">
                  <a16:creationId xmlns:a16="http://schemas.microsoft.com/office/drawing/2014/main" xmlns="" id="{72F0D3F0-164E-4061-8FD7-D530E82B35DF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32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74830" y="1558484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6891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實行身體生活，必須廢掉規條，站住立場，並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保守身體的一</a:t>
            </a:r>
            <a:endParaRPr kumimoji="1" lang="zh-TW" altLang="en-US" sz="36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179079" y="1732364"/>
            <a:ext cx="117375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tabLst>
                <a:tab pos="439738" algn="l"/>
              </a:tabLs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驗證是否為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真正的地方召會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的條件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沒有特殊的名稱、教訓和作法。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沒有分開的行政。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願意與眾召會有交通。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>
              <a:tabLst>
                <a:tab pos="439738" algn="l"/>
              </a:tabLst>
            </a:pPr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眾地方召會是相同的</a:t>
            </a:r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4000" dirty="0">
              <a:latin typeface="微軟正黑體" panose="020B0604030504040204" pitchFamily="34" charset="-120"/>
            </a:endParaRPr>
          </a:p>
          <a:p>
            <a:pPr marL="627063" indent="541338">
              <a:tabLst>
                <a:tab pos="439738" algn="l"/>
              </a:tabLst>
            </a:pPr>
            <a:r>
              <a:rPr lang="zh-TW" altLang="en-US" sz="4000" dirty="0">
                <a:solidFill>
                  <a:srgbClr val="FFFF00"/>
                </a:solidFill>
                <a:latin typeface="+mn-ea"/>
              </a:rPr>
              <a:t>使徒的教訓</a:t>
            </a:r>
            <a:r>
              <a:rPr lang="zh-TW" altLang="en-US" sz="4000" dirty="0">
                <a:latin typeface="+mn-ea"/>
              </a:rPr>
              <a:t>在眾地方召會中都是一樣的─林前四</a:t>
            </a:r>
            <a:r>
              <a:rPr lang="en-US" altLang="zh-TW" sz="4000" dirty="0">
                <a:latin typeface="+mn-ea"/>
              </a:rPr>
              <a:t>17</a:t>
            </a:r>
            <a:r>
              <a:rPr lang="zh-TW" altLang="en-US" sz="4000" dirty="0">
                <a:latin typeface="+mn-ea"/>
              </a:rPr>
              <a:t>， </a:t>
            </a:r>
            <a:r>
              <a:rPr lang="en-US" altLang="zh-TW" sz="4000" dirty="0">
                <a:latin typeface="+mn-ea"/>
              </a:rPr>
              <a:t>17</a:t>
            </a:r>
            <a:r>
              <a:rPr lang="zh-TW" altLang="en-US" sz="4000" dirty="0">
                <a:latin typeface="+mn-ea"/>
              </a:rPr>
              <a:t>，十一</a:t>
            </a:r>
            <a:r>
              <a:rPr lang="en-US" altLang="zh-TW" sz="4000" dirty="0">
                <a:latin typeface="+mn-ea"/>
              </a:rPr>
              <a:t>16</a:t>
            </a:r>
            <a:r>
              <a:rPr lang="zh-TW" altLang="en-US" sz="4000" dirty="0">
                <a:latin typeface="+mn-ea"/>
              </a:rPr>
              <a:t>，西四</a:t>
            </a:r>
            <a:r>
              <a:rPr lang="en-US" altLang="zh-TW" sz="4000" dirty="0">
                <a:latin typeface="+mn-ea"/>
              </a:rPr>
              <a:t>16</a:t>
            </a:r>
            <a:r>
              <a:rPr lang="zh-TW" altLang="en-US" sz="4000" dirty="0">
                <a:latin typeface="+mn-ea"/>
              </a:rPr>
              <a:t>，帖前二</a:t>
            </a:r>
            <a:r>
              <a:rPr lang="en-US" altLang="zh-TW" sz="4000" dirty="0">
                <a:latin typeface="+mn-ea"/>
              </a:rPr>
              <a:t>14</a:t>
            </a:r>
            <a:r>
              <a:rPr lang="zh-TW" altLang="en-US" sz="4000" dirty="0">
                <a:latin typeface="+mn-ea"/>
              </a:rPr>
              <a:t>。</a:t>
            </a:r>
            <a:endParaRPr lang="en-US" altLang="zh-TW" sz="4000" dirty="0">
              <a:latin typeface="+mn-ea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DE9A2C8B-91C9-4E36-9BFB-320157F7456E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98F92081-7DE4-48A4-ACBA-36EBE0312C26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58C861CF-9949-4BD3-BF0A-A2D5868A5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7F4CE674-F63E-4CC6-AC7F-099CCE319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xmlns="" id="{B08E74B2-6529-4F53-9328-2A66B35A845D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17" name="TextBox 74">
              <a:extLst>
                <a:ext uri="{FF2B5EF4-FFF2-40B4-BE49-F238E27FC236}">
                  <a16:creationId xmlns:a16="http://schemas.microsoft.com/office/drawing/2014/main" xmlns="" id="{79E776FC-C89C-4256-ABB1-37FF84069C12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84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C4B8920-157E-C74E-99EA-DAE9755160D9}"/>
              </a:ext>
            </a:extLst>
          </p:cNvPr>
          <p:cNvSpPr txBox="1"/>
          <p:nvPr/>
        </p:nvSpPr>
        <p:spPr>
          <a:xfrm>
            <a:off x="1991544" y="29068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傳揚福音 － 湧流生命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2AD476E1-2C64-42CF-9FE8-D77F4C330227}"/>
              </a:ext>
            </a:extLst>
          </p:cNvPr>
          <p:cNvSpPr txBox="1"/>
          <p:nvPr/>
        </p:nvSpPr>
        <p:spPr>
          <a:xfrm>
            <a:off x="1271465" y="1124744"/>
            <a:ext cx="10297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永遠要像葡萄樹枝，住在主裡結果子；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藉著裡面生命湧流，將主向人來分賜。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願我生活就是傳揚，使人在我看見祂；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不僅用話宣傳道理，更將生命來種下。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（副）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求主使我湧流生命，使你生命顯於我；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藉我作你活的器皿，將人靈裡來點活。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4037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召會是一個新人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484870"/>
            <a:ext cx="11221525" cy="310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spcBef>
                <a:spcPts val="250"/>
              </a:spcBef>
              <a:spcAft>
                <a:spcPts val="800"/>
              </a:spcAft>
            </a:pPr>
            <a:r>
              <a:rPr lang="zh-TW" altLang="en-US" sz="4000" dirty="0">
                <a:latin typeface="+mn-ea"/>
              </a:rPr>
              <a:t>一 </a:t>
            </a:r>
            <a:r>
              <a:rPr lang="zh-TW" altLang="zh-TW" sz="4000" dirty="0">
                <a:latin typeface="+mn-ea"/>
              </a:rPr>
              <a:t>基督是新人的生命和人位</a:t>
            </a:r>
            <a:r>
              <a:rPr lang="zh-TW" altLang="en-US" sz="4000" dirty="0">
                <a:latin typeface="+mn-ea"/>
              </a:rPr>
              <a:t>。</a:t>
            </a:r>
            <a:endParaRPr lang="en-US" altLang="zh-TW" sz="4000" dirty="0">
              <a:latin typeface="+mn-ea"/>
            </a:endParaRPr>
          </a:p>
          <a:p>
            <a:pPr marL="228600" indent="-228600" algn="just">
              <a:lnSpc>
                <a:spcPct val="107000"/>
              </a:lnSpc>
              <a:spcBef>
                <a:spcPts val="250"/>
              </a:spcBef>
              <a:spcAft>
                <a:spcPts val="800"/>
              </a:spcAft>
            </a:pPr>
            <a:r>
              <a:rPr lang="zh-TW" altLang="en-US" sz="4000" dirty="0">
                <a:latin typeface="+mn-ea"/>
              </a:rPr>
              <a:t>二 </a:t>
            </a:r>
            <a:r>
              <a:rPr lang="zh-TW" altLang="zh-TW" sz="4000" dirty="0">
                <a:latin typeface="+mn-ea"/>
              </a:rPr>
              <a:t>心思的更新為著一個新人</a:t>
            </a:r>
            <a:r>
              <a:rPr lang="zh-TW" altLang="en-US" sz="4000" dirty="0">
                <a:latin typeface="+mn-ea"/>
              </a:rPr>
              <a:t>的出現。</a:t>
            </a:r>
            <a:endParaRPr lang="en-US" altLang="zh-TW" sz="4000" dirty="0">
              <a:latin typeface="+mn-ea"/>
            </a:endParaRPr>
          </a:p>
          <a:p>
            <a:pPr marL="228600" indent="-228600" algn="just">
              <a:lnSpc>
                <a:spcPct val="107000"/>
              </a:lnSpc>
              <a:spcBef>
                <a:spcPts val="250"/>
              </a:spcBef>
              <a:spcAft>
                <a:spcPts val="800"/>
              </a:spcAft>
            </a:pPr>
            <a:r>
              <a:rPr lang="zh-TW" altLang="en-US" sz="4000" dirty="0">
                <a:latin typeface="+mn-ea"/>
              </a:rPr>
              <a:t>三 如何使</a:t>
            </a:r>
            <a:r>
              <a:rPr lang="zh-TW" altLang="zh-TW" sz="4000" dirty="0">
                <a:latin typeface="+mn-ea"/>
              </a:rPr>
              <a:t>心思</a:t>
            </a:r>
            <a:r>
              <a:rPr lang="zh-TW" altLang="en-US" sz="4000" dirty="0">
                <a:latin typeface="+mn-ea"/>
              </a:rPr>
              <a:t>得以</a:t>
            </a:r>
            <a:r>
              <a:rPr lang="zh-TW" altLang="zh-TW" sz="4000" dirty="0">
                <a:latin typeface="+mn-ea"/>
              </a:rPr>
              <a:t>更新</a:t>
            </a:r>
            <a:r>
              <a:rPr lang="zh-TW" altLang="en-US" sz="4000" dirty="0">
                <a:latin typeface="+mn-ea"/>
              </a:rPr>
              <a:t>而變化</a:t>
            </a:r>
            <a:r>
              <a:rPr lang="zh-TW" altLang="zh-TW" sz="4000" dirty="0">
                <a:latin typeface="+mn-ea"/>
              </a:rPr>
              <a:t>。</a:t>
            </a:r>
            <a:endParaRPr lang="en-US" altLang="zh-TW" sz="4000" dirty="0">
              <a:latin typeface="+mn-ea"/>
            </a:endParaRPr>
          </a:p>
          <a:p>
            <a:pPr marL="228600" indent="-228600" algn="just">
              <a:lnSpc>
                <a:spcPct val="107000"/>
              </a:lnSpc>
              <a:spcBef>
                <a:spcPts val="250"/>
              </a:spcBef>
              <a:spcAft>
                <a:spcPts val="800"/>
              </a:spcAft>
            </a:pPr>
            <a:endParaRPr lang="en-US" altLang="zh-TW" sz="4000" dirty="0">
              <a:solidFill>
                <a:srgbClr val="FFFF00"/>
              </a:solidFill>
              <a:latin typeface="+mn-ea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349CB2A4-0534-4DD9-9FF0-8C90616452D1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xmlns="" id="{03D05D5A-FF66-465B-892A-B1D59602DB68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xmlns="" id="{57F863F9-6A39-4790-A7A7-669CF31C7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xmlns="" id="{027C51EC-E2D3-4335-988F-8BAE5A02E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xmlns="" id="{0C7D87B4-BDBC-4EB4-9BB2-9C3201B1D789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:a16="http://schemas.microsoft.com/office/drawing/2014/main" xmlns="" id="{CEB66B74-0F42-4FA7-AAA8-68E3C5E18205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347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</a:rPr>
              <a:t>基督是新人的生命和人位</a:t>
            </a:r>
            <a:endParaRPr lang="zh-TW" altLang="en-US" sz="4000" dirty="0">
              <a:latin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B7F3701D-69A9-42CA-9B6B-770A899702CA}"/>
              </a:ext>
            </a:extLst>
          </p:cNvPr>
          <p:cNvSpPr txBox="1"/>
          <p:nvPr/>
        </p:nvSpPr>
        <p:spPr>
          <a:xfrm>
            <a:off x="203067" y="1197958"/>
            <a:ext cx="11737503" cy="518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Bef>
                <a:spcPts val="250"/>
              </a:spcBef>
              <a:spcAft>
                <a:spcPts val="8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一 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基督是新人的生命和人位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－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西三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11</a:t>
            </a:r>
            <a:r>
              <a:rPr lang="zh-TW" altLang="zh-TW" sz="4000" dirty="0">
                <a:latin typeface="微軟正黑體" panose="020B0604030504040204" pitchFamily="34" charset="-120"/>
              </a:rPr>
              <a:t>：</a:t>
            </a: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1 </a:t>
            </a:r>
            <a:r>
              <a:rPr lang="zh-TW" altLang="zh-TW" sz="4000" dirty="0">
                <a:latin typeface="+mn-ea"/>
              </a:rPr>
              <a:t>新人不是運動或組織，而是一個人。作為人，新人必須有生命，也必須有人位。</a:t>
            </a:r>
            <a:endParaRPr lang="en-US" altLang="zh-TW" sz="4000" dirty="0">
              <a:latin typeface="+mn-ea"/>
            </a:endParaRP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2 </a:t>
            </a:r>
            <a:r>
              <a:rPr lang="zh-TW" altLang="zh-TW" sz="4000" dirty="0">
                <a:latin typeface="+mn-ea"/>
              </a:rPr>
              <a:t>這新人的生命</a:t>
            </a:r>
            <a:r>
              <a:rPr lang="zh-TW" altLang="en-US" sz="4000" dirty="0">
                <a:latin typeface="+mn-ea"/>
              </a:rPr>
              <a:t>的和</a:t>
            </a:r>
            <a:r>
              <a:rPr lang="zh-TW" altLang="zh-TW" sz="4000" dirty="0">
                <a:latin typeface="+mn-ea"/>
              </a:rPr>
              <a:t>人位</a:t>
            </a:r>
            <a:r>
              <a:rPr lang="zh-TW" altLang="en-US" sz="4000" dirty="0">
                <a:latin typeface="+mn-ea"/>
              </a:rPr>
              <a:t>乃</a:t>
            </a:r>
            <a:r>
              <a:rPr lang="zh-TW" altLang="zh-TW" sz="4000" dirty="0">
                <a:latin typeface="+mn-ea"/>
              </a:rPr>
              <a:t>是基督。</a:t>
            </a:r>
          </a:p>
          <a:p>
            <a:pPr marL="228600" indent="-228600" algn="just">
              <a:spcBef>
                <a:spcPts val="250"/>
              </a:spcBef>
              <a:spcAft>
                <a:spcPts val="8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二 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接受主觀的基督作我們的生命和人位</a:t>
            </a:r>
            <a:r>
              <a:rPr lang="zh-TW" altLang="zh-TW" sz="4000" dirty="0">
                <a:latin typeface="微軟正黑體" panose="020B0604030504040204" pitchFamily="34" charset="-120"/>
              </a:rPr>
              <a:t>：</a:t>
            </a: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1 </a:t>
            </a:r>
            <a:r>
              <a:rPr lang="zh-TW" altLang="zh-TW" sz="4000" dirty="0">
                <a:latin typeface="+mn-ea"/>
              </a:rPr>
              <a:t>基督乃是賜生命的靈，並且祂在我們的靈裏。</a:t>
            </a:r>
            <a:endParaRPr lang="en-US" altLang="zh-TW" sz="4000" dirty="0">
              <a:latin typeface="+mn-ea"/>
            </a:endParaRPr>
          </a:p>
          <a:p>
            <a:pPr marL="627063" indent="-363538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2 </a:t>
            </a:r>
            <a:r>
              <a:rPr lang="zh-TW" altLang="zh-TW" sz="4000" dirty="0">
                <a:latin typeface="+mn-ea"/>
              </a:rPr>
              <a:t>我們乃是經歷、享受並有分於主觀的基督</a:t>
            </a:r>
            <a:r>
              <a:rPr lang="zh-TW" altLang="en-US" sz="4000" dirty="0">
                <a:latin typeface="+mn-ea"/>
              </a:rPr>
              <a:t>。</a:t>
            </a:r>
            <a:endParaRPr lang="zh-TW" altLang="zh-TW" sz="4000" dirty="0">
              <a:latin typeface="+mn-ea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A3CC0940-5642-41AB-86DE-CE4C866812D8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15AC6C0D-141D-4F87-B57A-CA0E2679A731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xmlns="" id="{0F84C3F0-2E87-41E1-A28C-615BEEE40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xmlns="" id="{EF44578F-55B1-40E4-B1B4-9503EE68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xmlns="" id="{ABD048DF-2A53-432E-9AC8-1864BCD5B8B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18" name="TextBox 74">
              <a:extLst>
                <a:ext uri="{FF2B5EF4-FFF2-40B4-BE49-F238E27FC236}">
                  <a16:creationId xmlns:a16="http://schemas.microsoft.com/office/drawing/2014/main" xmlns="" id="{35C17AFB-1950-4920-A925-E816068E5003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467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>
                <a:latin typeface="微軟正黑體" panose="020B0604030504040204" pitchFamily="34" charset="-120"/>
              </a:rPr>
              <a:t>心思的更新為著一個新人</a:t>
            </a:r>
            <a:r>
              <a:rPr lang="zh-TW" altLang="en-US" sz="3600" dirty="0">
                <a:latin typeface="微軟正黑體" panose="020B0604030504040204" pitchFamily="34" charset="-120"/>
              </a:rPr>
              <a:t>的出現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B7F3701D-69A9-42CA-9B6B-770A899702CA}"/>
              </a:ext>
            </a:extLst>
          </p:cNvPr>
          <p:cNvSpPr txBox="1"/>
          <p:nvPr/>
        </p:nvSpPr>
        <p:spPr>
          <a:xfrm>
            <a:off x="203067" y="1197958"/>
            <a:ext cx="11737503" cy="301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spcBef>
                <a:spcPts val="240"/>
              </a:spcBef>
              <a:spcAft>
                <a:spcPts val="800"/>
              </a:spcAft>
            </a:pP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一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歌羅西三章十節說到新人的創造和更新</a:t>
            </a:r>
            <a:r>
              <a:rPr lang="zh-TW" altLang="en-US" sz="4000" dirty="0">
                <a:latin typeface="微軟正黑體" panose="020B0604030504040204" pitchFamily="34" charset="-120"/>
              </a:rPr>
              <a:t>：</a:t>
            </a:r>
            <a:endParaRPr lang="en-US" altLang="zh-TW" sz="4000" dirty="0">
              <a:latin typeface="微軟正黑體" panose="020B0604030504040204" pitchFamily="34" charset="-120"/>
            </a:endParaRPr>
          </a:p>
          <a:p>
            <a:pPr marL="681038" indent="-41751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>
                <a:latin typeface="+mn-ea"/>
              </a:rPr>
              <a:t>1 </a:t>
            </a:r>
            <a:r>
              <a:rPr lang="zh-TW" altLang="zh-TW" sz="4000" dirty="0">
                <a:latin typeface="+mn-ea"/>
              </a:rPr>
              <a:t>新人的創造是在十字架上完成的，但新人的更新需要一直往前。</a:t>
            </a:r>
            <a:endParaRPr lang="en-US" altLang="zh-TW" sz="4000" dirty="0">
              <a:latin typeface="+mn-ea"/>
            </a:endParaRPr>
          </a:p>
          <a:p>
            <a:pPr marL="681038" indent="-41751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>
                <a:latin typeface="+mn-ea"/>
              </a:rPr>
              <a:t>2 </a:t>
            </a:r>
            <a:r>
              <a:rPr lang="zh-TW" altLang="zh-TW" sz="4000" dirty="0">
                <a:latin typeface="+mn-ea"/>
              </a:rPr>
              <a:t>為著新人的出現，我們需要心思被更新。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F6F08B5D-5249-4956-9C1B-0E7D69C11318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D7D7D3A4-612A-4372-8701-F3AB0B7E0EC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xmlns="" id="{AC7764CA-9CDE-4F17-9ED5-AE5F16DF6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xmlns="" id="{AEF5D2FC-2BE1-456C-9D65-AB9DA9B0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xmlns="" id="{6494B0B7-802D-4B7C-9312-7338382BA081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18" name="TextBox 74">
              <a:extLst>
                <a:ext uri="{FF2B5EF4-FFF2-40B4-BE49-F238E27FC236}">
                  <a16:creationId xmlns:a16="http://schemas.microsoft.com/office/drawing/2014/main" xmlns="" id="{D1932F0C-64D6-4F80-A01A-A628A6AFBBF8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707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>
                <a:latin typeface="微軟正黑體" panose="020B0604030504040204" pitchFamily="34" charset="-120"/>
              </a:rPr>
              <a:t>心思的更新為著一個新人</a:t>
            </a:r>
            <a:r>
              <a:rPr lang="zh-TW" altLang="en-US" sz="3600" dirty="0">
                <a:latin typeface="微軟正黑體" panose="020B0604030504040204" pitchFamily="34" charset="-120"/>
              </a:rPr>
              <a:t>的出現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B7F3701D-69A9-42CA-9B6B-770A899702CA}"/>
              </a:ext>
            </a:extLst>
          </p:cNvPr>
          <p:cNvSpPr txBox="1"/>
          <p:nvPr/>
        </p:nvSpPr>
        <p:spPr>
          <a:xfrm>
            <a:off x="203067" y="1197958"/>
            <a:ext cx="11737503" cy="382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spcBef>
                <a:spcPts val="240"/>
              </a:spcBef>
              <a:spcAft>
                <a:spcPts val="800"/>
              </a:spcAft>
            </a:pP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二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羅馬十二章二節勸勉我們，不要模仿這世代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：</a:t>
            </a:r>
            <a:endParaRPr lang="en-US" altLang="zh-TW" sz="40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marL="681038" indent="-41751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1 </a:t>
            </a:r>
            <a:r>
              <a:rPr lang="zh-TW" altLang="zh-TW" sz="4000" dirty="0">
                <a:latin typeface="+mn-ea"/>
              </a:rPr>
              <a:t>我們在穿著和生活方式上不該屬世；不模仿這世代</a:t>
            </a:r>
            <a:r>
              <a:rPr lang="zh-TW" altLang="en-US" sz="4000" dirty="0">
                <a:latin typeface="+mn-ea"/>
              </a:rPr>
              <a:t>。</a:t>
            </a:r>
            <a:endParaRPr lang="en-US" altLang="zh-TW" sz="4000" dirty="0">
              <a:latin typeface="+mn-ea"/>
            </a:endParaRPr>
          </a:p>
          <a:p>
            <a:pPr marL="681038" indent="-41751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2 </a:t>
            </a:r>
            <a:r>
              <a:rPr lang="zh-TW" altLang="zh-TW" sz="4000" dirty="0">
                <a:latin typeface="+mn-ea"/>
              </a:rPr>
              <a:t>我們</a:t>
            </a:r>
            <a:r>
              <a:rPr lang="zh-TW" altLang="en-US" sz="4000" dirty="0">
                <a:latin typeface="+mn-ea"/>
              </a:rPr>
              <a:t>也</a:t>
            </a:r>
            <a:r>
              <a:rPr lang="zh-TW" altLang="zh-TW" sz="4000" dirty="0">
                <a:latin typeface="+mn-ea"/>
              </a:rPr>
              <a:t>不該跟隨分裂的方式。</a:t>
            </a:r>
            <a:endParaRPr lang="en-US" altLang="zh-TW" sz="4000" dirty="0">
              <a:latin typeface="+mn-ea"/>
            </a:endParaRPr>
          </a:p>
          <a:p>
            <a:pPr marL="681038" indent="-41751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3</a:t>
            </a:r>
            <a:r>
              <a:rPr lang="zh-TW" altLang="en-US" sz="4000" dirty="0">
                <a:latin typeface="+mn-ea"/>
              </a:rPr>
              <a:t> 心思得以</a:t>
            </a:r>
            <a:r>
              <a:rPr lang="zh-TW" altLang="zh-TW" sz="4000" dirty="0">
                <a:latin typeface="+mn-ea"/>
              </a:rPr>
              <a:t>更新，</a:t>
            </a:r>
            <a:r>
              <a:rPr lang="zh-TW" altLang="en-US" sz="4000" dirty="0">
                <a:latin typeface="+mn-ea"/>
              </a:rPr>
              <a:t>乃</a:t>
            </a:r>
            <a:r>
              <a:rPr lang="zh-TW" altLang="zh-TW" sz="4000" dirty="0">
                <a:latin typeface="+mn-ea"/>
              </a:rPr>
              <a:t>是為著身體生活。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F6F08B5D-5249-4956-9C1B-0E7D69C11318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D7D7D3A4-612A-4372-8701-F3AB0B7E0EC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xmlns="" id="{AC7764CA-9CDE-4F17-9ED5-AE5F16DF6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xmlns="" id="{AEF5D2FC-2BE1-456C-9D65-AB9DA9B0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xmlns="" id="{6494B0B7-802D-4B7C-9312-7338382BA081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18" name="TextBox 74">
              <a:extLst>
                <a:ext uri="{FF2B5EF4-FFF2-40B4-BE49-F238E27FC236}">
                  <a16:creationId xmlns:a16="http://schemas.microsoft.com/office/drawing/2014/main" xmlns="" id="{D1932F0C-64D6-4F80-A01A-A628A6AFBBF8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129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+mn-ea"/>
              </a:rPr>
              <a:t>如何使</a:t>
            </a:r>
            <a:r>
              <a:rPr lang="zh-TW" altLang="zh-TW" sz="4000" dirty="0">
                <a:latin typeface="+mn-ea"/>
              </a:rPr>
              <a:t>心思</a:t>
            </a:r>
            <a:r>
              <a:rPr lang="zh-TW" altLang="en-US" sz="4000" dirty="0">
                <a:latin typeface="+mn-ea"/>
              </a:rPr>
              <a:t>得以</a:t>
            </a:r>
            <a:r>
              <a:rPr lang="zh-TW" altLang="zh-TW" sz="4000" dirty="0">
                <a:latin typeface="+mn-ea"/>
              </a:rPr>
              <a:t>更新</a:t>
            </a:r>
            <a:r>
              <a:rPr lang="zh-TW" altLang="en-US" sz="4000" dirty="0">
                <a:latin typeface="+mn-ea"/>
              </a:rPr>
              <a:t>而變化</a:t>
            </a:r>
            <a:endParaRPr lang="zh-TW" altLang="en-US" sz="4000" dirty="0">
              <a:latin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B7F3701D-69A9-42CA-9B6B-770A899702CA}"/>
              </a:ext>
            </a:extLst>
          </p:cNvPr>
          <p:cNvSpPr txBox="1"/>
          <p:nvPr/>
        </p:nvSpPr>
        <p:spPr>
          <a:xfrm>
            <a:off x="203067" y="1197958"/>
            <a:ext cx="11737503" cy="3628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Bef>
                <a:spcPts val="240"/>
              </a:spcBef>
              <a:spcAft>
                <a:spcPts val="8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一 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在那靈裏的浸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－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徒二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4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，十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44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，林前十二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13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：</a:t>
            </a:r>
          </a:p>
          <a:p>
            <a:pPr marL="681038" indent="-41751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1 </a:t>
            </a:r>
            <a:r>
              <a:rPr lang="zh-TW" altLang="zh-TW" sz="4000" dirty="0">
                <a:latin typeface="+mn-ea"/>
              </a:rPr>
              <a:t>在五旬節那天並在哥尼流家裏，祂將自己澆灌在神的選民身上。</a:t>
            </a:r>
            <a:endParaRPr lang="en-US" altLang="zh-TW" sz="4000" dirty="0">
              <a:latin typeface="+mn-ea"/>
            </a:endParaRPr>
          </a:p>
          <a:p>
            <a:pPr marL="681038" indent="-41751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2 </a:t>
            </a:r>
            <a:r>
              <a:rPr lang="zh-TW" altLang="zh-TW" sz="4000" dirty="0">
                <a:latin typeface="+mn-ea"/>
              </a:rPr>
              <a:t>我們都在一位靈裏受浸</a:t>
            </a:r>
            <a:r>
              <a:rPr lang="zh-TW" altLang="en-US" sz="4000" dirty="0">
                <a:latin typeface="+mn-ea"/>
              </a:rPr>
              <a:t>，</a:t>
            </a:r>
            <a:r>
              <a:rPr lang="zh-TW" altLang="zh-TW" sz="4000" dirty="0">
                <a:latin typeface="+mn-ea"/>
              </a:rPr>
              <a:t>成了一個身體，以彰顯基督。 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9DBD5EA1-2AF1-4370-93C5-4D53D03B336B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08353945-081A-41D4-82A2-3B99AB28FE0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xmlns="" id="{15F7A32D-E8B2-44BA-81CA-4C1465953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xmlns="" id="{6B41716D-D932-4023-BD14-2468C848A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xmlns="" id="{55013D48-AD53-4134-88C8-C850BABFA4C0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18" name="TextBox 74">
              <a:extLst>
                <a:ext uri="{FF2B5EF4-FFF2-40B4-BE49-F238E27FC236}">
                  <a16:creationId xmlns:a16="http://schemas.microsoft.com/office/drawing/2014/main" xmlns="" id="{8D3D1D1B-C50F-483C-852B-1B9F3BFB6515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128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+mn-ea"/>
              </a:rPr>
              <a:t>如何使</a:t>
            </a:r>
            <a:r>
              <a:rPr lang="zh-TW" altLang="zh-TW" sz="4000" dirty="0">
                <a:latin typeface="+mn-ea"/>
              </a:rPr>
              <a:t>心思</a:t>
            </a:r>
            <a:r>
              <a:rPr lang="zh-TW" altLang="en-US" sz="4000" dirty="0">
                <a:latin typeface="+mn-ea"/>
              </a:rPr>
              <a:t>得以</a:t>
            </a:r>
            <a:r>
              <a:rPr lang="zh-TW" altLang="zh-TW" sz="4000" dirty="0">
                <a:latin typeface="+mn-ea"/>
              </a:rPr>
              <a:t>更新</a:t>
            </a:r>
            <a:r>
              <a:rPr lang="zh-TW" altLang="en-US" sz="4000" dirty="0">
                <a:latin typeface="+mn-ea"/>
              </a:rPr>
              <a:t>而變化</a:t>
            </a:r>
            <a:endParaRPr lang="zh-TW" altLang="en-US" sz="4000" dirty="0">
              <a:latin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B7F3701D-69A9-42CA-9B6B-770A899702CA}"/>
              </a:ext>
            </a:extLst>
          </p:cNvPr>
          <p:cNvSpPr txBox="1"/>
          <p:nvPr/>
        </p:nvSpPr>
        <p:spPr>
          <a:xfrm>
            <a:off x="203067" y="1197958"/>
            <a:ext cx="11737503" cy="4372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Bef>
                <a:spcPts val="240"/>
              </a:spcBef>
              <a:spcAft>
                <a:spcPts val="8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二 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喝一位靈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－林前十二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13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marL="228600" indent="-228600" algn="just">
              <a:spcBef>
                <a:spcPts val="240"/>
              </a:spcBef>
              <a:spcAft>
                <a:spcPts val="8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三 </a:t>
            </a:r>
            <a:r>
              <a:rPr lang="zh-TW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在我們心思的靈裏得以更新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－弗四</a:t>
            </a:r>
            <a:r>
              <a:rPr lang="en-US" altLang="zh-TW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23~24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：</a:t>
            </a:r>
            <a:endParaRPr lang="en-US" altLang="zh-TW" sz="40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marL="681038" indent="-41751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1 </a:t>
            </a:r>
            <a:r>
              <a:rPr lang="zh-TW" altLang="zh-TW" sz="4000" dirty="0">
                <a:latin typeface="+mn-ea"/>
              </a:rPr>
              <a:t>我們有在那靈裏的浸和不斷的喝那靈，就</a:t>
            </a:r>
            <a:r>
              <a:rPr lang="zh-TW" altLang="en-US" sz="4000" dirty="0">
                <a:latin typeface="+mn-ea"/>
              </a:rPr>
              <a:t>得以</a:t>
            </a:r>
            <a:r>
              <a:rPr lang="zh-TW" altLang="zh-TW" sz="4000" dirty="0">
                <a:latin typeface="+mn-ea"/>
              </a:rPr>
              <a:t>更新。</a:t>
            </a:r>
            <a:endParaRPr lang="en-US" altLang="zh-TW" sz="4000" dirty="0">
              <a:latin typeface="+mn-ea"/>
            </a:endParaRPr>
          </a:p>
          <a:p>
            <a:pPr marL="681038" indent="-41751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4000" dirty="0">
                <a:latin typeface="+mn-ea"/>
              </a:rPr>
              <a:t>2 </a:t>
            </a:r>
            <a:r>
              <a:rPr lang="zh-TW" altLang="zh-TW" sz="4000" dirty="0">
                <a:latin typeface="+mn-ea"/>
              </a:rPr>
              <a:t>當那靈擴展到我們的心思，我們的心思就成為心思的靈。我們在這樣的靈裏得更新，使我們變化。</a:t>
            </a:r>
            <a:endParaRPr lang="en-US" altLang="zh-TW" sz="4000" dirty="0">
              <a:latin typeface="+mn-ea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9DBD5EA1-2AF1-4370-93C5-4D53D03B336B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08353945-081A-41D4-82A2-3B99AB28FE0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xmlns="" id="{15F7A32D-E8B2-44BA-81CA-4C1465953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xmlns="" id="{6B41716D-D932-4023-BD14-2468C848A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xmlns="" id="{55013D48-AD53-4134-88C8-C850BABFA4C0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18" name="TextBox 74">
              <a:extLst>
                <a:ext uri="{FF2B5EF4-FFF2-40B4-BE49-F238E27FC236}">
                  <a16:creationId xmlns:a16="http://schemas.microsoft.com/office/drawing/2014/main" xmlns="" id="{8D3D1D1B-C50F-483C-852B-1B9F3BFB6515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000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20102D3F-0E4A-6045-97E9-AA1C0935B33A}"/>
              </a:ext>
            </a:extLst>
          </p:cNvPr>
          <p:cNvSpPr txBox="1"/>
          <p:nvPr/>
        </p:nvSpPr>
        <p:spPr>
          <a:xfrm>
            <a:off x="555666" y="1484870"/>
            <a:ext cx="11636334" cy="493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內容出處：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  <a:spcBef>
                <a:spcPts val="3000"/>
              </a:spcBef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1『</a:t>
            </a:r>
            <a:r>
              <a:rPr kumimoji="1"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與青年人交通召會恢復的歷史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(第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  <a:spcBef>
                <a:spcPts val="3000"/>
              </a:spcBef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2『</a:t>
            </a:r>
            <a:r>
              <a:rPr kumimoji="1"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在安那翰的數次聚會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(第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  <a:spcBef>
                <a:spcPts val="3000"/>
              </a:spcBef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3『</a:t>
            </a:r>
            <a:r>
              <a:rPr kumimoji="1"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數次主日午聚會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(第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  <a:spcBef>
                <a:spcPts val="3000"/>
              </a:spcBef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4『</a:t>
            </a:r>
            <a:r>
              <a:rPr kumimoji="1"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挨家挨戶聚集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(第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  <a:spcBef>
                <a:spcPts val="3000"/>
              </a:spcBef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5『</a:t>
            </a:r>
            <a:r>
              <a:rPr kumimoji="1"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召會見證的開拓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(第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  <a:spcBef>
                <a:spcPts val="3000"/>
              </a:spcBef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6『</a:t>
            </a:r>
            <a:r>
              <a:rPr kumimoji="1" lang="zh-TW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藉着不住的接觸主</a:t>
            </a:r>
            <a:r>
              <a:rPr kumimoji="1" lang="zh-TW" altLang="zh-TW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，實行召會生活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kumimoji="1"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33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3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3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3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B5DBB823-9C00-AA48-B687-F68FCDEF18C5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xmlns="" id="{B3C6BC13-F097-CF40-B703-B7B5ADA2695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5" name="Freeform 37">
                <a:extLst>
                  <a:ext uri="{FF2B5EF4-FFF2-40B4-BE49-F238E27FC236}">
                    <a16:creationId xmlns:a16="http://schemas.microsoft.com/office/drawing/2014/main" xmlns="" id="{50824F63-3D10-BC40-A632-B54E4733B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6" name="Freeform 15">
                <a:extLst>
                  <a:ext uri="{FF2B5EF4-FFF2-40B4-BE49-F238E27FC236}">
                    <a16:creationId xmlns:a16="http://schemas.microsoft.com/office/drawing/2014/main" xmlns="" id="{8DCD6E90-D073-4A4E-AF72-DA72DA31C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xmlns="" id="{C7F22CBB-F23D-2547-8F64-5EB74B485F22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9" name="TextBox 74">
              <a:extLst>
                <a:ext uri="{FF2B5EF4-FFF2-40B4-BE49-F238E27FC236}">
                  <a16:creationId xmlns:a16="http://schemas.microsoft.com/office/drawing/2014/main" xmlns="" id="{E52F11DA-3746-9D4C-AEBF-4281A88D21B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24286" y="357444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3600" dirty="0">
                <a:latin typeface="微軟正黑體" panose="020B0604030504040204" pitchFamily="34" charset="-120"/>
              </a:rPr>
              <a:t>召會恢復的歷史</a:t>
            </a:r>
            <a:r>
              <a:rPr kumimoji="1" lang="zh-TW" altLang="en-US" sz="3600" dirty="0">
                <a:latin typeface="微軟正黑體" panose="020B0604030504040204" pitchFamily="34" charset="-120"/>
              </a:rPr>
              <a:t>，</a:t>
            </a:r>
            <a:r>
              <a:rPr kumimoji="1" lang="zh-TW" altLang="zh-TW" sz="3600" dirty="0">
                <a:latin typeface="微軟正黑體" panose="020B0604030504040204" pitchFamily="34" charset="-120"/>
              </a:rPr>
              <a:t>召會生活的實行</a:t>
            </a:r>
          </a:p>
        </p:txBody>
      </p:sp>
    </p:spTree>
    <p:extLst>
      <p:ext uri="{BB962C8B-B14F-4D97-AF65-F5344CB8AC3E}">
        <p14:creationId xmlns:p14="http://schemas.microsoft.com/office/powerpoint/2010/main" val="1188576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</a:rPr>
              <a:t>內容要點</a:t>
            </a:r>
            <a:endParaRPr lang="zh-TW" altLang="en-US" sz="40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484870"/>
            <a:ext cx="11221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24400" indent="-4724400">
              <a:spcBef>
                <a:spcPts val="1200"/>
              </a:spcBef>
              <a:spcAft>
                <a:spcPts val="1200"/>
              </a:spcAft>
            </a:pPr>
            <a:r>
              <a:rPr lang="zh-TW" altLang="zh-TW" sz="4000" dirty="0">
                <a:latin typeface="+mj-ea"/>
                <a:ea typeface="+mj-ea"/>
              </a:rPr>
              <a:t>一</a:t>
            </a:r>
            <a:r>
              <a:rPr lang="zh-TW" altLang="en-US" sz="4000" dirty="0">
                <a:latin typeface="+mj-ea"/>
                <a:ea typeface="+mj-ea"/>
              </a:rPr>
              <a:t> </a:t>
            </a:r>
            <a:r>
              <a:rPr lang="zh-TW" altLang="zh-TW" sz="4000" dirty="0">
                <a:latin typeface="+mj-ea"/>
                <a:ea typeface="+mj-ea"/>
              </a:rPr>
              <a:t>召會恢復的歷史</a:t>
            </a:r>
            <a:r>
              <a:rPr lang="zh-TW" altLang="en-US" sz="4000" dirty="0">
                <a:latin typeface="+mj-ea"/>
                <a:ea typeface="+mj-ea"/>
              </a:rPr>
              <a:t>。</a:t>
            </a:r>
            <a:endParaRPr lang="en-US" altLang="zh-TW" sz="4000" dirty="0">
              <a:latin typeface="+mj-ea"/>
              <a:ea typeface="+mj-ea"/>
            </a:endParaRPr>
          </a:p>
          <a:p>
            <a:pPr marL="4724400" indent="-4724400">
              <a:spcBef>
                <a:spcPts val="1200"/>
              </a:spcBef>
              <a:spcAft>
                <a:spcPts val="1200"/>
              </a:spcAft>
            </a:pPr>
            <a:r>
              <a:rPr lang="zh-TW" altLang="en-US" sz="4000" dirty="0">
                <a:latin typeface="+mj-ea"/>
                <a:ea typeface="+mj-ea"/>
              </a:rPr>
              <a:t>二 </a:t>
            </a:r>
            <a:r>
              <a:rPr lang="zh-TW" altLang="zh-TW" sz="4000" dirty="0">
                <a:latin typeface="+mj-ea"/>
                <a:ea typeface="+mj-ea"/>
              </a:rPr>
              <a:t>召會</a:t>
            </a:r>
            <a:r>
              <a:rPr lang="zh-TW" altLang="en-US" sz="4000" dirty="0">
                <a:latin typeface="+mj-ea"/>
                <a:ea typeface="+mj-ea"/>
              </a:rPr>
              <a:t>生活的實行。</a:t>
            </a:r>
            <a:endParaRPr lang="en-US" altLang="zh-TW" sz="4000" dirty="0">
              <a:latin typeface="+mj-ea"/>
              <a:ea typeface="+mj-ea"/>
            </a:endParaRPr>
          </a:p>
          <a:p>
            <a:pPr marL="4724400" indent="-4724400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4000" dirty="0">
                <a:latin typeface="+mj-ea"/>
                <a:ea typeface="+mj-ea"/>
              </a:rPr>
              <a:t>三 </a:t>
            </a:r>
            <a:r>
              <a:rPr lang="zh-TW" altLang="zh-TW" sz="4000" dirty="0">
                <a:latin typeface="+mj-ea"/>
                <a:ea typeface="+mj-ea"/>
              </a:rPr>
              <a:t>召會見證的開拓</a:t>
            </a:r>
            <a:r>
              <a:rPr lang="zh-TW" altLang="en-US" sz="4000" dirty="0">
                <a:latin typeface="+mj-ea"/>
                <a:ea typeface="+mj-ea"/>
              </a:rPr>
              <a:t>。</a:t>
            </a:r>
            <a:endParaRPr lang="en-US" altLang="zh-TW" sz="4000" dirty="0">
              <a:latin typeface="+mj-ea"/>
              <a:ea typeface="+mj-ea"/>
            </a:endParaRPr>
          </a:p>
          <a:p>
            <a:pPr marL="4724400" indent="-4724400">
              <a:spcBef>
                <a:spcPts val="1200"/>
              </a:spcBef>
              <a:spcAft>
                <a:spcPts val="1200"/>
              </a:spcAft>
            </a:pPr>
            <a:endParaRPr kumimoji="1"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24400" indent="-4724400">
              <a:spcBef>
                <a:spcPts val="1200"/>
              </a:spcBef>
              <a:spcAft>
                <a:spcPts val="1200"/>
              </a:spcAft>
            </a:pPr>
            <a:endParaRPr kumimoji="1" lang="en-US" altLang="zh-TW" sz="4000" dirty="0">
              <a:latin typeface="微軟正黑體" panose="020B0604030504040204" pitchFamily="34" charset="-12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327D8498-3C65-4334-A95D-4B9FBC93D0E4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xmlns="" id="{BFCA4E0B-0868-4B66-8AC3-7B8AD7BB9F7D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xmlns="" id="{A29FCEE2-6231-4393-A4D1-03AB45D3B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xmlns="" id="{5424C173-FB70-4C20-A0D3-8870204DD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xmlns="" id="{72AAF7F6-8F9E-4746-B350-84D8F60F7B6E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:a16="http://schemas.microsoft.com/office/drawing/2014/main" xmlns="" id="{B0860BF9-4F46-48FD-AE28-9A7D0B16ABF3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03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3600" dirty="0">
                <a:latin typeface="微軟正黑體" panose="020B0604030504040204" pitchFamily="34" charset="-120"/>
              </a:rPr>
              <a:t>召會恢復的歷史</a:t>
            </a:r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xmlns="" id="{73C8A078-7811-4131-BBC5-5BF35089A74E}"/>
              </a:ext>
            </a:extLst>
          </p:cNvPr>
          <p:cNvSpPr>
            <a:spLocks/>
          </p:cNvSpPr>
          <p:nvPr/>
        </p:nvSpPr>
        <p:spPr bwMode="auto">
          <a:xfrm>
            <a:off x="7799645" y="295570"/>
            <a:ext cx="854492" cy="770080"/>
          </a:xfrm>
          <a:custGeom>
            <a:avLst/>
            <a:gdLst>
              <a:gd name="T0" fmla="*/ 228 w 228"/>
              <a:gd name="T1" fmla="*/ 274 h 274"/>
              <a:gd name="T2" fmla="*/ 131 w 228"/>
              <a:gd name="T3" fmla="*/ 0 h 274"/>
              <a:gd name="T4" fmla="*/ 134 w 228"/>
              <a:gd name="T5" fmla="*/ 29 h 274"/>
              <a:gd name="T6" fmla="*/ 129 w 228"/>
              <a:gd name="T7" fmla="*/ 62 h 274"/>
              <a:gd name="T8" fmla="*/ 114 w 228"/>
              <a:gd name="T9" fmla="*/ 93 h 274"/>
              <a:gd name="T10" fmla="*/ 90 w 228"/>
              <a:gd name="T11" fmla="*/ 125 h 274"/>
              <a:gd name="T12" fmla="*/ 60 w 228"/>
              <a:gd name="T13" fmla="*/ 158 h 274"/>
              <a:gd name="T14" fmla="*/ 0 w 228"/>
              <a:gd name="T15" fmla="*/ 220 h 274"/>
              <a:gd name="T16" fmla="*/ 145 w 228"/>
              <a:gd name="T17" fmla="*/ 220 h 274"/>
              <a:gd name="T18" fmla="*/ 145 w 228"/>
              <a:gd name="T19" fmla="*/ 274 h 274"/>
              <a:gd name="T20" fmla="*/ 228 w 228"/>
              <a:gd name="T2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74">
                <a:moveTo>
                  <a:pt x="228" y="274"/>
                </a:moveTo>
                <a:cubicBezTo>
                  <a:pt x="156" y="70"/>
                  <a:pt x="136" y="15"/>
                  <a:pt x="131" y="0"/>
                </a:cubicBezTo>
                <a:cubicBezTo>
                  <a:pt x="133" y="9"/>
                  <a:pt x="134" y="19"/>
                  <a:pt x="134" y="29"/>
                </a:cubicBezTo>
                <a:cubicBezTo>
                  <a:pt x="134" y="40"/>
                  <a:pt x="133" y="51"/>
                  <a:pt x="129" y="62"/>
                </a:cubicBezTo>
                <a:cubicBezTo>
                  <a:pt x="126" y="72"/>
                  <a:pt x="121" y="83"/>
                  <a:pt x="114" y="93"/>
                </a:cubicBezTo>
                <a:cubicBezTo>
                  <a:pt x="107" y="103"/>
                  <a:pt x="100" y="114"/>
                  <a:pt x="90" y="125"/>
                </a:cubicBezTo>
                <a:cubicBezTo>
                  <a:pt x="81" y="135"/>
                  <a:pt x="71" y="147"/>
                  <a:pt x="60" y="158"/>
                </a:cubicBezTo>
                <a:cubicBezTo>
                  <a:pt x="0" y="220"/>
                  <a:pt x="0" y="220"/>
                  <a:pt x="0" y="220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45" y="274"/>
                  <a:pt x="145" y="274"/>
                  <a:pt x="145" y="274"/>
                </a:cubicBezTo>
                <a:cubicBezTo>
                  <a:pt x="228" y="274"/>
                  <a:pt x="228" y="274"/>
                  <a:pt x="228" y="2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 dirty="0">
              <a:latin typeface="微軟正黑體" panose="020B0604030504040204" pitchFamily="34" charset="-12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BD5D872-A7FA-4384-A44D-0908D18ED60F}"/>
              </a:ext>
            </a:extLst>
          </p:cNvPr>
          <p:cNvSpPr txBox="1"/>
          <p:nvPr/>
        </p:nvSpPr>
        <p:spPr>
          <a:xfrm>
            <a:off x="8065349" y="336091"/>
            <a:ext cx="38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63190FB3-BAF2-4302-8157-08F72BAD7E71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229EC34D-6067-4561-99BC-A826D9BA1AB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xmlns="" id="{109650D6-8BAC-4056-9422-DE035486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F22CA003-E446-47AE-9688-A6F34E135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xmlns="" id="{91AF9CA8-BF4B-4F5F-B7AA-146FA6C5D82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:a16="http://schemas.microsoft.com/office/drawing/2014/main" xmlns="" id="{F015CFE7-A614-4FF1-879C-2E391AED4E1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3017D2B7-F7D2-49BA-BA44-704BFD9A6484}"/>
              </a:ext>
            </a:extLst>
          </p:cNvPr>
          <p:cNvSpPr txBox="1"/>
          <p:nvPr/>
        </p:nvSpPr>
        <p:spPr>
          <a:xfrm>
            <a:off x="203067" y="1292317"/>
            <a:ext cx="11864647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一 </a:t>
            </a:r>
            <a:r>
              <a:rPr kumimoji="1" lang="zh-TW" altLang="zh-TW" sz="3600" dirty="0">
                <a:latin typeface="+mj-ea"/>
                <a:ea typeface="+mj-ea"/>
              </a:rPr>
              <a:t>召會恢復的歷史</a:t>
            </a:r>
            <a:r>
              <a:rPr kumimoji="1" lang="zh-TW" altLang="en-US" sz="3600" dirty="0">
                <a:latin typeface="+mj-ea"/>
                <a:ea typeface="+mj-ea"/>
              </a:rPr>
              <a:t>：</a:t>
            </a:r>
            <a:endParaRPr kumimoji="1" lang="zh-TW" altLang="zh-TW" sz="3600" dirty="0">
              <a:latin typeface="+mj-ea"/>
              <a:ea typeface="+mj-ea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solidFill>
                  <a:srgbClr val="FFFF00"/>
                </a:solidFill>
                <a:latin typeface="+mj-ea"/>
                <a:ea typeface="+mj-ea"/>
              </a:rPr>
              <a:t>     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召會</a:t>
            </a:r>
            <a:r>
              <a:rPr lang="zh-TW" altLang="zh-TW" sz="3600" dirty="0">
                <a:latin typeface="+mj-ea"/>
                <a:ea typeface="+mj-ea"/>
              </a:rPr>
              <a:t>從第一世紀開始，就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漸漸荒涼</a:t>
            </a:r>
            <a:r>
              <a:rPr lang="zh-TW" altLang="zh-TW" sz="3600" dirty="0">
                <a:latin typeface="+mj-ea"/>
                <a:ea typeface="+mj-ea"/>
              </a:rPr>
              <a:t>；到了十六世紀，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纔</a:t>
            </a:r>
            <a:r>
              <a:rPr lang="en-US" altLang="zh-TW" sz="3600" dirty="0">
                <a:solidFill>
                  <a:srgbClr val="FFFF00"/>
                </a:solidFill>
                <a:latin typeface="+mj-ea"/>
                <a:ea typeface="+mj-ea"/>
              </a:rPr>
              <a:t>               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solidFill>
                  <a:srgbClr val="FFFF00"/>
                </a:solidFill>
                <a:latin typeface="+mj-ea"/>
                <a:ea typeface="+mj-ea"/>
              </a:rPr>
              <a:t>     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開始有了恢復</a:t>
            </a:r>
            <a:r>
              <a:rPr lang="zh-TW" altLang="zh-TW" sz="3600" dirty="0">
                <a:latin typeface="+mj-ea"/>
                <a:ea typeface="+mj-ea"/>
              </a:rPr>
              <a:t>。從路德馬丁開使，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神一再</a:t>
            </a:r>
            <a:r>
              <a:rPr lang="zh-TW" altLang="zh-TW" sz="3600" dirty="0">
                <a:latin typeface="+mj-ea"/>
                <a:ea typeface="+mj-ea"/>
              </a:rPr>
              <a:t>的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恢復</a:t>
            </a:r>
            <a:r>
              <a:rPr lang="zh-TW" altLang="zh-TW" sz="3600" dirty="0">
                <a:latin typeface="+mj-ea"/>
                <a:ea typeface="+mj-ea"/>
              </a:rPr>
              <a:t>，到了</a:t>
            </a:r>
            <a:endParaRPr lang="en-US" altLang="zh-TW" sz="3600" dirty="0">
              <a:latin typeface="+mj-ea"/>
              <a:ea typeface="+mj-ea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latin typeface="+mj-ea"/>
                <a:ea typeface="+mj-ea"/>
              </a:rPr>
              <a:t>   </a:t>
            </a:r>
            <a:r>
              <a:rPr lang="zh-TW" altLang="zh-TW" sz="3600" dirty="0">
                <a:latin typeface="+mj-ea"/>
                <a:ea typeface="+mj-ea"/>
              </a:rPr>
              <a:t>『摩爾維亞的弟兄們』，有了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召會生活的開始</a:t>
            </a:r>
            <a:r>
              <a:rPr lang="zh-TW" altLang="zh-TW" sz="3600" dirty="0">
                <a:latin typeface="+mj-ea"/>
                <a:ea typeface="+mj-ea"/>
              </a:rPr>
              <a:t>。之後，</a:t>
            </a:r>
            <a:endParaRPr lang="en-US" altLang="zh-TW" sz="3600" dirty="0">
              <a:latin typeface="+mj-ea"/>
              <a:ea typeface="+mj-ea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latin typeface="+mj-ea"/>
                <a:ea typeface="+mj-ea"/>
              </a:rPr>
              <a:t>     </a:t>
            </a:r>
            <a:r>
              <a:rPr lang="zh-TW" altLang="zh-TW" sz="3600" dirty="0">
                <a:latin typeface="+mj-ea"/>
                <a:ea typeface="+mj-ea"/>
              </a:rPr>
              <a:t>在英國的弟兄們有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進一步</a:t>
            </a:r>
            <a:r>
              <a:rPr lang="zh-TW" altLang="zh-TW" sz="3600" dirty="0">
                <a:latin typeface="+mj-ea"/>
                <a:ea typeface="+mj-ea"/>
              </a:rPr>
              <a:t>召會生活的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恢復</a:t>
            </a:r>
            <a:r>
              <a:rPr lang="zh-TW" altLang="zh-TW" sz="3600" dirty="0">
                <a:latin typeface="+mj-ea"/>
                <a:ea typeface="+mj-ea"/>
              </a:rPr>
              <a:t>。然而，沒有</a:t>
            </a:r>
            <a:endParaRPr lang="en-US" altLang="zh-TW" sz="3600" dirty="0">
              <a:latin typeface="+mj-ea"/>
              <a:ea typeface="+mj-ea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latin typeface="+mj-ea"/>
                <a:ea typeface="+mj-ea"/>
              </a:rPr>
              <a:t>     </a:t>
            </a:r>
            <a:r>
              <a:rPr lang="zh-TW" altLang="zh-TW" sz="3600" dirty="0">
                <a:latin typeface="+mj-ea"/>
                <a:ea typeface="+mj-ea"/>
              </a:rPr>
              <a:t>持續多久就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全然落下去了</a:t>
            </a:r>
            <a:r>
              <a:rPr lang="zh-TW" altLang="zh-TW" sz="3600" dirty="0">
                <a:latin typeface="+mj-ea"/>
                <a:ea typeface="+mj-ea"/>
              </a:rPr>
              <a:t>。</a:t>
            </a:r>
          </a:p>
          <a:p>
            <a:endParaRPr lang="en-US" altLang="zh-TW" sz="3600" dirty="0">
              <a:latin typeface="微軟正黑體" panose="020B0604030504040204" pitchFamily="34" charset="-120"/>
            </a:endParaRPr>
          </a:p>
          <a:p>
            <a:r>
              <a:rPr lang="en-US" altLang="zh-TW" sz="3600" dirty="0">
                <a:latin typeface="微軟正黑體" panose="020B0604030504040204" pitchFamily="34" charset="-120"/>
              </a:rPr>
              <a:t>     </a:t>
            </a:r>
          </a:p>
          <a:p>
            <a:r>
              <a:rPr lang="en-US" altLang="zh-TW" sz="3600" dirty="0">
                <a:latin typeface="微軟正黑體" panose="020B0604030504040204" pitchFamily="34" charset="-120"/>
              </a:rPr>
              <a:t>     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9534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3600" dirty="0">
                <a:latin typeface="微軟正黑體" panose="020B0604030504040204" pitchFamily="34" charset="-120"/>
              </a:rPr>
              <a:t>召會恢復的歷史</a:t>
            </a:r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xmlns="" id="{73C8A078-7811-4131-BBC5-5BF35089A74E}"/>
              </a:ext>
            </a:extLst>
          </p:cNvPr>
          <p:cNvSpPr>
            <a:spLocks/>
          </p:cNvSpPr>
          <p:nvPr/>
        </p:nvSpPr>
        <p:spPr bwMode="auto">
          <a:xfrm>
            <a:off x="7799645" y="295570"/>
            <a:ext cx="854492" cy="770080"/>
          </a:xfrm>
          <a:custGeom>
            <a:avLst/>
            <a:gdLst>
              <a:gd name="T0" fmla="*/ 228 w 228"/>
              <a:gd name="T1" fmla="*/ 274 h 274"/>
              <a:gd name="T2" fmla="*/ 131 w 228"/>
              <a:gd name="T3" fmla="*/ 0 h 274"/>
              <a:gd name="T4" fmla="*/ 134 w 228"/>
              <a:gd name="T5" fmla="*/ 29 h 274"/>
              <a:gd name="T6" fmla="*/ 129 w 228"/>
              <a:gd name="T7" fmla="*/ 62 h 274"/>
              <a:gd name="T8" fmla="*/ 114 w 228"/>
              <a:gd name="T9" fmla="*/ 93 h 274"/>
              <a:gd name="T10" fmla="*/ 90 w 228"/>
              <a:gd name="T11" fmla="*/ 125 h 274"/>
              <a:gd name="T12" fmla="*/ 60 w 228"/>
              <a:gd name="T13" fmla="*/ 158 h 274"/>
              <a:gd name="T14" fmla="*/ 0 w 228"/>
              <a:gd name="T15" fmla="*/ 220 h 274"/>
              <a:gd name="T16" fmla="*/ 145 w 228"/>
              <a:gd name="T17" fmla="*/ 220 h 274"/>
              <a:gd name="T18" fmla="*/ 145 w 228"/>
              <a:gd name="T19" fmla="*/ 274 h 274"/>
              <a:gd name="T20" fmla="*/ 228 w 228"/>
              <a:gd name="T2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74">
                <a:moveTo>
                  <a:pt x="228" y="274"/>
                </a:moveTo>
                <a:cubicBezTo>
                  <a:pt x="156" y="70"/>
                  <a:pt x="136" y="15"/>
                  <a:pt x="131" y="0"/>
                </a:cubicBezTo>
                <a:cubicBezTo>
                  <a:pt x="133" y="9"/>
                  <a:pt x="134" y="19"/>
                  <a:pt x="134" y="29"/>
                </a:cubicBezTo>
                <a:cubicBezTo>
                  <a:pt x="134" y="40"/>
                  <a:pt x="133" y="51"/>
                  <a:pt x="129" y="62"/>
                </a:cubicBezTo>
                <a:cubicBezTo>
                  <a:pt x="126" y="72"/>
                  <a:pt x="121" y="83"/>
                  <a:pt x="114" y="93"/>
                </a:cubicBezTo>
                <a:cubicBezTo>
                  <a:pt x="107" y="103"/>
                  <a:pt x="100" y="114"/>
                  <a:pt x="90" y="125"/>
                </a:cubicBezTo>
                <a:cubicBezTo>
                  <a:pt x="81" y="135"/>
                  <a:pt x="71" y="147"/>
                  <a:pt x="60" y="158"/>
                </a:cubicBezTo>
                <a:cubicBezTo>
                  <a:pt x="0" y="220"/>
                  <a:pt x="0" y="220"/>
                  <a:pt x="0" y="220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45" y="274"/>
                  <a:pt x="145" y="274"/>
                  <a:pt x="145" y="274"/>
                </a:cubicBezTo>
                <a:cubicBezTo>
                  <a:pt x="228" y="274"/>
                  <a:pt x="228" y="274"/>
                  <a:pt x="228" y="2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 dirty="0">
              <a:latin typeface="微軟正黑體" panose="020B0604030504040204" pitchFamily="34" charset="-12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BD5D872-A7FA-4384-A44D-0908D18ED60F}"/>
              </a:ext>
            </a:extLst>
          </p:cNvPr>
          <p:cNvSpPr txBox="1"/>
          <p:nvPr/>
        </p:nvSpPr>
        <p:spPr>
          <a:xfrm>
            <a:off x="8065349" y="336091"/>
            <a:ext cx="38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63190FB3-BAF2-4302-8157-08F72BAD7E71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229EC34D-6067-4561-99BC-A826D9BA1AB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xmlns="" id="{109650D6-8BAC-4056-9422-DE035486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F22CA003-E446-47AE-9688-A6F34E135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xmlns="" id="{91AF9CA8-BF4B-4F5F-B7AA-146FA6C5D82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:a16="http://schemas.microsoft.com/office/drawing/2014/main" xmlns="" id="{F015CFE7-A614-4FF1-879C-2E391AED4E1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3017D2B7-F7D2-49BA-BA44-704BFD9A6484}"/>
              </a:ext>
            </a:extLst>
          </p:cNvPr>
          <p:cNvSpPr txBox="1"/>
          <p:nvPr/>
        </p:nvSpPr>
        <p:spPr>
          <a:xfrm>
            <a:off x="203067" y="1292317"/>
            <a:ext cx="1186464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+mj-ea"/>
                <a:ea typeface="+mj-ea"/>
              </a:rPr>
              <a:t>二</a:t>
            </a:r>
            <a:r>
              <a:rPr lang="zh-CN" altLang="en-US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latin typeface="+mj-ea"/>
                <a:ea typeface="+mj-ea"/>
              </a:rPr>
              <a:t>主恢復的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苗圃</a:t>
            </a:r>
            <a:r>
              <a:rPr lang="zh-TW" altLang="en-US" sz="3600" dirty="0">
                <a:latin typeface="+mj-ea"/>
                <a:ea typeface="+mj-ea"/>
              </a:rPr>
              <a:t>：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+mj-ea"/>
                <a:ea typeface="+mj-ea"/>
              </a:rPr>
              <a:t>     兩千年來，主在歐洲沒有路，在美國沒有路，被迫到遠東找到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中國</a:t>
            </a:r>
            <a:r>
              <a:rPr lang="zh-TW" altLang="en-US" sz="3600" dirty="0">
                <a:latin typeface="+mj-ea"/>
                <a:ea typeface="+mj-ea"/>
              </a:rPr>
              <a:t>這塊純淨的土地，開始恢復召會生活，產生出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苗圃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+mj-ea"/>
                <a:ea typeface="+mj-ea"/>
              </a:rPr>
              <a:t>三 主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榮耀的託付</a:t>
            </a:r>
            <a:r>
              <a:rPr lang="zh-TW" altLang="en-US" sz="3600" dirty="0">
                <a:latin typeface="+mj-ea"/>
                <a:ea typeface="+mj-ea"/>
              </a:rPr>
              <a:t>：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+mj-ea"/>
                <a:ea typeface="+mj-ea"/>
              </a:rPr>
              <a:t>     </a:t>
            </a:r>
            <a:r>
              <a:rPr lang="zh-TW" altLang="zh-TW" sz="3600" dirty="0">
                <a:latin typeface="+mj-ea"/>
                <a:ea typeface="+mj-ea"/>
              </a:rPr>
              <a:t>在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中國</a:t>
            </a:r>
            <a:r>
              <a:rPr lang="zh-TW" altLang="zh-TW" sz="3600" dirty="0">
                <a:latin typeface="+mj-ea"/>
                <a:ea typeface="+mj-ea"/>
              </a:rPr>
              <a:t>這塊處女地作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苗圃</a:t>
            </a:r>
            <a:r>
              <a:rPr lang="zh-TW" altLang="zh-TW" sz="3600" dirty="0">
                <a:latin typeface="+mj-ea"/>
                <a:ea typeface="+mj-ea"/>
              </a:rPr>
              <a:t>，培育主恢復的種子，</a:t>
            </a:r>
            <a:r>
              <a:rPr lang="zh-TW" altLang="en-US" sz="3600" dirty="0">
                <a:latin typeface="+mj-ea"/>
                <a:ea typeface="+mj-ea"/>
              </a:rPr>
              <a:t>待</a:t>
            </a:r>
            <a:r>
              <a:rPr lang="zh-TW" altLang="zh-TW" sz="3600" dirty="0">
                <a:latin typeface="+mj-ea"/>
                <a:ea typeface="+mj-ea"/>
              </a:rPr>
              <a:t>其長</a:t>
            </a:r>
            <a:r>
              <a:rPr lang="en-US" altLang="zh-TW" sz="3600" dirty="0">
                <a:latin typeface="+mj-ea"/>
                <a:ea typeface="+mj-ea"/>
              </a:rPr>
              <a:t> </a:t>
            </a:r>
            <a:r>
              <a:rPr lang="zh-TW" altLang="zh-TW" sz="3600" dirty="0">
                <a:latin typeface="+mj-ea"/>
                <a:ea typeface="+mj-ea"/>
              </a:rPr>
              <a:t>成，再從苗圃移植到美國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普及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全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世界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lang="en-US" altLang="zh-CN" sz="3600" dirty="0">
              <a:latin typeface="+mj-ea"/>
              <a:ea typeface="+mj-ea"/>
            </a:endParaRPr>
          </a:p>
          <a:p>
            <a:pPr algn="just">
              <a:spcAft>
                <a:spcPts val="1200"/>
              </a:spcAft>
              <a:tabLst>
                <a:tab pos="439738" algn="l"/>
              </a:tabLst>
            </a:pP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endParaRPr lang="en-US" altLang="zh-TW" sz="3600" dirty="0">
              <a:latin typeface="微軟正黑體" panose="020B0604030504040204" pitchFamily="34" charset="-120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526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06908"/>
            <a:ext cx="746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</a:rPr>
              <a:t>李弟兄出外盡職的時地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302044"/>
            <a:ext cx="1186464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Aft>
                <a:spcPts val="1200"/>
              </a:spcAft>
            </a:pPr>
            <a:r>
              <a:rPr lang="zh-TW" altLang="zh-TW" sz="3600" dirty="0">
                <a:latin typeface="微軟正黑體" panose="020B0604030504040204" pitchFamily="34" charset="-120"/>
              </a:rPr>
              <a:t>一</a:t>
            </a:r>
            <a:r>
              <a:rPr lang="zh-TW" altLang="en-US" sz="3600" dirty="0">
                <a:latin typeface="微軟正黑體" panose="020B0604030504040204" pitchFamily="34" charset="-120"/>
              </a:rPr>
              <a:t> 四月至五月初：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627063" indent="-363538"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3600" dirty="0">
                <a:latin typeface="微軟正黑體" panose="020B0604030504040204" pitchFamily="34" charset="-120"/>
              </a:rPr>
              <a:t>1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歐洲</a:t>
            </a:r>
            <a:r>
              <a:rPr lang="en-US" altLang="zh-TW" sz="3600" dirty="0">
                <a:latin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</a:rPr>
              <a:t>德國、義大利、瑞士、英國、希臘、西班牙</a:t>
            </a:r>
            <a:r>
              <a:rPr lang="en-US" altLang="zh-TW" sz="3600" dirty="0">
                <a:latin typeface="微軟正黑體" panose="020B0604030504040204" pitchFamily="34" charset="-120"/>
              </a:rPr>
              <a:t>)</a:t>
            </a:r>
            <a:r>
              <a:rPr lang="zh-TW" altLang="en-US" sz="3600" dirty="0">
                <a:latin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627063" indent="-363538"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3600" dirty="0">
                <a:latin typeface="微軟正黑體" panose="020B0604030504040204" pitchFamily="34" charset="-120"/>
              </a:rPr>
              <a:t>2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以色列</a:t>
            </a:r>
            <a:r>
              <a:rPr lang="zh-TW" altLang="en-US" sz="3600" dirty="0">
                <a:latin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627063" indent="-363538"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3600" dirty="0">
                <a:latin typeface="微軟正黑體" panose="020B0604030504040204" pitchFamily="34" charset="-120"/>
              </a:rPr>
              <a:t>3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紐約市</a:t>
            </a:r>
            <a:r>
              <a:rPr lang="zh-TW" altLang="en-US" sz="3600" dirty="0">
                <a:latin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3768725" indent="-3768725">
              <a:spcAft>
                <a:spcPts val="1200"/>
              </a:spcAft>
            </a:pPr>
            <a:r>
              <a:rPr lang="zh-TW" altLang="en-US" sz="3600" dirty="0">
                <a:latin typeface="微軟正黑體" panose="020B0604030504040204" pitchFamily="34" charset="-120"/>
              </a:rPr>
              <a:t>二</a:t>
            </a:r>
            <a:r>
              <a:rPr lang="en-US" altLang="zh-TW" sz="3600" dirty="0">
                <a:latin typeface="微軟正黑體" panose="020B0604030504040204" pitchFamily="34" charset="-120"/>
              </a:rPr>
              <a:t> </a:t>
            </a:r>
            <a:r>
              <a:rPr lang="zh-TW" altLang="en-US" sz="3600" dirty="0">
                <a:latin typeface="微軟正黑體" panose="020B0604030504040204" pitchFamily="34" charset="-120"/>
              </a:rPr>
              <a:t>八月至九月初：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波士頓</a:t>
            </a:r>
            <a:r>
              <a:rPr lang="zh-TW" altLang="en-US" sz="3600" dirty="0">
                <a:latin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紐約市</a:t>
            </a:r>
            <a:r>
              <a:rPr lang="zh-TW" altLang="en-US" sz="3600" dirty="0">
                <a:latin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克利夫蘭</a:t>
            </a:r>
            <a:r>
              <a:rPr lang="zh-TW" altLang="en-US" sz="3600" dirty="0">
                <a:latin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3768725" indent="-3768725">
              <a:spcAft>
                <a:spcPts val="1200"/>
              </a:spcAft>
            </a:pPr>
            <a:r>
              <a:rPr lang="zh-TW" altLang="en-US" sz="3600" dirty="0">
                <a:latin typeface="微軟正黑體" panose="020B0604030504040204" pitchFamily="34" charset="-120"/>
              </a:rPr>
              <a:t>三 十月至十一月：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遠東</a:t>
            </a:r>
            <a:r>
              <a:rPr lang="en-US" altLang="zh-TW" sz="3600" dirty="0">
                <a:latin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</a:rPr>
              <a:t>台灣、日本</a:t>
            </a:r>
            <a:r>
              <a:rPr lang="en-US" altLang="zh-TW" sz="3600" dirty="0">
                <a:latin typeface="微軟正黑體" panose="020B0604030504040204" pitchFamily="34" charset="-120"/>
              </a:rPr>
              <a:t>)</a:t>
            </a:r>
            <a:r>
              <a:rPr lang="zh-TW" altLang="en-US" sz="3600" dirty="0">
                <a:latin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744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3600" dirty="0">
                <a:latin typeface="微軟正黑體" panose="020B0604030504040204" pitchFamily="34" charset="-120"/>
              </a:rPr>
              <a:t>召會</a:t>
            </a:r>
            <a:r>
              <a:rPr kumimoji="1" lang="zh-TW" altLang="en-US" sz="3600" dirty="0">
                <a:latin typeface="微軟正黑體" panose="020B0604030504040204" pitchFamily="34" charset="-120"/>
              </a:rPr>
              <a:t>生活的實行</a:t>
            </a:r>
            <a:endParaRPr kumimoji="1" lang="zh-TW" altLang="zh-TW" sz="3600" dirty="0">
              <a:latin typeface="微軟正黑體" panose="020B0604030504040204" pitchFamily="34" charset="-120"/>
            </a:endParaRPr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xmlns="" id="{73C8A078-7811-4131-BBC5-5BF35089A74E}"/>
              </a:ext>
            </a:extLst>
          </p:cNvPr>
          <p:cNvSpPr>
            <a:spLocks/>
          </p:cNvSpPr>
          <p:nvPr/>
        </p:nvSpPr>
        <p:spPr bwMode="auto">
          <a:xfrm>
            <a:off x="7799645" y="295570"/>
            <a:ext cx="854492" cy="770080"/>
          </a:xfrm>
          <a:custGeom>
            <a:avLst/>
            <a:gdLst>
              <a:gd name="T0" fmla="*/ 228 w 228"/>
              <a:gd name="T1" fmla="*/ 274 h 274"/>
              <a:gd name="T2" fmla="*/ 131 w 228"/>
              <a:gd name="T3" fmla="*/ 0 h 274"/>
              <a:gd name="T4" fmla="*/ 134 w 228"/>
              <a:gd name="T5" fmla="*/ 29 h 274"/>
              <a:gd name="T6" fmla="*/ 129 w 228"/>
              <a:gd name="T7" fmla="*/ 62 h 274"/>
              <a:gd name="T8" fmla="*/ 114 w 228"/>
              <a:gd name="T9" fmla="*/ 93 h 274"/>
              <a:gd name="T10" fmla="*/ 90 w 228"/>
              <a:gd name="T11" fmla="*/ 125 h 274"/>
              <a:gd name="T12" fmla="*/ 60 w 228"/>
              <a:gd name="T13" fmla="*/ 158 h 274"/>
              <a:gd name="T14" fmla="*/ 0 w 228"/>
              <a:gd name="T15" fmla="*/ 220 h 274"/>
              <a:gd name="T16" fmla="*/ 145 w 228"/>
              <a:gd name="T17" fmla="*/ 220 h 274"/>
              <a:gd name="T18" fmla="*/ 145 w 228"/>
              <a:gd name="T19" fmla="*/ 274 h 274"/>
              <a:gd name="T20" fmla="*/ 228 w 228"/>
              <a:gd name="T2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74">
                <a:moveTo>
                  <a:pt x="228" y="274"/>
                </a:moveTo>
                <a:cubicBezTo>
                  <a:pt x="156" y="70"/>
                  <a:pt x="136" y="15"/>
                  <a:pt x="131" y="0"/>
                </a:cubicBezTo>
                <a:cubicBezTo>
                  <a:pt x="133" y="9"/>
                  <a:pt x="134" y="19"/>
                  <a:pt x="134" y="29"/>
                </a:cubicBezTo>
                <a:cubicBezTo>
                  <a:pt x="134" y="40"/>
                  <a:pt x="133" y="51"/>
                  <a:pt x="129" y="62"/>
                </a:cubicBezTo>
                <a:cubicBezTo>
                  <a:pt x="126" y="72"/>
                  <a:pt x="121" y="83"/>
                  <a:pt x="114" y="93"/>
                </a:cubicBezTo>
                <a:cubicBezTo>
                  <a:pt x="107" y="103"/>
                  <a:pt x="100" y="114"/>
                  <a:pt x="90" y="125"/>
                </a:cubicBezTo>
                <a:cubicBezTo>
                  <a:pt x="81" y="135"/>
                  <a:pt x="71" y="147"/>
                  <a:pt x="60" y="158"/>
                </a:cubicBezTo>
                <a:cubicBezTo>
                  <a:pt x="0" y="220"/>
                  <a:pt x="0" y="220"/>
                  <a:pt x="0" y="220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45" y="274"/>
                  <a:pt x="145" y="274"/>
                  <a:pt x="145" y="274"/>
                </a:cubicBezTo>
                <a:cubicBezTo>
                  <a:pt x="228" y="274"/>
                  <a:pt x="228" y="274"/>
                  <a:pt x="228" y="2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 dirty="0">
              <a:latin typeface="微軟正黑體" panose="020B0604030504040204" pitchFamily="34" charset="-12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BD5D872-A7FA-4384-A44D-0908D18ED60F}"/>
              </a:ext>
            </a:extLst>
          </p:cNvPr>
          <p:cNvSpPr txBox="1"/>
          <p:nvPr/>
        </p:nvSpPr>
        <p:spPr>
          <a:xfrm>
            <a:off x="8065349" y="336091"/>
            <a:ext cx="38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63190FB3-BAF2-4302-8157-08F72BAD7E71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229EC34D-6067-4561-99BC-A826D9BA1AB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xmlns="" id="{109650D6-8BAC-4056-9422-DE035486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F22CA003-E446-47AE-9688-A6F34E135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xmlns="" id="{91AF9CA8-BF4B-4F5F-B7AA-146FA6C5D82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:a16="http://schemas.microsoft.com/office/drawing/2014/main" xmlns="" id="{F015CFE7-A614-4FF1-879C-2E391AED4E1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3017D2B7-F7D2-49BA-BA44-704BFD9A6484}"/>
              </a:ext>
            </a:extLst>
          </p:cNvPr>
          <p:cNvSpPr txBox="1"/>
          <p:nvPr/>
        </p:nvSpPr>
        <p:spPr>
          <a:xfrm>
            <a:off x="203067" y="1292317"/>
            <a:ext cx="1186464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zh-TW" sz="3600" dirty="0">
                <a:latin typeface="+mj-ea"/>
                <a:ea typeface="+mj-ea"/>
              </a:rPr>
              <a:t>一</a:t>
            </a:r>
            <a:r>
              <a:rPr lang="en-US" altLang="zh-TW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latin typeface="+mj-ea"/>
                <a:ea typeface="+mj-ea"/>
              </a:rPr>
              <a:t>藉著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排聚集</a:t>
            </a:r>
            <a:r>
              <a:rPr lang="zh-TW" altLang="en-US" sz="3600" dirty="0">
                <a:latin typeface="+mj-ea"/>
                <a:ea typeface="+mj-ea"/>
              </a:rPr>
              <a:t>實行身體生活－林前十二</a:t>
            </a:r>
            <a:r>
              <a:rPr lang="en-US" altLang="zh-TW" sz="3600" dirty="0">
                <a:latin typeface="+mj-ea"/>
                <a:ea typeface="+mj-ea"/>
              </a:rPr>
              <a:t>12</a:t>
            </a:r>
            <a:r>
              <a:rPr lang="zh-TW" altLang="en-US" sz="3600" dirty="0">
                <a:latin typeface="+mj-ea"/>
                <a:ea typeface="+mj-ea"/>
              </a:rPr>
              <a:t>，羅十二</a:t>
            </a:r>
            <a:r>
              <a:rPr lang="en-US" altLang="zh-TW" sz="3600" dirty="0">
                <a:latin typeface="+mj-ea"/>
                <a:ea typeface="+mj-ea"/>
              </a:rPr>
              <a:t>22~26</a:t>
            </a:r>
            <a:r>
              <a:rPr lang="zh-TW" altLang="en-US" sz="3600" dirty="0">
                <a:latin typeface="+mj-ea"/>
                <a:ea typeface="+mj-ea"/>
              </a:rPr>
              <a:t>：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 </a:t>
            </a:r>
            <a:r>
              <a:rPr lang="en-US" altLang="zh-TW" sz="3600" dirty="0">
                <a:latin typeface="+mj-ea"/>
                <a:ea typeface="+mj-ea"/>
              </a:rPr>
              <a:t>1 </a:t>
            </a:r>
            <a:r>
              <a:rPr lang="zh-TW" altLang="en-US" sz="3600" dirty="0">
                <a:latin typeface="+mj-ea"/>
                <a:ea typeface="+mj-ea"/>
              </a:rPr>
              <a:t>信徒是基督身體的肢體，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彼此</a:t>
            </a:r>
            <a:r>
              <a:rPr lang="zh-TW" altLang="en-US" sz="3600" dirty="0">
                <a:latin typeface="+mj-ea"/>
                <a:ea typeface="+mj-ea"/>
              </a:rPr>
              <a:t>生機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相聯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 </a:t>
            </a:r>
            <a:r>
              <a:rPr lang="en-US" altLang="zh-TW" sz="3600" dirty="0">
                <a:latin typeface="+mj-ea"/>
                <a:ea typeface="+mj-ea"/>
              </a:rPr>
              <a:t>2 </a:t>
            </a:r>
            <a:r>
              <a:rPr lang="zh-TW" altLang="en-US" sz="3600" dirty="0">
                <a:latin typeface="+mj-ea"/>
                <a:ea typeface="+mj-ea"/>
              </a:rPr>
              <a:t>林前十二章與羅馬十二章啟示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基督身體的生活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     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互相作肢體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     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顧到</a:t>
            </a:r>
            <a:r>
              <a:rPr lang="zh-TW" altLang="en-US" sz="3600" dirty="0">
                <a:latin typeface="+mj-ea"/>
                <a:ea typeface="+mj-ea"/>
              </a:rPr>
              <a:t>較為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輭弱的肢體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      肢體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彼此同樣相顧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2692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3600" dirty="0">
                <a:latin typeface="微軟正黑體" panose="020B0604030504040204" pitchFamily="34" charset="-120"/>
              </a:rPr>
              <a:t>召會</a:t>
            </a:r>
            <a:r>
              <a:rPr kumimoji="1" lang="zh-TW" altLang="en-US" sz="3600" dirty="0">
                <a:latin typeface="微軟正黑體" panose="020B0604030504040204" pitchFamily="34" charset="-120"/>
              </a:rPr>
              <a:t>生活的實行</a:t>
            </a:r>
            <a:endParaRPr kumimoji="1" lang="zh-TW" altLang="zh-TW" sz="3600" dirty="0">
              <a:latin typeface="微軟正黑體" panose="020B0604030504040204" pitchFamily="34" charset="-120"/>
            </a:endParaRPr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xmlns="" id="{73C8A078-7811-4131-BBC5-5BF35089A74E}"/>
              </a:ext>
            </a:extLst>
          </p:cNvPr>
          <p:cNvSpPr>
            <a:spLocks/>
          </p:cNvSpPr>
          <p:nvPr/>
        </p:nvSpPr>
        <p:spPr bwMode="auto">
          <a:xfrm>
            <a:off x="7799645" y="295570"/>
            <a:ext cx="854492" cy="770080"/>
          </a:xfrm>
          <a:custGeom>
            <a:avLst/>
            <a:gdLst>
              <a:gd name="T0" fmla="*/ 228 w 228"/>
              <a:gd name="T1" fmla="*/ 274 h 274"/>
              <a:gd name="T2" fmla="*/ 131 w 228"/>
              <a:gd name="T3" fmla="*/ 0 h 274"/>
              <a:gd name="T4" fmla="*/ 134 w 228"/>
              <a:gd name="T5" fmla="*/ 29 h 274"/>
              <a:gd name="T6" fmla="*/ 129 w 228"/>
              <a:gd name="T7" fmla="*/ 62 h 274"/>
              <a:gd name="T8" fmla="*/ 114 w 228"/>
              <a:gd name="T9" fmla="*/ 93 h 274"/>
              <a:gd name="T10" fmla="*/ 90 w 228"/>
              <a:gd name="T11" fmla="*/ 125 h 274"/>
              <a:gd name="T12" fmla="*/ 60 w 228"/>
              <a:gd name="T13" fmla="*/ 158 h 274"/>
              <a:gd name="T14" fmla="*/ 0 w 228"/>
              <a:gd name="T15" fmla="*/ 220 h 274"/>
              <a:gd name="T16" fmla="*/ 145 w 228"/>
              <a:gd name="T17" fmla="*/ 220 h 274"/>
              <a:gd name="T18" fmla="*/ 145 w 228"/>
              <a:gd name="T19" fmla="*/ 274 h 274"/>
              <a:gd name="T20" fmla="*/ 228 w 228"/>
              <a:gd name="T2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74">
                <a:moveTo>
                  <a:pt x="228" y="274"/>
                </a:moveTo>
                <a:cubicBezTo>
                  <a:pt x="156" y="70"/>
                  <a:pt x="136" y="15"/>
                  <a:pt x="131" y="0"/>
                </a:cubicBezTo>
                <a:cubicBezTo>
                  <a:pt x="133" y="9"/>
                  <a:pt x="134" y="19"/>
                  <a:pt x="134" y="29"/>
                </a:cubicBezTo>
                <a:cubicBezTo>
                  <a:pt x="134" y="40"/>
                  <a:pt x="133" y="51"/>
                  <a:pt x="129" y="62"/>
                </a:cubicBezTo>
                <a:cubicBezTo>
                  <a:pt x="126" y="72"/>
                  <a:pt x="121" y="83"/>
                  <a:pt x="114" y="93"/>
                </a:cubicBezTo>
                <a:cubicBezTo>
                  <a:pt x="107" y="103"/>
                  <a:pt x="100" y="114"/>
                  <a:pt x="90" y="125"/>
                </a:cubicBezTo>
                <a:cubicBezTo>
                  <a:pt x="81" y="135"/>
                  <a:pt x="71" y="147"/>
                  <a:pt x="60" y="158"/>
                </a:cubicBezTo>
                <a:cubicBezTo>
                  <a:pt x="0" y="220"/>
                  <a:pt x="0" y="220"/>
                  <a:pt x="0" y="220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45" y="274"/>
                  <a:pt x="145" y="274"/>
                  <a:pt x="145" y="274"/>
                </a:cubicBezTo>
                <a:cubicBezTo>
                  <a:pt x="228" y="274"/>
                  <a:pt x="228" y="274"/>
                  <a:pt x="228" y="2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 dirty="0">
              <a:latin typeface="微軟正黑體" panose="020B0604030504040204" pitchFamily="34" charset="-12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BD5D872-A7FA-4384-A44D-0908D18ED60F}"/>
              </a:ext>
            </a:extLst>
          </p:cNvPr>
          <p:cNvSpPr txBox="1"/>
          <p:nvPr/>
        </p:nvSpPr>
        <p:spPr>
          <a:xfrm>
            <a:off x="8065349" y="336091"/>
            <a:ext cx="38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63190FB3-BAF2-4302-8157-08F72BAD7E71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229EC34D-6067-4561-99BC-A826D9BA1AB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xmlns="" id="{109650D6-8BAC-4056-9422-DE035486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F22CA003-E446-47AE-9688-A6F34E135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xmlns="" id="{91AF9CA8-BF4B-4F5F-B7AA-146FA6C5D82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:a16="http://schemas.microsoft.com/office/drawing/2014/main" xmlns="" id="{F015CFE7-A614-4FF1-879C-2E391AED4E1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3017D2B7-F7D2-49BA-BA44-704BFD9A6484}"/>
              </a:ext>
            </a:extLst>
          </p:cNvPr>
          <p:cNvSpPr txBox="1"/>
          <p:nvPr/>
        </p:nvSpPr>
        <p:spPr>
          <a:xfrm>
            <a:off x="203067" y="1292317"/>
            <a:ext cx="11864647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二 </a:t>
            </a:r>
            <a:r>
              <a:rPr lang="zh-TW" altLang="zh-TW" sz="3600" dirty="0">
                <a:latin typeface="+mj-ea"/>
                <a:ea typeface="+mj-ea"/>
              </a:rPr>
              <a:t>挨家挨戶</a:t>
            </a:r>
            <a:r>
              <a:rPr lang="zh-TW" altLang="en-US" sz="3600" dirty="0">
                <a:latin typeface="+mj-ea"/>
                <a:ea typeface="+mj-ea"/>
              </a:rPr>
              <a:t>－</a:t>
            </a:r>
            <a:r>
              <a:rPr lang="zh-TW" altLang="zh-TW" sz="3600" dirty="0">
                <a:latin typeface="+mj-ea"/>
                <a:ea typeface="+mj-ea"/>
              </a:rPr>
              <a:t>行二</a:t>
            </a:r>
            <a:r>
              <a:rPr lang="en-US" altLang="zh-TW" sz="3600" dirty="0">
                <a:latin typeface="+mj-ea"/>
                <a:ea typeface="+mj-ea"/>
              </a:rPr>
              <a:t>42</a:t>
            </a:r>
            <a:r>
              <a:rPr lang="zh-TW" altLang="zh-TW" sz="3600" dirty="0">
                <a:latin typeface="+mj-ea"/>
                <a:ea typeface="+mj-ea"/>
              </a:rPr>
              <a:t>，四六</a:t>
            </a:r>
            <a:r>
              <a:rPr lang="en-US" altLang="zh-TW" sz="3600" dirty="0">
                <a:latin typeface="+mj-ea"/>
                <a:ea typeface="+mj-ea"/>
              </a:rPr>
              <a:t>16</a:t>
            </a:r>
            <a:r>
              <a:rPr lang="zh-TW" altLang="zh-TW" sz="3600" dirty="0">
                <a:latin typeface="+mj-ea"/>
                <a:ea typeface="+mj-ea"/>
              </a:rPr>
              <a:t>，五</a:t>
            </a:r>
            <a:r>
              <a:rPr lang="en-US" altLang="zh-TW" sz="3600" dirty="0">
                <a:latin typeface="+mj-ea"/>
                <a:ea typeface="+mj-ea"/>
              </a:rPr>
              <a:t>42</a:t>
            </a:r>
            <a:r>
              <a:rPr lang="zh-TW" altLang="en-US" sz="3600" dirty="0">
                <a:latin typeface="+mj-ea"/>
                <a:ea typeface="+mj-ea"/>
              </a:rPr>
              <a:t>：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</a:t>
            </a:r>
            <a:r>
              <a:rPr lang="en-US" altLang="zh-TW" sz="3600" dirty="0">
                <a:latin typeface="+mj-ea"/>
                <a:ea typeface="+mj-ea"/>
              </a:rPr>
              <a:t>1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en-US" altLang="zh-TW" sz="3600" dirty="0">
                <a:latin typeface="+mj-ea"/>
                <a:ea typeface="+mj-ea"/>
              </a:rPr>
              <a:t>『</a:t>
            </a:r>
            <a:r>
              <a:rPr lang="zh-TW" altLang="en-US" sz="3600" dirty="0">
                <a:latin typeface="+mj-ea"/>
                <a:ea typeface="+mj-ea"/>
              </a:rPr>
              <a:t>挨家挨戶</a:t>
            </a:r>
            <a:r>
              <a:rPr lang="en-US" altLang="zh-TW" sz="3600" dirty="0">
                <a:latin typeface="+mj-ea"/>
                <a:ea typeface="+mj-ea"/>
              </a:rPr>
              <a:t>』</a:t>
            </a:r>
            <a:r>
              <a:rPr lang="zh-TW" altLang="en-US" sz="3600" dirty="0">
                <a:latin typeface="+mj-ea"/>
                <a:ea typeface="+mj-ea"/>
              </a:rPr>
              <a:t>這辭指明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每一家</a:t>
            </a:r>
            <a:r>
              <a:rPr lang="zh-TW" altLang="en-US" sz="3600" dirty="0">
                <a:latin typeface="+mj-ea"/>
                <a:ea typeface="+mj-ea"/>
              </a:rPr>
              <a:t>都是施教的地方。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</a:t>
            </a:r>
            <a:r>
              <a:rPr lang="en-US" altLang="zh-TW" sz="3600" dirty="0">
                <a:latin typeface="+mj-ea"/>
                <a:ea typeface="+mj-ea"/>
              </a:rPr>
              <a:t>2</a:t>
            </a:r>
            <a:r>
              <a:rPr lang="zh-TW" altLang="en-US" sz="3600" dirty="0">
                <a:latin typeface="+mj-ea"/>
                <a:ea typeface="+mj-ea"/>
              </a:rPr>
              <a:t> 小排最重要的事就是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禱告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</a:t>
            </a:r>
            <a:r>
              <a:rPr lang="en-US" altLang="zh-TW" sz="3600" dirty="0">
                <a:latin typeface="+mj-ea"/>
                <a:ea typeface="+mj-ea"/>
              </a:rPr>
              <a:t>3</a:t>
            </a:r>
            <a:r>
              <a:rPr lang="zh-TW" altLang="en-US" sz="3600" dirty="0">
                <a:latin typeface="+mj-ea"/>
                <a:ea typeface="+mj-ea"/>
              </a:rPr>
              <a:t> 首</a:t>
            </a:r>
            <a:r>
              <a:rPr lang="zh-TW" altLang="zh-TW" sz="3600" dirty="0">
                <a:latin typeface="+mj-ea"/>
                <a:ea typeface="+mj-ea"/>
              </a:rPr>
              <a:t>要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在靈裏有享受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+mj-ea"/>
                <a:ea typeface="+mj-ea"/>
              </a:rPr>
              <a:t>三 在小排中，</a:t>
            </a:r>
            <a:r>
              <a:rPr lang="zh-TW" altLang="zh-TW" sz="3600" dirty="0">
                <a:latin typeface="+mj-ea"/>
                <a:ea typeface="+mj-ea"/>
              </a:rPr>
              <a:t>在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靈裏</a:t>
            </a:r>
            <a:r>
              <a:rPr lang="zh-TW" altLang="zh-TW" sz="3600" dirty="0">
                <a:latin typeface="+mj-ea"/>
                <a:ea typeface="+mj-ea"/>
              </a:rPr>
              <a:t>並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愛裏</a:t>
            </a:r>
            <a:r>
              <a:rPr lang="zh-TW" altLang="zh-TW" sz="3600" dirty="0">
                <a:latin typeface="+mj-ea"/>
                <a:ea typeface="+mj-ea"/>
              </a:rPr>
              <a:t>照顧人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627063" indent="-363538"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3600" dirty="0">
                <a:latin typeface="+mj-ea"/>
                <a:ea typeface="+mj-ea"/>
              </a:rPr>
              <a:t>1 </a:t>
            </a:r>
            <a:r>
              <a:rPr lang="zh-TW" altLang="en-US" sz="3600" dirty="0">
                <a:latin typeface="+mj-ea"/>
                <a:ea typeface="+mj-ea"/>
              </a:rPr>
              <a:t>操練我們的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靈</a:t>
            </a:r>
            <a:r>
              <a:rPr lang="zh-TW" altLang="en-US" sz="3600" dirty="0">
                <a:latin typeface="+mj-ea"/>
                <a:ea typeface="+mj-ea"/>
              </a:rPr>
              <a:t>，接觸並照顧人－弗一</a:t>
            </a:r>
            <a:r>
              <a:rPr lang="en-US" altLang="zh-TW" sz="3600" dirty="0">
                <a:latin typeface="+mj-ea"/>
                <a:ea typeface="+mj-ea"/>
              </a:rPr>
              <a:t>17</a:t>
            </a:r>
            <a:r>
              <a:rPr lang="zh-TW" altLang="en-US" sz="3600" dirty="0">
                <a:latin typeface="+mj-ea"/>
                <a:ea typeface="+mj-ea"/>
              </a:rPr>
              <a:t>，三</a:t>
            </a:r>
            <a:r>
              <a:rPr lang="en-US" altLang="zh-TW" sz="3600" dirty="0">
                <a:latin typeface="+mj-ea"/>
                <a:ea typeface="+mj-ea"/>
              </a:rPr>
              <a:t>5</a:t>
            </a:r>
            <a:r>
              <a:rPr lang="zh-TW" altLang="en-US" sz="3600" dirty="0">
                <a:latin typeface="+mj-ea"/>
                <a:ea typeface="+mj-ea"/>
              </a:rPr>
              <a:t>，四</a:t>
            </a:r>
            <a:r>
              <a:rPr lang="en-US" altLang="zh-TW" sz="3600" dirty="0">
                <a:latin typeface="+mj-ea"/>
                <a:ea typeface="+mj-ea"/>
              </a:rPr>
              <a:t>23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627063" indent="-363538"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3600" dirty="0">
                <a:latin typeface="+mj-ea"/>
                <a:ea typeface="+mj-ea"/>
              </a:rPr>
              <a:t>2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在愛裏</a:t>
            </a:r>
            <a:r>
              <a:rPr lang="zh-TW" altLang="en-US" sz="3600" dirty="0">
                <a:latin typeface="+mj-ea"/>
                <a:ea typeface="+mj-ea"/>
              </a:rPr>
              <a:t>接觸並照顧人－弗四</a:t>
            </a:r>
            <a:r>
              <a:rPr lang="en-US" altLang="zh-TW" sz="3600" dirty="0">
                <a:latin typeface="+mj-ea"/>
                <a:ea typeface="+mj-ea"/>
              </a:rPr>
              <a:t>15~16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070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召會見證的開拓</a:t>
            </a:r>
            <a:endParaRPr kumimoji="1" lang="zh-TW" altLang="zh-TW" sz="3600" dirty="0">
              <a:latin typeface="微軟正黑體" panose="020B0604030504040204" pitchFamily="34" charset="-120"/>
            </a:endParaRPr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xmlns="" id="{73C8A078-7811-4131-BBC5-5BF35089A74E}"/>
              </a:ext>
            </a:extLst>
          </p:cNvPr>
          <p:cNvSpPr>
            <a:spLocks/>
          </p:cNvSpPr>
          <p:nvPr/>
        </p:nvSpPr>
        <p:spPr bwMode="auto">
          <a:xfrm>
            <a:off x="7799645" y="295570"/>
            <a:ext cx="854492" cy="770080"/>
          </a:xfrm>
          <a:custGeom>
            <a:avLst/>
            <a:gdLst>
              <a:gd name="T0" fmla="*/ 228 w 228"/>
              <a:gd name="T1" fmla="*/ 274 h 274"/>
              <a:gd name="T2" fmla="*/ 131 w 228"/>
              <a:gd name="T3" fmla="*/ 0 h 274"/>
              <a:gd name="T4" fmla="*/ 134 w 228"/>
              <a:gd name="T5" fmla="*/ 29 h 274"/>
              <a:gd name="T6" fmla="*/ 129 w 228"/>
              <a:gd name="T7" fmla="*/ 62 h 274"/>
              <a:gd name="T8" fmla="*/ 114 w 228"/>
              <a:gd name="T9" fmla="*/ 93 h 274"/>
              <a:gd name="T10" fmla="*/ 90 w 228"/>
              <a:gd name="T11" fmla="*/ 125 h 274"/>
              <a:gd name="T12" fmla="*/ 60 w 228"/>
              <a:gd name="T13" fmla="*/ 158 h 274"/>
              <a:gd name="T14" fmla="*/ 0 w 228"/>
              <a:gd name="T15" fmla="*/ 220 h 274"/>
              <a:gd name="T16" fmla="*/ 145 w 228"/>
              <a:gd name="T17" fmla="*/ 220 h 274"/>
              <a:gd name="T18" fmla="*/ 145 w 228"/>
              <a:gd name="T19" fmla="*/ 274 h 274"/>
              <a:gd name="T20" fmla="*/ 228 w 228"/>
              <a:gd name="T2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74">
                <a:moveTo>
                  <a:pt x="228" y="274"/>
                </a:moveTo>
                <a:cubicBezTo>
                  <a:pt x="156" y="70"/>
                  <a:pt x="136" y="15"/>
                  <a:pt x="131" y="0"/>
                </a:cubicBezTo>
                <a:cubicBezTo>
                  <a:pt x="133" y="9"/>
                  <a:pt x="134" y="19"/>
                  <a:pt x="134" y="29"/>
                </a:cubicBezTo>
                <a:cubicBezTo>
                  <a:pt x="134" y="40"/>
                  <a:pt x="133" y="51"/>
                  <a:pt x="129" y="62"/>
                </a:cubicBezTo>
                <a:cubicBezTo>
                  <a:pt x="126" y="72"/>
                  <a:pt x="121" y="83"/>
                  <a:pt x="114" y="93"/>
                </a:cubicBezTo>
                <a:cubicBezTo>
                  <a:pt x="107" y="103"/>
                  <a:pt x="100" y="114"/>
                  <a:pt x="90" y="125"/>
                </a:cubicBezTo>
                <a:cubicBezTo>
                  <a:pt x="81" y="135"/>
                  <a:pt x="71" y="147"/>
                  <a:pt x="60" y="158"/>
                </a:cubicBezTo>
                <a:cubicBezTo>
                  <a:pt x="0" y="220"/>
                  <a:pt x="0" y="220"/>
                  <a:pt x="0" y="220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45" y="274"/>
                  <a:pt x="145" y="274"/>
                  <a:pt x="145" y="274"/>
                </a:cubicBezTo>
                <a:cubicBezTo>
                  <a:pt x="228" y="274"/>
                  <a:pt x="228" y="274"/>
                  <a:pt x="228" y="2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 dirty="0">
              <a:latin typeface="微軟正黑體" panose="020B0604030504040204" pitchFamily="34" charset="-12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BD5D872-A7FA-4384-A44D-0908D18ED60F}"/>
              </a:ext>
            </a:extLst>
          </p:cNvPr>
          <p:cNvSpPr txBox="1"/>
          <p:nvPr/>
        </p:nvSpPr>
        <p:spPr>
          <a:xfrm>
            <a:off x="8065349" y="336091"/>
            <a:ext cx="38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63190FB3-BAF2-4302-8157-08F72BAD7E71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229EC34D-6067-4561-99BC-A826D9BA1AB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xmlns="" id="{109650D6-8BAC-4056-9422-DE035486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F22CA003-E446-47AE-9688-A6F34E135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xmlns="" id="{91AF9CA8-BF4B-4F5F-B7AA-146FA6C5D82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:a16="http://schemas.microsoft.com/office/drawing/2014/main" xmlns="" id="{F015CFE7-A614-4FF1-879C-2E391AED4E1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3017D2B7-F7D2-49BA-BA44-704BFD9A6484}"/>
              </a:ext>
            </a:extLst>
          </p:cNvPr>
          <p:cNvSpPr txBox="1"/>
          <p:nvPr/>
        </p:nvSpPr>
        <p:spPr>
          <a:xfrm>
            <a:off x="203067" y="1292317"/>
            <a:ext cx="11864647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一 </a:t>
            </a:r>
            <a:r>
              <a:rPr lang="zh-TW" altLang="zh-TW" sz="3600" dirty="0">
                <a:latin typeface="+mj-ea"/>
                <a:ea typeface="+mj-ea"/>
              </a:rPr>
              <a:t>在馬太十三章，主用寶貝和珍珠的比喻，說出祂所要恢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latin typeface="+mj-ea"/>
                <a:ea typeface="+mj-ea"/>
              </a:rPr>
              <a:t>     </a:t>
            </a:r>
            <a:r>
              <a:rPr lang="zh-TW" altLang="zh-TW" sz="3600" dirty="0">
                <a:latin typeface="+mj-ea"/>
                <a:ea typeface="+mj-ea"/>
              </a:rPr>
              <a:t>復的召會，乃是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寶貝和珍珠</a:t>
            </a:r>
            <a:r>
              <a:rPr lang="zh-TW" altLang="zh-TW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latin typeface="+mj-ea"/>
                <a:ea typeface="+mj-ea"/>
              </a:rPr>
              <a:t>  1 </a:t>
            </a:r>
            <a:r>
              <a:rPr lang="zh-TW" altLang="en-US" sz="3600" dirty="0">
                <a:latin typeface="+mj-ea"/>
                <a:ea typeface="+mj-ea"/>
              </a:rPr>
              <a:t>珍珠表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徵召會的生命</a:t>
            </a:r>
            <a:r>
              <a:rPr lang="zh-TW" altLang="en-US" sz="3600" dirty="0">
                <a:latin typeface="+mj-ea"/>
                <a:ea typeface="+mj-ea"/>
              </a:rPr>
              <a:t>，寶貝表徵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國度的生活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zh-TW" altLang="zh-TW" sz="36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  </a:t>
            </a:r>
            <a:r>
              <a:rPr lang="en-US" altLang="zh-TW" sz="3600" dirty="0">
                <a:latin typeface="+mj-ea"/>
                <a:ea typeface="+mj-ea"/>
              </a:rPr>
              <a:t>2 </a:t>
            </a:r>
            <a:r>
              <a:rPr lang="zh-TW" altLang="zh-TW" sz="3600" dirty="0">
                <a:latin typeface="+mj-ea"/>
                <a:ea typeface="+mj-ea"/>
              </a:rPr>
              <a:t>在主的恢復裏，我們在生命上是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召會</a:t>
            </a:r>
            <a:r>
              <a:rPr lang="en-US" altLang="zh-TW" sz="3600" dirty="0">
                <a:solidFill>
                  <a:srgbClr val="FFFF00"/>
                </a:solidFill>
                <a:latin typeface="+mj-ea"/>
                <a:ea typeface="+mj-ea"/>
              </a:rPr>
              <a:t>-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珍珠</a:t>
            </a:r>
            <a:r>
              <a:rPr lang="zh-TW" altLang="zh-TW" sz="3600" dirty="0">
                <a:latin typeface="+mj-ea"/>
                <a:ea typeface="+mj-ea"/>
              </a:rPr>
              <a:t>，在生活上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     </a:t>
            </a:r>
            <a:r>
              <a:rPr lang="zh-TW" altLang="zh-TW" sz="3600" dirty="0">
                <a:latin typeface="+mj-ea"/>
                <a:ea typeface="+mj-ea"/>
              </a:rPr>
              <a:t>是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國度</a:t>
            </a:r>
            <a:r>
              <a:rPr lang="en-US" altLang="zh-TW" sz="3600" dirty="0">
                <a:solidFill>
                  <a:srgbClr val="FFFF00"/>
                </a:solidFill>
                <a:latin typeface="+mj-ea"/>
                <a:ea typeface="+mj-ea"/>
              </a:rPr>
              <a:t>-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寶貝</a:t>
            </a:r>
            <a:r>
              <a:rPr lang="zh-TW" altLang="zh-TW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  </a:t>
            </a:r>
            <a:r>
              <a:rPr lang="en-US" altLang="zh-TW" sz="3600" dirty="0">
                <a:latin typeface="+mj-ea"/>
                <a:ea typeface="+mj-ea"/>
              </a:rPr>
              <a:t>3 </a:t>
            </a:r>
            <a:r>
              <a:rPr lang="zh-TW" altLang="zh-TW" sz="3600" dirty="0">
                <a:latin typeface="+mj-ea"/>
                <a:ea typeface="+mj-ea"/>
              </a:rPr>
              <a:t>我們不僅該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操練我們的靈</a:t>
            </a:r>
            <a:r>
              <a:rPr lang="zh-TW" altLang="zh-TW" sz="3600" dirty="0">
                <a:latin typeface="+mj-ea"/>
                <a:ea typeface="+mj-ea"/>
              </a:rPr>
              <a:t>，憑珍珠的生命活，也該在屬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     </a:t>
            </a:r>
            <a:r>
              <a:rPr lang="zh-TW" altLang="zh-TW" sz="3600" dirty="0">
                <a:latin typeface="+mj-ea"/>
                <a:ea typeface="+mj-ea"/>
              </a:rPr>
              <a:t>天的管制之下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過國度生活</a:t>
            </a:r>
            <a:r>
              <a:rPr lang="zh-TW" altLang="zh-TW" sz="3600" dirty="0">
                <a:latin typeface="+mj-ea"/>
                <a:ea typeface="+mj-ea"/>
              </a:rPr>
              <a:t>。</a:t>
            </a: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9603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召會見證的開拓</a:t>
            </a:r>
            <a:endParaRPr kumimoji="1" lang="zh-TW" altLang="zh-TW" sz="3600" dirty="0">
              <a:latin typeface="微軟正黑體" panose="020B0604030504040204" pitchFamily="34" charset="-120"/>
            </a:endParaRPr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xmlns="" id="{73C8A078-7811-4131-BBC5-5BF35089A74E}"/>
              </a:ext>
            </a:extLst>
          </p:cNvPr>
          <p:cNvSpPr>
            <a:spLocks/>
          </p:cNvSpPr>
          <p:nvPr/>
        </p:nvSpPr>
        <p:spPr bwMode="auto">
          <a:xfrm>
            <a:off x="7799645" y="295570"/>
            <a:ext cx="854492" cy="770080"/>
          </a:xfrm>
          <a:custGeom>
            <a:avLst/>
            <a:gdLst>
              <a:gd name="T0" fmla="*/ 228 w 228"/>
              <a:gd name="T1" fmla="*/ 274 h 274"/>
              <a:gd name="T2" fmla="*/ 131 w 228"/>
              <a:gd name="T3" fmla="*/ 0 h 274"/>
              <a:gd name="T4" fmla="*/ 134 w 228"/>
              <a:gd name="T5" fmla="*/ 29 h 274"/>
              <a:gd name="T6" fmla="*/ 129 w 228"/>
              <a:gd name="T7" fmla="*/ 62 h 274"/>
              <a:gd name="T8" fmla="*/ 114 w 228"/>
              <a:gd name="T9" fmla="*/ 93 h 274"/>
              <a:gd name="T10" fmla="*/ 90 w 228"/>
              <a:gd name="T11" fmla="*/ 125 h 274"/>
              <a:gd name="T12" fmla="*/ 60 w 228"/>
              <a:gd name="T13" fmla="*/ 158 h 274"/>
              <a:gd name="T14" fmla="*/ 0 w 228"/>
              <a:gd name="T15" fmla="*/ 220 h 274"/>
              <a:gd name="T16" fmla="*/ 145 w 228"/>
              <a:gd name="T17" fmla="*/ 220 h 274"/>
              <a:gd name="T18" fmla="*/ 145 w 228"/>
              <a:gd name="T19" fmla="*/ 274 h 274"/>
              <a:gd name="T20" fmla="*/ 228 w 228"/>
              <a:gd name="T2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74">
                <a:moveTo>
                  <a:pt x="228" y="274"/>
                </a:moveTo>
                <a:cubicBezTo>
                  <a:pt x="156" y="70"/>
                  <a:pt x="136" y="15"/>
                  <a:pt x="131" y="0"/>
                </a:cubicBezTo>
                <a:cubicBezTo>
                  <a:pt x="133" y="9"/>
                  <a:pt x="134" y="19"/>
                  <a:pt x="134" y="29"/>
                </a:cubicBezTo>
                <a:cubicBezTo>
                  <a:pt x="134" y="40"/>
                  <a:pt x="133" y="51"/>
                  <a:pt x="129" y="62"/>
                </a:cubicBezTo>
                <a:cubicBezTo>
                  <a:pt x="126" y="72"/>
                  <a:pt x="121" y="83"/>
                  <a:pt x="114" y="93"/>
                </a:cubicBezTo>
                <a:cubicBezTo>
                  <a:pt x="107" y="103"/>
                  <a:pt x="100" y="114"/>
                  <a:pt x="90" y="125"/>
                </a:cubicBezTo>
                <a:cubicBezTo>
                  <a:pt x="81" y="135"/>
                  <a:pt x="71" y="147"/>
                  <a:pt x="60" y="158"/>
                </a:cubicBezTo>
                <a:cubicBezTo>
                  <a:pt x="0" y="220"/>
                  <a:pt x="0" y="220"/>
                  <a:pt x="0" y="220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45" y="274"/>
                  <a:pt x="145" y="274"/>
                  <a:pt x="145" y="274"/>
                </a:cubicBezTo>
                <a:cubicBezTo>
                  <a:pt x="228" y="274"/>
                  <a:pt x="228" y="274"/>
                  <a:pt x="228" y="2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 dirty="0">
              <a:latin typeface="微軟正黑體" panose="020B0604030504040204" pitchFamily="34" charset="-12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BD5D872-A7FA-4384-A44D-0908D18ED60F}"/>
              </a:ext>
            </a:extLst>
          </p:cNvPr>
          <p:cNvSpPr txBox="1"/>
          <p:nvPr/>
        </p:nvSpPr>
        <p:spPr>
          <a:xfrm>
            <a:off x="8065349" y="336091"/>
            <a:ext cx="38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63190FB3-BAF2-4302-8157-08F72BAD7E71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229EC34D-6067-4561-99BC-A826D9BA1AB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xmlns="" id="{109650D6-8BAC-4056-9422-DE035486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F22CA003-E446-47AE-9688-A6F34E135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xmlns="" id="{91AF9CA8-BF4B-4F5F-B7AA-146FA6C5D82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:a16="http://schemas.microsoft.com/office/drawing/2014/main" xmlns="" id="{F015CFE7-A614-4FF1-879C-2E391AED4E1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3017D2B7-F7D2-49BA-BA44-704BFD9A6484}"/>
              </a:ext>
            </a:extLst>
          </p:cNvPr>
          <p:cNvSpPr txBox="1"/>
          <p:nvPr/>
        </p:nvSpPr>
        <p:spPr>
          <a:xfrm>
            <a:off x="203067" y="1292317"/>
            <a:ext cx="11864647" cy="529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TW" altLang="en-US" sz="3600" dirty="0">
                <a:latin typeface="+mj-ea"/>
                <a:ea typeface="+mj-ea"/>
              </a:rPr>
              <a:t>二 </a:t>
            </a:r>
            <a:r>
              <a:rPr lang="zh-TW" altLang="zh-TW" sz="3600" dirty="0">
                <a:latin typeface="+mj-ea"/>
                <a:ea typeface="+mj-ea"/>
              </a:rPr>
              <a:t>興起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青年人</a:t>
            </a:r>
            <a:r>
              <a:rPr lang="zh-TW" altLang="zh-TW" sz="3600" dirty="0">
                <a:latin typeface="+mj-ea"/>
                <a:ea typeface="+mj-ea"/>
              </a:rPr>
              <a:t>，到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鄉鎮開展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，</a:t>
            </a:r>
            <a:r>
              <a:rPr lang="zh-TW" altLang="zh-TW" sz="3600" dirty="0">
                <a:latin typeface="+mj-ea"/>
                <a:ea typeface="+mj-ea"/>
              </a:rPr>
              <a:t>建立寶貝和珍珠的見證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latin typeface="+mj-ea"/>
                <a:ea typeface="+mj-ea"/>
              </a:rPr>
              <a:t>  </a:t>
            </a:r>
            <a:r>
              <a:rPr lang="zh-TW" altLang="en-US" sz="3200" dirty="0">
                <a:latin typeface="+mj-ea"/>
                <a:ea typeface="+mj-ea"/>
              </a:rPr>
              <a:t> </a:t>
            </a:r>
            <a:r>
              <a:rPr lang="en-US" altLang="zh-TW" sz="3600" dirty="0">
                <a:latin typeface="+mj-ea"/>
                <a:ea typeface="+mj-ea"/>
              </a:rPr>
              <a:t>1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出去鄉鎮</a:t>
            </a:r>
            <a:r>
              <a:rPr lang="zh-TW" altLang="zh-TW" sz="3600" dirty="0">
                <a:latin typeface="+mj-ea"/>
                <a:ea typeface="+mj-ea"/>
              </a:rPr>
              <a:t>纔是路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latin typeface="+mj-ea"/>
                <a:ea typeface="+mj-ea"/>
              </a:rPr>
              <a:t>   </a:t>
            </a:r>
            <a:r>
              <a:rPr lang="en-US" altLang="zh-TW" sz="3600" dirty="0">
                <a:latin typeface="+mj-ea"/>
                <a:ea typeface="+mj-ea"/>
              </a:rPr>
              <a:t>2</a:t>
            </a:r>
            <a:r>
              <a:rPr lang="zh-TW" altLang="en-US" sz="3600" dirty="0">
                <a:latin typeface="+mj-ea"/>
                <a:ea typeface="+mj-ea"/>
              </a:rPr>
              <a:t> 不要去已有召會的地方，乃要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到鄉鎮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r>
              <a:rPr lang="zh-TW" altLang="zh-TW" sz="3600" dirty="0">
                <a:latin typeface="+mj-ea"/>
                <a:ea typeface="+mj-ea"/>
              </a:rPr>
              <a:t>把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台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灣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作遍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latin typeface="+mj-ea"/>
                <a:ea typeface="+mj-ea"/>
              </a:rPr>
              <a:t>  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en-US" altLang="zh-TW" sz="3600" dirty="0">
                <a:latin typeface="+mj-ea"/>
                <a:ea typeface="+mj-ea"/>
              </a:rPr>
              <a:t>3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zh-TW" altLang="zh-TW" sz="3600" dirty="0">
                <a:latin typeface="+mj-ea"/>
                <a:ea typeface="+mj-ea"/>
              </a:rPr>
              <a:t>興起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一千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在職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青年</a:t>
            </a:r>
            <a:r>
              <a:rPr lang="zh-TW" altLang="zh-TW" sz="3600" dirty="0">
                <a:latin typeface="+mj-ea"/>
                <a:ea typeface="+mj-ea"/>
              </a:rPr>
              <a:t>，</a:t>
            </a:r>
            <a:r>
              <a:rPr lang="zh-TW" altLang="en-US" sz="3600" dirty="0">
                <a:latin typeface="+mj-ea"/>
                <a:ea typeface="+mj-ea"/>
              </a:rPr>
              <a:t>到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一百個鄉鎮</a:t>
            </a:r>
            <a:r>
              <a:rPr lang="zh-TW" altLang="zh-TW" sz="3600" dirty="0">
                <a:latin typeface="+mj-ea"/>
                <a:ea typeface="+mj-ea"/>
              </a:rPr>
              <a:t>開展，產生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一百個</a:t>
            </a:r>
            <a:endParaRPr lang="en-US" altLang="zh-TW" sz="3600" dirty="0">
              <a:solidFill>
                <a:srgbClr val="FFFF00"/>
              </a:solidFill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召會</a:t>
            </a:r>
            <a:r>
              <a:rPr lang="zh-TW" altLang="zh-TW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TW" altLang="en-US" sz="3600" dirty="0">
                <a:latin typeface="+mj-ea"/>
                <a:ea typeface="+mj-ea"/>
              </a:rPr>
              <a:t>   </a:t>
            </a:r>
            <a:r>
              <a:rPr lang="en-US" altLang="zh-TW" sz="3600" dirty="0">
                <a:latin typeface="+mj-ea"/>
                <a:ea typeface="+mj-ea"/>
              </a:rPr>
              <a:t>4</a:t>
            </a:r>
            <a:r>
              <a:rPr lang="zh-TW" altLang="zh-TW" sz="3600" dirty="0">
                <a:latin typeface="+mj-ea"/>
                <a:ea typeface="+mj-ea"/>
              </a:rPr>
              <a:t>『</a:t>
            </a:r>
            <a:r>
              <a:rPr lang="zh-TW" altLang="en-US" sz="3600" dirty="0">
                <a:latin typeface="+mj-ea"/>
                <a:ea typeface="+mj-ea"/>
              </a:rPr>
              <a:t>看</a:t>
            </a:r>
            <a:r>
              <a:rPr lang="zh-TW" altLang="zh-TW" sz="3600" dirty="0">
                <a:latin typeface="+mj-ea"/>
                <a:ea typeface="+mj-ea"/>
              </a:rPr>
              <a:t>哪，有一匹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白馬</a:t>
            </a:r>
            <a:r>
              <a:rPr lang="zh-TW" altLang="zh-TW" sz="3600" dirty="0">
                <a:latin typeface="+mj-ea"/>
                <a:ea typeface="+mj-ea"/>
              </a:rPr>
              <a:t>，騎在馬上的拿著弓</a:t>
            </a:r>
            <a:r>
              <a:rPr lang="zh-TW" altLang="en-US" sz="3600" dirty="0">
                <a:latin typeface="+mj-ea"/>
                <a:ea typeface="+mj-ea"/>
              </a:rPr>
              <a:t>，</a:t>
            </a:r>
            <a:r>
              <a:rPr lang="zh-TW" altLang="zh-TW" sz="3600" dirty="0">
                <a:latin typeface="+mj-ea"/>
                <a:ea typeface="+mj-ea"/>
              </a:rPr>
              <a:t>並有冠冕賜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endParaRPr lang="en-US" altLang="zh-TW" sz="3600" dirty="0">
              <a:latin typeface="+mj-ea"/>
              <a:ea typeface="+mj-ea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TW" altLang="en-US" sz="3600" dirty="0">
                <a:latin typeface="+mj-ea"/>
                <a:ea typeface="+mj-ea"/>
              </a:rPr>
              <a:t>      </a:t>
            </a:r>
            <a:r>
              <a:rPr lang="zh-TW" altLang="zh-TW" sz="3600" dirty="0">
                <a:latin typeface="+mj-ea"/>
                <a:ea typeface="+mj-ea"/>
              </a:rPr>
              <a:t>給他，</a:t>
            </a:r>
            <a:r>
              <a:rPr lang="zh-TW" altLang="zh-TW" sz="3600" dirty="0">
                <a:solidFill>
                  <a:srgbClr val="FFFF00"/>
                </a:solidFill>
                <a:latin typeface="+mj-ea"/>
                <a:ea typeface="+mj-ea"/>
              </a:rPr>
              <a:t>他便出去，勝了又要勝。</a:t>
            </a:r>
            <a:r>
              <a:rPr lang="zh-TW" altLang="zh-TW" sz="3600" dirty="0">
                <a:latin typeface="+mj-ea"/>
                <a:ea typeface="+mj-ea"/>
              </a:rPr>
              <a:t>』</a:t>
            </a:r>
            <a:r>
              <a:rPr lang="zh-TW" altLang="en-US" sz="3600" dirty="0">
                <a:latin typeface="+mj-ea"/>
                <a:ea typeface="+mj-ea"/>
              </a:rPr>
              <a:t>啟六</a:t>
            </a:r>
            <a:r>
              <a:rPr lang="en-US" altLang="zh-TW" sz="3600" dirty="0">
                <a:latin typeface="+mj-ea"/>
                <a:ea typeface="+mj-ea"/>
              </a:rPr>
              <a:t>2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0166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38FF3962-D5CB-B640-B019-F892489AEFE7}"/>
              </a:ext>
            </a:extLst>
          </p:cNvPr>
          <p:cNvGrpSpPr/>
          <p:nvPr/>
        </p:nvGrpSpPr>
        <p:grpSpPr>
          <a:xfrm>
            <a:off x="6096000" y="2368087"/>
            <a:ext cx="5533593" cy="1091447"/>
            <a:chOff x="885367" y="4249545"/>
            <a:chExt cx="5533593" cy="1091447"/>
          </a:xfrm>
          <a:solidFill>
            <a:schemeClr val="accent2">
              <a:lumMod val="75000"/>
            </a:schemeClr>
          </a:solidFill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</a:effectLst>
        </p:grpSpPr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xmlns="" id="{9EBFB23C-58D7-C443-8160-5C8BB895B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xmlns="" id="{FDD8C682-A3AB-2E45-BEA5-8B77EDF9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xmlns="" id="{FBE9B9C3-2B27-EE49-BA36-FD7533370E9F}"/>
                </a:ext>
              </a:extLst>
            </p:cNvPr>
            <p:cNvSpPr/>
            <p:nvPr/>
          </p:nvSpPr>
          <p:spPr>
            <a:xfrm>
              <a:off x="6322690" y="4249545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9436A3AF-6275-AA4A-A254-D98D0000B659}"/>
                </a:ext>
              </a:extLst>
            </p:cNvPr>
            <p:cNvSpPr/>
            <p:nvPr/>
          </p:nvSpPr>
          <p:spPr>
            <a:xfrm>
              <a:off x="5356639" y="4255222"/>
              <a:ext cx="954166" cy="1085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xmlns="" id="{41CF9011-8C90-6441-B485-3C5644CB34D9}"/>
              </a:ext>
            </a:extLst>
          </p:cNvPr>
          <p:cNvGrpSpPr/>
          <p:nvPr/>
        </p:nvGrpSpPr>
        <p:grpSpPr>
          <a:xfrm>
            <a:off x="6096000" y="2349654"/>
            <a:ext cx="5533593" cy="1089820"/>
            <a:chOff x="885367" y="4251172"/>
            <a:chExt cx="5533593" cy="1089820"/>
          </a:xfrm>
          <a:solidFill>
            <a:schemeClr val="accent2">
              <a:lumMod val="75000"/>
            </a:schemeClr>
          </a:solidFill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6B21E024-1589-0D4F-B63E-75E6975B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8B0BA1A7-F151-D748-A940-81A5F4284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266482ED-6B67-4F45-BD10-24683C06579A}"/>
                </a:ext>
              </a:extLst>
            </p:cNvPr>
            <p:cNvSpPr/>
            <p:nvPr/>
          </p:nvSpPr>
          <p:spPr>
            <a:xfrm>
              <a:off x="6322690" y="4251172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3896C01C-224F-0B4A-942B-03E07442F763}"/>
                </a:ext>
              </a:extLst>
            </p:cNvPr>
            <p:cNvSpPr/>
            <p:nvPr/>
          </p:nvSpPr>
          <p:spPr>
            <a:xfrm>
              <a:off x="5356639" y="4251172"/>
              <a:ext cx="954166" cy="1085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53">
            <a:extLst>
              <a:ext uri="{FF2B5EF4-FFF2-40B4-BE49-F238E27FC236}">
                <a16:creationId xmlns:a16="http://schemas.microsoft.com/office/drawing/2014/main" xmlns="" id="{D90ABB18-D91D-134B-B137-CE95D3345990}"/>
              </a:ext>
            </a:extLst>
          </p:cNvPr>
          <p:cNvSpPr txBox="1"/>
          <p:nvPr/>
        </p:nvSpPr>
        <p:spPr>
          <a:xfrm>
            <a:off x="305479" y="223038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Open Sans Extrabold" charset="0"/>
                <a:ea typeface="Open Sans Extrabold" charset="0"/>
                <a:cs typeface="Open Sans Extrabold" charset="0"/>
              </a:rPr>
              <a:t>李常受文集</a:t>
            </a:r>
            <a:r>
              <a:rPr lang="en-US" altLang="zh-TW" sz="4000" b="1" dirty="0">
                <a:latin typeface="Open Sans Extrabold" charset="0"/>
                <a:ea typeface="Open Sans Extrabold" charset="0"/>
                <a:cs typeface="Open Sans Extrabold" charset="0"/>
              </a:rPr>
              <a:t>1977</a:t>
            </a:r>
            <a:r>
              <a:rPr lang="zh-TW" altLang="en-US" sz="4000" b="1" dirty="0">
                <a:latin typeface="Open Sans Extrabold" charset="0"/>
                <a:ea typeface="Open Sans Extrabold" charset="0"/>
                <a:cs typeface="Open Sans Extrabold" charset="0"/>
              </a:rPr>
              <a:t>年展覽項目</a:t>
            </a:r>
            <a:endParaRPr lang="en-US" sz="4000" b="1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xmlns="" id="{152290EF-6AC3-D14C-8697-147CE4E2D408}"/>
              </a:ext>
            </a:extLst>
          </p:cNvPr>
          <p:cNvGrpSpPr/>
          <p:nvPr/>
        </p:nvGrpSpPr>
        <p:grpSpPr>
          <a:xfrm>
            <a:off x="444999" y="980274"/>
            <a:ext cx="5237778" cy="74796"/>
            <a:chOff x="5012716" y="1129776"/>
            <a:chExt cx="3148718" cy="103072"/>
          </a:xfrm>
        </p:grpSpPr>
        <p:sp>
          <p:nvSpPr>
            <p:cNvPr id="28" name="Rounded Rectangle 55">
              <a:extLst>
                <a:ext uri="{FF2B5EF4-FFF2-40B4-BE49-F238E27FC236}">
                  <a16:creationId xmlns:a16="http://schemas.microsoft.com/office/drawing/2014/main" xmlns="" id="{50C76994-05DD-C34A-81A9-F26F4E88D61C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29" name="Rounded Rectangle 56">
              <a:extLst>
                <a:ext uri="{FF2B5EF4-FFF2-40B4-BE49-F238E27FC236}">
                  <a16:creationId xmlns:a16="http://schemas.microsoft.com/office/drawing/2014/main" xmlns="" id="{FD55AB6E-AB26-2C40-B205-D95476F37B43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30" name="Rounded Rectangle 57">
              <a:extLst>
                <a:ext uri="{FF2B5EF4-FFF2-40B4-BE49-F238E27FC236}">
                  <a16:creationId xmlns:a16="http://schemas.microsoft.com/office/drawing/2014/main" xmlns="" id="{E86043C9-A7DF-BE40-B880-CA976532D75A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9BA15A56-9D95-3B48-A8E3-A287B1E071E1}"/>
              </a:ext>
            </a:extLst>
          </p:cNvPr>
          <p:cNvGrpSpPr/>
          <p:nvPr/>
        </p:nvGrpSpPr>
        <p:grpSpPr>
          <a:xfrm>
            <a:off x="342384" y="2383210"/>
            <a:ext cx="5497339" cy="1093498"/>
            <a:chOff x="946329" y="1878269"/>
            <a:chExt cx="5497339" cy="1093498"/>
          </a:xfrm>
          <a:solidFill>
            <a:schemeClr val="accent3">
              <a:lumMod val="75000"/>
            </a:schemeClr>
          </a:solidFill>
        </p:grpSpPr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xmlns="" id="{11231940-EB60-1D44-A6E8-13B7BECC1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128C6B93-0291-8342-B551-C7DF928A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0" name="Rectangle 62">
              <a:extLst>
                <a:ext uri="{FF2B5EF4-FFF2-40B4-BE49-F238E27FC236}">
                  <a16:creationId xmlns:a16="http://schemas.microsoft.com/office/drawing/2014/main" xmlns="" id="{07949167-B7C2-1F40-A6B6-F86162F2F55F}"/>
                </a:ext>
              </a:extLst>
            </p:cNvPr>
            <p:cNvSpPr/>
            <p:nvPr/>
          </p:nvSpPr>
          <p:spPr>
            <a:xfrm>
              <a:off x="6323627" y="1878269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9A49666B-8B8B-9045-AC15-7BB8AC3D1A13}"/>
                </a:ext>
              </a:extLst>
            </p:cNvPr>
            <p:cNvSpPr/>
            <p:nvPr/>
          </p:nvSpPr>
          <p:spPr>
            <a:xfrm>
              <a:off x="5442930" y="1890512"/>
              <a:ext cx="880697" cy="1081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C71BA57B-5FDC-5A48-85FE-611025D13243}"/>
              </a:ext>
            </a:extLst>
          </p:cNvPr>
          <p:cNvGrpSpPr/>
          <p:nvPr/>
        </p:nvGrpSpPr>
        <p:grpSpPr>
          <a:xfrm>
            <a:off x="305479" y="4809310"/>
            <a:ext cx="5497339" cy="1085632"/>
            <a:chOff x="933507" y="3063146"/>
            <a:chExt cx="5497339" cy="1085632"/>
          </a:xfrm>
        </p:grpSpPr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560F9677-9D88-2F4F-AC72-D64F7A0F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7" y="3064299"/>
              <a:ext cx="4509426" cy="1081368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28EDAC7E-F3D5-7E4C-83F2-F63835CF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159" y="3266550"/>
              <a:ext cx="854492" cy="875062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5" name="Rectangle 63">
              <a:extLst>
                <a:ext uri="{FF2B5EF4-FFF2-40B4-BE49-F238E27FC236}">
                  <a16:creationId xmlns:a16="http://schemas.microsoft.com/office/drawing/2014/main" xmlns="" id="{CDCFC4AC-CFDE-3F4C-B5B4-D6E34D166D5D}"/>
                </a:ext>
              </a:extLst>
            </p:cNvPr>
            <p:cNvSpPr/>
            <p:nvPr/>
          </p:nvSpPr>
          <p:spPr>
            <a:xfrm>
              <a:off x="6334576" y="3064299"/>
              <a:ext cx="96270" cy="10844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D62BFF7F-2B14-8B45-9A7D-8992EFC8478A}"/>
                </a:ext>
              </a:extLst>
            </p:cNvPr>
            <p:cNvSpPr/>
            <p:nvPr/>
          </p:nvSpPr>
          <p:spPr>
            <a:xfrm>
              <a:off x="5442929" y="3063146"/>
              <a:ext cx="891648" cy="1085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7" name="TextBox 74">
            <a:extLst>
              <a:ext uri="{FF2B5EF4-FFF2-40B4-BE49-F238E27FC236}">
                <a16:creationId xmlns:a16="http://schemas.microsoft.com/office/drawing/2014/main" xmlns="" id="{5CC443D5-EDD6-4C40-8BB3-9960C993C07D}"/>
              </a:ext>
            </a:extLst>
          </p:cNvPr>
          <p:cNvSpPr txBox="1"/>
          <p:nvPr/>
        </p:nvSpPr>
        <p:spPr>
          <a:xfrm>
            <a:off x="1407882" y="5070024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8" name="TextBox 74">
            <a:extLst>
              <a:ext uri="{FF2B5EF4-FFF2-40B4-BE49-F238E27FC236}">
                <a16:creationId xmlns:a16="http://schemas.microsoft.com/office/drawing/2014/main" xmlns="" id="{19C29932-10A7-6A43-9592-D48762E06CCD}"/>
              </a:ext>
            </a:extLst>
          </p:cNvPr>
          <p:cNvSpPr txBox="1"/>
          <p:nvPr/>
        </p:nvSpPr>
        <p:spPr>
          <a:xfrm>
            <a:off x="1444787" y="2654591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聖經中主觀的真理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4" name="TextBox 74">
            <a:extLst>
              <a:ext uri="{FF2B5EF4-FFF2-40B4-BE49-F238E27FC236}">
                <a16:creationId xmlns:a16="http://schemas.microsoft.com/office/drawing/2014/main" xmlns="" id="{3404A2A6-CB09-2A4E-B7E0-DA14FC9295EE}"/>
              </a:ext>
            </a:extLst>
          </p:cNvPr>
          <p:cNvSpPr txBox="1"/>
          <p:nvPr/>
        </p:nvSpPr>
        <p:spPr>
          <a:xfrm>
            <a:off x="7246544" y="2602176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xmlns="" id="{4237DD6C-8399-644D-BAF1-FFA4EDFA0A40}"/>
              </a:ext>
            </a:extLst>
          </p:cNvPr>
          <p:cNvGrpSpPr/>
          <p:nvPr/>
        </p:nvGrpSpPr>
        <p:grpSpPr>
          <a:xfrm>
            <a:off x="5965035" y="4812479"/>
            <a:ext cx="5627653" cy="1082767"/>
            <a:chOff x="791307" y="5505053"/>
            <a:chExt cx="5627653" cy="1082767"/>
          </a:xfrm>
        </p:grpSpPr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xmlns="" id="{E37E1100-B148-814B-935F-973A2333A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xmlns="" id="{6E5CB2BE-ED1C-9F42-BF2C-F844B781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8" name="Rectangle 71">
              <a:extLst>
                <a:ext uri="{FF2B5EF4-FFF2-40B4-BE49-F238E27FC236}">
                  <a16:creationId xmlns:a16="http://schemas.microsoft.com/office/drawing/2014/main" xmlns="" id="{EC03ECC9-2666-644F-9E2D-08C020A4A271}"/>
                </a:ext>
              </a:extLst>
            </p:cNvPr>
            <p:cNvSpPr/>
            <p:nvPr/>
          </p:nvSpPr>
          <p:spPr>
            <a:xfrm>
              <a:off x="6322690" y="5511494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5BF42400-1C6F-8145-AA14-048ED950F318}"/>
                </a:ext>
              </a:extLst>
            </p:cNvPr>
            <p:cNvSpPr/>
            <p:nvPr/>
          </p:nvSpPr>
          <p:spPr>
            <a:xfrm>
              <a:off x="5324947" y="5505053"/>
              <a:ext cx="985858" cy="1074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60" name="TextBox 74">
            <a:extLst>
              <a:ext uri="{FF2B5EF4-FFF2-40B4-BE49-F238E27FC236}">
                <a16:creationId xmlns:a16="http://schemas.microsoft.com/office/drawing/2014/main" xmlns="" id="{95290FB5-BF48-1649-BE30-3F2AEC04BCF1}"/>
              </a:ext>
            </a:extLst>
          </p:cNvPr>
          <p:cNvSpPr txBox="1"/>
          <p:nvPr/>
        </p:nvSpPr>
        <p:spPr>
          <a:xfrm>
            <a:off x="7209639" y="5064696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28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A6AC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4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A58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4" grpId="0"/>
      <p:bldP spid="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主恢復當前的需要與福音的擴展</a:t>
            </a:r>
          </a:p>
          <a:p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484870"/>
            <a:ext cx="11864647" cy="467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+mj-ea"/>
                <a:ea typeface="+mj-ea"/>
              </a:rPr>
              <a:t>內容出處：</a:t>
            </a:r>
            <a:endParaRPr kumimoji="1" lang="en-US" altLang="zh-TW" sz="3600" dirty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3000"/>
              </a:spcBef>
            </a:pPr>
            <a:r>
              <a:rPr kumimoji="1" lang="en-US" altLang="zh-TW" sz="3200" dirty="0">
                <a:latin typeface="+mj-ea"/>
                <a:ea typeface="+mj-ea"/>
              </a:rPr>
              <a:t>1</a:t>
            </a:r>
            <a:r>
              <a:rPr kumimoji="1" lang="zh-TW" altLang="en-US" sz="3200" dirty="0">
                <a:latin typeface="+mj-ea"/>
                <a:ea typeface="+mj-ea"/>
              </a:rPr>
              <a:t> </a:t>
            </a:r>
            <a:r>
              <a:rPr kumimoji="1" lang="en-US" altLang="zh-TW" sz="3200" dirty="0">
                <a:latin typeface="+mj-ea"/>
                <a:ea typeface="+mj-ea"/>
              </a:rPr>
              <a:t>『</a:t>
            </a:r>
            <a:r>
              <a:rPr kumimoji="1" lang="zh-TW" altLang="en-US" sz="3200" dirty="0">
                <a:latin typeface="+mj-ea"/>
                <a:ea typeface="+mj-ea"/>
              </a:rPr>
              <a:t>現今邪惡世代中基督的恢復</a:t>
            </a:r>
            <a:r>
              <a:rPr kumimoji="1" lang="en-US" altLang="zh-TW" sz="3200" dirty="0">
                <a:latin typeface="+mj-ea"/>
                <a:ea typeface="+mj-ea"/>
              </a:rPr>
              <a:t>』</a:t>
            </a:r>
            <a:r>
              <a:rPr kumimoji="1" lang="zh-TW" altLang="en-US" sz="3200" dirty="0">
                <a:latin typeface="+mj-ea"/>
                <a:ea typeface="+mj-ea"/>
              </a:rPr>
              <a:t>，共</a:t>
            </a:r>
            <a:r>
              <a:rPr kumimoji="1" lang="en-US" altLang="zh-TW" sz="3200" dirty="0">
                <a:latin typeface="+mj-ea"/>
                <a:ea typeface="+mj-ea"/>
              </a:rPr>
              <a:t>5</a:t>
            </a:r>
            <a:r>
              <a:rPr kumimoji="1" lang="zh-TW" altLang="en-US" sz="3200" dirty="0">
                <a:latin typeface="+mj-ea"/>
                <a:ea typeface="+mj-ea"/>
              </a:rPr>
              <a:t>篇。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3200" dirty="0" err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200" dirty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3000"/>
              </a:spcBef>
            </a:pPr>
            <a:r>
              <a:rPr kumimoji="1" lang="en-US" altLang="zh-TW" sz="3200" dirty="0">
                <a:latin typeface="+mj-ea"/>
                <a:ea typeface="+mj-ea"/>
              </a:rPr>
              <a:t>2</a:t>
            </a:r>
            <a:r>
              <a:rPr kumimoji="1" lang="zh-TW" altLang="en-US" sz="3200" dirty="0">
                <a:latin typeface="+mj-ea"/>
                <a:ea typeface="+mj-ea"/>
              </a:rPr>
              <a:t> </a:t>
            </a:r>
            <a:r>
              <a:rPr kumimoji="1" lang="en-US" altLang="zh-TW" sz="3200" dirty="0">
                <a:latin typeface="+mj-ea"/>
                <a:ea typeface="+mj-ea"/>
              </a:rPr>
              <a:t>『</a:t>
            </a:r>
            <a:r>
              <a:rPr kumimoji="1" lang="zh-TW" altLang="en-US" sz="3200" dirty="0">
                <a:latin typeface="+mj-ea"/>
                <a:ea typeface="+mj-ea"/>
              </a:rPr>
              <a:t>主的恢復以及宗教的現況</a:t>
            </a:r>
            <a:r>
              <a:rPr kumimoji="1" lang="en-US" altLang="zh-TW" sz="3200" dirty="0">
                <a:latin typeface="+mj-ea"/>
                <a:ea typeface="+mj-ea"/>
              </a:rPr>
              <a:t>』</a:t>
            </a:r>
            <a:r>
              <a:rPr kumimoji="1" lang="zh-TW" altLang="en-US" sz="3200" dirty="0">
                <a:latin typeface="+mj-ea"/>
                <a:ea typeface="+mj-ea"/>
              </a:rPr>
              <a:t>，共</a:t>
            </a:r>
            <a:r>
              <a:rPr kumimoji="1" lang="en-US" altLang="zh-TW" sz="3200" dirty="0">
                <a:latin typeface="+mj-ea"/>
                <a:ea typeface="+mj-ea"/>
              </a:rPr>
              <a:t>6</a:t>
            </a:r>
            <a:r>
              <a:rPr kumimoji="1" lang="zh-TW" altLang="en-US" sz="3200" dirty="0">
                <a:latin typeface="+mj-ea"/>
                <a:ea typeface="+mj-ea"/>
              </a:rPr>
              <a:t>篇。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3200" dirty="0" err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200" dirty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3000"/>
              </a:spcBef>
            </a:pPr>
            <a:r>
              <a:rPr kumimoji="1" lang="en-US" altLang="zh-TW" sz="3100" dirty="0">
                <a:latin typeface="+mj-ea"/>
                <a:ea typeface="+mj-ea"/>
              </a:rPr>
              <a:t>3</a:t>
            </a:r>
            <a:r>
              <a:rPr kumimoji="1" lang="zh-TW" altLang="en-US" sz="3100" dirty="0">
                <a:latin typeface="+mj-ea"/>
                <a:ea typeface="+mj-ea"/>
              </a:rPr>
              <a:t> </a:t>
            </a:r>
            <a:r>
              <a:rPr kumimoji="1" lang="en-US" altLang="zh-TW" sz="3100" dirty="0">
                <a:latin typeface="+mj-ea"/>
                <a:ea typeface="+mj-ea"/>
              </a:rPr>
              <a:t>『</a:t>
            </a:r>
            <a:r>
              <a:rPr kumimoji="1" lang="zh-TW" altLang="en-US" sz="3100" dirty="0">
                <a:latin typeface="+mj-ea"/>
                <a:ea typeface="+mj-ea"/>
              </a:rPr>
              <a:t>成為在生命裏的人，為着主恢復的進展 </a:t>
            </a:r>
            <a:r>
              <a:rPr kumimoji="1" lang="en-US" altLang="zh-TW" sz="3100" dirty="0">
                <a:latin typeface="+mj-ea"/>
                <a:ea typeface="+mj-ea"/>
              </a:rPr>
              <a:t>』</a:t>
            </a:r>
            <a:r>
              <a:rPr kumimoji="1" lang="zh-TW" altLang="en-US" sz="3100" dirty="0">
                <a:latin typeface="+mj-ea"/>
                <a:ea typeface="+mj-ea"/>
              </a:rPr>
              <a:t>，共</a:t>
            </a:r>
            <a:r>
              <a:rPr kumimoji="1" lang="en-US" altLang="zh-TW" sz="3100" dirty="0">
                <a:latin typeface="+mj-ea"/>
                <a:ea typeface="+mj-ea"/>
              </a:rPr>
              <a:t>6</a:t>
            </a:r>
            <a:r>
              <a:rPr kumimoji="1" lang="zh-TW" altLang="en-US" sz="3100" dirty="0">
                <a:latin typeface="+mj-ea"/>
                <a:ea typeface="+mj-ea"/>
              </a:rPr>
              <a:t>篇。</a:t>
            </a:r>
            <a:r>
              <a:rPr kumimoji="1" lang="en-US" altLang="zh-TW" sz="3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100" dirty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3000"/>
              </a:spcBef>
            </a:pPr>
            <a:r>
              <a:rPr kumimoji="1" lang="en-US" altLang="zh-TW" sz="3200" dirty="0">
                <a:latin typeface="+mj-ea"/>
                <a:ea typeface="+mj-ea"/>
              </a:rPr>
              <a:t>4『</a:t>
            </a:r>
            <a:r>
              <a:rPr kumimoji="1" lang="zh-TW" altLang="en-US" sz="3200" dirty="0">
                <a:latin typeface="+mj-ea"/>
                <a:ea typeface="+mj-ea"/>
              </a:rPr>
              <a:t>關於主恢復當前之需要與方向的交通 </a:t>
            </a:r>
            <a:r>
              <a:rPr kumimoji="1" lang="en-US" altLang="zh-TW" sz="3200" dirty="0">
                <a:latin typeface="+mj-ea"/>
                <a:ea typeface="+mj-ea"/>
              </a:rPr>
              <a:t>』</a:t>
            </a:r>
            <a:r>
              <a:rPr kumimoji="1" lang="zh-TW" altLang="en-US" sz="3200" dirty="0">
                <a:latin typeface="+mj-ea"/>
                <a:ea typeface="+mj-ea"/>
              </a:rPr>
              <a:t>，共</a:t>
            </a:r>
            <a:r>
              <a:rPr kumimoji="1" lang="en-US" altLang="zh-TW" sz="3200" dirty="0">
                <a:latin typeface="+mj-ea"/>
                <a:ea typeface="+mj-ea"/>
              </a:rPr>
              <a:t>1</a:t>
            </a:r>
            <a:r>
              <a:rPr kumimoji="1" lang="zh-TW" altLang="en-US" sz="3200" dirty="0">
                <a:latin typeface="+mj-ea"/>
                <a:ea typeface="+mj-ea"/>
              </a:rPr>
              <a:t>篇。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kumimoji="1" lang="zh-TW" altLang="en-US" sz="3200" dirty="0">
                <a:latin typeface="+mj-ea"/>
                <a:ea typeface="+mj-ea"/>
              </a:rPr>
              <a:t>	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916E63F5-239E-AB41-AB0F-4B75831CB3A9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xmlns="" id="{B6C66F1C-96A6-5F49-8BF9-21B71B42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4F4D798-A181-D143-A2B1-1D36F26AA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346EAB66-738E-D847-9D72-3D507792AAA6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9" name="TextBox 74">
            <a:extLst>
              <a:ext uri="{FF2B5EF4-FFF2-40B4-BE49-F238E27FC236}">
                <a16:creationId xmlns:a16="http://schemas.microsoft.com/office/drawing/2014/main" xmlns="" id="{23A3DFEC-73D1-BD47-BC6A-67D70DBC947B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9261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Aft>
                <a:spcPts val="1200"/>
              </a:spcAft>
            </a:pPr>
            <a:r>
              <a:rPr lang="zh-TW" altLang="zh-TW" sz="3600" dirty="0">
                <a:latin typeface="+mj-ea"/>
                <a:ea typeface="+mj-ea"/>
              </a:rPr>
              <a:t>一</a:t>
            </a:r>
            <a:r>
              <a:rPr lang="en-US" altLang="zh-TW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latin typeface="+mj-ea"/>
                <a:ea typeface="+mj-ea"/>
              </a:rPr>
              <a:t>現今邪惡的世代</a:t>
            </a:r>
            <a:r>
              <a:rPr lang="en-US" altLang="zh-TW" sz="3600" dirty="0">
                <a:latin typeface="+mj-ea"/>
                <a:ea typeface="+mj-ea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宗教世界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Aft>
                <a:spcPts val="1200"/>
              </a:spcAft>
            </a:pPr>
            <a:endParaRPr lang="en-US" altLang="zh-TW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+mj-ea"/>
                <a:ea typeface="+mj-ea"/>
              </a:rPr>
              <a:t>二 </a:t>
            </a:r>
            <a:r>
              <a:rPr lang="zh-TW" altLang="en-US" sz="3600" dirty="0">
                <a:latin typeface="+mj-ea"/>
                <a:ea typeface="+mj-ea"/>
              </a:rPr>
              <a:t>主的恢復</a:t>
            </a:r>
            <a:r>
              <a:rPr lang="en-US" altLang="zh-TW" sz="3600" dirty="0">
                <a:latin typeface="+mj-ea"/>
                <a:ea typeface="+mj-ea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經歷主觀的基督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lang="en-US" altLang="zh-CN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endParaRPr lang="en-US" altLang="zh-CN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+mj-ea"/>
                <a:ea typeface="+mj-ea"/>
              </a:rPr>
              <a:t>三 </a:t>
            </a:r>
            <a:r>
              <a:rPr lang="zh-TW" altLang="en-US" sz="3600" dirty="0">
                <a:latin typeface="+mj-ea"/>
                <a:ea typeface="+mj-ea"/>
              </a:rPr>
              <a:t>成為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在生命裏的人</a:t>
            </a:r>
            <a:r>
              <a:rPr lang="zh-TW" altLang="en-US" sz="3600" dirty="0">
                <a:latin typeface="+mj-ea"/>
                <a:ea typeface="+mj-ea"/>
              </a:rPr>
              <a:t>以擴展主的恢復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kumimoji="1" lang="en-US" altLang="zh-TW" sz="3600" dirty="0">
              <a:latin typeface="+mj-ea"/>
              <a:ea typeface="+mj-ea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內容要點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6068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Aft>
                <a:spcPts val="1200"/>
              </a:spcAft>
            </a:pPr>
            <a:r>
              <a:rPr lang="zh-TW" altLang="zh-TW" sz="3600" dirty="0">
                <a:latin typeface="+mj-ea"/>
                <a:ea typeface="+mj-ea"/>
              </a:rPr>
              <a:t>一</a:t>
            </a:r>
            <a:r>
              <a:rPr lang="en-US" altLang="zh-TW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latin typeface="+mj-ea"/>
                <a:ea typeface="+mj-ea"/>
              </a:rPr>
              <a:t>現今邪惡的世代</a:t>
            </a:r>
            <a:r>
              <a:rPr lang="en-US" altLang="zh-TW" sz="3600" dirty="0">
                <a:latin typeface="+mj-ea"/>
                <a:ea typeface="+mj-ea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宗教的世界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627063" indent="-363538">
              <a:spcAft>
                <a:spcPts val="600"/>
              </a:spcAft>
              <a:tabLst>
                <a:tab pos="439738" algn="l"/>
              </a:tabLst>
            </a:pPr>
            <a:endParaRPr lang="en-US" altLang="zh-TW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+mj-ea"/>
                <a:ea typeface="+mj-ea"/>
              </a:rPr>
              <a:t>二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宗教</a:t>
            </a:r>
            <a:r>
              <a:rPr lang="zh-TW" altLang="en-US" sz="3600" dirty="0">
                <a:latin typeface="+mj-ea"/>
                <a:ea typeface="+mj-ea"/>
              </a:rPr>
              <a:t>就是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離了內住的那靈</a:t>
            </a:r>
            <a:r>
              <a:rPr lang="zh-TW" altLang="en-US" sz="3600" dirty="0">
                <a:latin typeface="+mj-ea"/>
                <a:ea typeface="+mj-ea"/>
              </a:rPr>
              <a:t>而作事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endParaRPr lang="en-US" altLang="zh-CN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+mj-ea"/>
                <a:ea typeface="+mj-ea"/>
              </a:rPr>
              <a:t>三</a:t>
            </a:r>
            <a:r>
              <a:rPr lang="zh-TW" altLang="en-US" sz="3600" dirty="0">
                <a:latin typeface="+mj-ea"/>
                <a:ea typeface="+mj-ea"/>
              </a:rPr>
              <a:t> 宗教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反對</a:t>
            </a:r>
            <a:r>
              <a:rPr lang="zh-TW" altLang="en-US" sz="3600" dirty="0">
                <a:latin typeface="+mj-ea"/>
                <a:ea typeface="+mj-ea"/>
              </a:rPr>
              <a:t>基督，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逼迫</a:t>
            </a:r>
            <a:r>
              <a:rPr lang="zh-TW" altLang="en-US" sz="3600" dirty="0">
                <a:latin typeface="+mj-ea"/>
                <a:ea typeface="+mj-ea"/>
              </a:rPr>
              <a:t>召會，並將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攙雜</a:t>
            </a:r>
            <a:r>
              <a:rPr lang="zh-TW" altLang="en-US" sz="3600" dirty="0">
                <a:latin typeface="+mj-ea"/>
                <a:ea typeface="+mj-ea"/>
              </a:rPr>
              <a:t>帶進召會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kumimoji="1" lang="en-US" altLang="zh-TW" sz="3600" dirty="0">
              <a:latin typeface="+mj-ea"/>
              <a:ea typeface="+mj-ea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現今邪惡的世代</a:t>
            </a:r>
            <a:r>
              <a:rPr lang="en-US" altLang="zh-TW" sz="3600" dirty="0">
                <a:latin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宗教的世界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4023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現今邪惡的世代</a:t>
            </a:r>
            <a:r>
              <a:rPr lang="en-US" altLang="zh-TW" sz="3600" dirty="0">
                <a:latin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宗教的世界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4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5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6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7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8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Aft>
                <a:spcPts val="1200"/>
              </a:spcAft>
            </a:pPr>
            <a:r>
              <a:rPr lang="zh-TW" altLang="zh-TW" sz="3600" dirty="0">
                <a:latin typeface="+mj-ea"/>
                <a:ea typeface="+mj-ea"/>
              </a:rPr>
              <a:t>一</a:t>
            </a:r>
            <a:r>
              <a:rPr lang="en-US" altLang="zh-TW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latin typeface="+mj-ea"/>
                <a:ea typeface="+mj-ea"/>
              </a:rPr>
              <a:t>現今邪惡的世代</a:t>
            </a:r>
            <a:r>
              <a:rPr lang="en-US" altLang="zh-TW" sz="3600" dirty="0">
                <a:latin typeface="+mj-ea"/>
                <a:ea typeface="+mj-ea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宗教的世界</a:t>
            </a:r>
            <a:r>
              <a:rPr lang="zh-TW" altLang="zh-TW" sz="3600" dirty="0">
                <a:latin typeface="+mj-ea"/>
                <a:ea typeface="+mj-ea"/>
              </a:rPr>
              <a:t>：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Aft>
                <a:spcPts val="1200"/>
              </a:spcAft>
            </a:pP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     世俗世界</a:t>
            </a:r>
            <a:r>
              <a:rPr lang="zh-TW" altLang="en-US" sz="3600" dirty="0">
                <a:latin typeface="+mj-ea"/>
                <a:ea typeface="+mj-ea"/>
              </a:rPr>
              <a:t>墮落離開神，甚至否認神。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Aft>
                <a:spcPts val="1200"/>
              </a:spcAft>
            </a:pP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     宗教世界</a:t>
            </a:r>
            <a:r>
              <a:rPr lang="zh-TW" altLang="en-US" sz="3600" dirty="0">
                <a:latin typeface="+mj-ea"/>
                <a:ea typeface="+mj-ea"/>
              </a:rPr>
              <a:t>想要敬拜神，甚或討神喜悅，其中卻沒有基督 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>
                <a:latin typeface="+mj-ea"/>
                <a:ea typeface="+mj-ea"/>
              </a:rPr>
              <a:t>     </a:t>
            </a:r>
            <a:r>
              <a:rPr lang="zh-TW" altLang="en-US" sz="3600" dirty="0">
                <a:latin typeface="+mj-ea"/>
                <a:ea typeface="+mj-ea"/>
              </a:rPr>
              <a:t>或那靈。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Aft>
                <a:spcPts val="1200"/>
              </a:spcAft>
            </a:pPr>
            <a:r>
              <a:rPr lang="zh-CN" altLang="en-US" sz="3600" dirty="0">
                <a:latin typeface="+mj-ea"/>
                <a:ea typeface="+mj-ea"/>
              </a:rPr>
              <a:t>二</a:t>
            </a:r>
            <a:r>
              <a:rPr lang="zh-TW" altLang="en-US" sz="3600" dirty="0">
                <a:latin typeface="+mj-ea"/>
                <a:ea typeface="+mj-ea"/>
              </a:rPr>
              <a:t> 宗教就是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離了內住的那靈</a:t>
            </a:r>
            <a:r>
              <a:rPr lang="zh-TW" altLang="en-US" sz="3600" dirty="0">
                <a:latin typeface="+mj-ea"/>
                <a:ea typeface="+mj-ea"/>
              </a:rPr>
              <a:t>而作事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   若是一個聚會照著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既定的原則</a:t>
            </a:r>
            <a:r>
              <a:rPr lang="zh-TW" altLang="en-US" sz="3600" dirty="0">
                <a:latin typeface="+mj-ea"/>
                <a:ea typeface="+mj-ea"/>
              </a:rPr>
              <a:t>進行，卻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缺少靈</a:t>
            </a:r>
            <a:r>
              <a:rPr lang="zh-TW" altLang="en-US" sz="3600" dirty="0">
                <a:latin typeface="+mj-ea"/>
                <a:ea typeface="+mj-ea"/>
              </a:rPr>
              <a:t>，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   如同一個房間，滿了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燈泡</a:t>
            </a:r>
            <a:r>
              <a:rPr lang="zh-TW" altLang="en-US" sz="3600" dirty="0">
                <a:latin typeface="+mj-ea"/>
                <a:ea typeface="+mj-ea"/>
              </a:rPr>
              <a:t>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電線</a:t>
            </a:r>
            <a:r>
              <a:rPr lang="zh-TW" altLang="en-US" sz="3600" dirty="0">
                <a:latin typeface="+mj-ea"/>
                <a:ea typeface="+mj-ea"/>
              </a:rPr>
              <a:t>，卻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沒有電</a:t>
            </a:r>
            <a:r>
              <a:rPr lang="zh-TW" altLang="en-US" sz="3600" dirty="0">
                <a:latin typeface="+mj-ea"/>
                <a:ea typeface="+mj-ea"/>
              </a:rPr>
              <a:t>；這是宗教。</a:t>
            </a:r>
            <a:endParaRPr lang="en-US" altLang="zh-CN" sz="3600" dirty="0">
              <a:latin typeface="+mj-ea"/>
              <a:ea typeface="+mj-ea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9074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現今邪惡的世代</a:t>
            </a:r>
            <a:r>
              <a:rPr lang="en-US" altLang="zh-TW" sz="3600" dirty="0">
                <a:latin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宗教的世界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5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6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7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4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/>
              <a:t>宗教</a:t>
            </a:r>
            <a:r>
              <a:rPr lang="zh-TW" altLang="en-US" sz="3600" dirty="0">
                <a:solidFill>
                  <a:srgbClr val="FFFF00"/>
                </a:solidFill>
              </a:rPr>
              <a:t>反對</a:t>
            </a:r>
            <a:r>
              <a:rPr lang="zh-TW" altLang="en-US" sz="3600" dirty="0"/>
              <a:t>基督，</a:t>
            </a:r>
            <a:r>
              <a:rPr lang="zh-TW" altLang="en-US" sz="3600" dirty="0">
                <a:solidFill>
                  <a:srgbClr val="FFFF00"/>
                </a:solidFill>
              </a:rPr>
              <a:t>逼迫</a:t>
            </a:r>
            <a:r>
              <a:rPr lang="zh-TW" altLang="en-US" sz="3600" dirty="0"/>
              <a:t>召會，並將</a:t>
            </a:r>
            <a:r>
              <a:rPr lang="zh-TW" altLang="en-US" sz="3600" dirty="0">
                <a:solidFill>
                  <a:srgbClr val="FFFF00"/>
                </a:solidFill>
              </a:rPr>
              <a:t>攙雜</a:t>
            </a:r>
            <a:r>
              <a:rPr lang="zh-TW" altLang="en-US" sz="3600" dirty="0"/>
              <a:t>帶進召會：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200" dirty="0"/>
              <a:t>  1 </a:t>
            </a:r>
            <a:r>
              <a:rPr lang="zh-TW" altLang="en-US" sz="3200" dirty="0"/>
              <a:t>每當祂去到耶路撒冷，宗教人士就想要和祂爭辯。</a:t>
            </a:r>
            <a:endParaRPr lang="en-US" altLang="zh-TW" sz="3200" dirty="0"/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200" dirty="0"/>
              <a:t>     因為</a:t>
            </a:r>
            <a:r>
              <a:rPr lang="zh-TW" altLang="en-US" sz="3200" dirty="0">
                <a:solidFill>
                  <a:srgbClr val="FFFF00"/>
                </a:solidFill>
              </a:rPr>
              <a:t>猶太教</a:t>
            </a:r>
            <a:r>
              <a:rPr lang="zh-TW" altLang="en-US" sz="3200" dirty="0"/>
              <a:t>已經墮落成為一個</a:t>
            </a:r>
            <a:r>
              <a:rPr lang="zh-TW" altLang="en-US" sz="3200" dirty="0">
                <a:solidFill>
                  <a:srgbClr val="FFFF00"/>
                </a:solidFill>
              </a:rPr>
              <a:t>宗教</a:t>
            </a:r>
            <a:r>
              <a:rPr lang="zh-TW" altLang="en-US" sz="3200" dirty="0"/>
              <a:t>，</a:t>
            </a:r>
            <a:endParaRPr lang="en-US" altLang="zh-TW" sz="3200" dirty="0"/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200" dirty="0"/>
              <a:t>     在其中人們表面上敬拜神，事實上卻藉著</a:t>
            </a:r>
            <a:r>
              <a:rPr lang="zh-TW" altLang="en-US" sz="3200" dirty="0">
                <a:solidFill>
                  <a:srgbClr val="FFFF00"/>
                </a:solidFill>
              </a:rPr>
              <a:t>攻擊基督而逼迫神</a:t>
            </a:r>
            <a:r>
              <a:rPr lang="zh-TW" altLang="en-US" sz="3200" b="1" dirty="0"/>
              <a:t>。</a:t>
            </a:r>
            <a:endParaRPr lang="en-US" altLang="zh-TW" sz="32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   </a:t>
            </a:r>
            <a:r>
              <a:rPr lang="en-US" altLang="zh-TW" sz="3200" dirty="0"/>
              <a:t>2 </a:t>
            </a:r>
            <a:r>
              <a:rPr lang="zh-TW" altLang="en-US" sz="3200" dirty="0"/>
              <a:t>耶路撒冷的召會是以新方式</a:t>
            </a:r>
            <a:r>
              <a:rPr lang="en-US" altLang="zh-TW" sz="3200" dirty="0"/>
              <a:t>—</a:t>
            </a:r>
            <a:r>
              <a:rPr lang="zh-TW" altLang="en-US" sz="3200" dirty="0"/>
              <a:t>以聖靈的浸並以三一神</a:t>
            </a:r>
            <a:r>
              <a:rPr lang="en-US" altLang="zh-TW" sz="3200" dirty="0"/>
              <a:t>—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      建立的，至終卻成了一個與</a:t>
            </a:r>
            <a:r>
              <a:rPr lang="zh-TW" altLang="en-US" sz="3200" dirty="0">
                <a:solidFill>
                  <a:srgbClr val="FFFF00"/>
                </a:solidFill>
              </a:rPr>
              <a:t>宗教的混雜</a:t>
            </a:r>
            <a:r>
              <a:rPr lang="zh-TW" altLang="en-US" sz="3200" dirty="0"/>
              <a:t>，</a:t>
            </a:r>
            <a:endParaRPr lang="en-US" altLang="zh-TW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      有</a:t>
            </a:r>
            <a:r>
              <a:rPr lang="zh-TW" altLang="en-US" sz="3200" dirty="0">
                <a:solidFill>
                  <a:srgbClr val="FFFF00"/>
                </a:solidFill>
              </a:rPr>
              <a:t>律法</a:t>
            </a:r>
            <a:r>
              <a:rPr lang="zh-TW" altLang="en-US" sz="3200" dirty="0"/>
              <a:t>和</a:t>
            </a:r>
            <a:r>
              <a:rPr lang="zh-TW" altLang="en-US" sz="3200" dirty="0">
                <a:solidFill>
                  <a:srgbClr val="FFFF00"/>
                </a:solidFill>
              </a:rPr>
              <a:t>猶太教</a:t>
            </a:r>
            <a:r>
              <a:rPr lang="zh-TW" altLang="en-US" sz="3200" dirty="0"/>
              <a:t>攙雜在其中。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88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CF94743-67CD-084A-ADCA-D0AE74014139}"/>
              </a:ext>
            </a:extLst>
          </p:cNvPr>
          <p:cNvSpPr txBox="1"/>
          <p:nvPr/>
        </p:nvSpPr>
        <p:spPr>
          <a:xfrm>
            <a:off x="603319" y="1535480"/>
            <a:ext cx="113002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zh-TW" sz="3200" b="1" dirty="0">
                <a:latin typeface="+mn-ea"/>
              </a:rPr>
              <a:t>『</a:t>
            </a:r>
            <a:r>
              <a:rPr lang="zh-TW" altLang="en-US" sz="3200" b="1" dirty="0">
                <a:solidFill>
                  <a:srgbClr val="FFFF00"/>
                </a:solidFill>
                <a:latin typeface="+mn-ea"/>
              </a:rPr>
              <a:t>因著那反對，我非常清楚兩件主要的事</a:t>
            </a:r>
            <a:r>
              <a:rPr lang="zh-TW" altLang="zh-TW" sz="3200" b="1" dirty="0">
                <a:solidFill>
                  <a:srgbClr val="FFFF00"/>
                </a:solidFill>
                <a:latin typeface="+mn-ea"/>
              </a:rPr>
              <a:t>。</a:t>
            </a:r>
            <a:r>
              <a:rPr lang="zh-TW" altLang="en-US" sz="3200" b="1" dirty="0">
                <a:solidFill>
                  <a:srgbClr val="FFFF00"/>
                </a:solidFill>
                <a:latin typeface="+mn-ea"/>
              </a:rPr>
              <a:t>第一，我清楚反對者嚴重缺乏對基督主觀經歷上認識、領悟和領會。</a:t>
            </a:r>
            <a:r>
              <a:rPr lang="zh-TW" altLang="en-US" sz="3200" dirty="0">
                <a:latin typeface="+mn-ea"/>
              </a:rPr>
              <a:t>在他們的反對中，主要的因素是他們缺乏對基督主觀的經歷；這是一切反對的主要因素。</a:t>
            </a:r>
            <a:r>
              <a:rPr lang="en-US" altLang="zh-TW" sz="3200" dirty="0">
                <a:latin typeface="+mn-ea"/>
              </a:rPr>
              <a:t>』</a:t>
            </a:r>
          </a:p>
          <a:p>
            <a:pPr algn="just">
              <a:spcAft>
                <a:spcPts val="1200"/>
              </a:spcAft>
            </a:pPr>
            <a:endParaRPr lang="en-US" altLang="zh-TW" sz="3200" dirty="0">
              <a:latin typeface="+mn-ea"/>
            </a:endParaRPr>
          </a:p>
          <a:p>
            <a:pPr algn="just">
              <a:spcAft>
                <a:spcPts val="1200"/>
              </a:spcAft>
            </a:pPr>
            <a:r>
              <a:rPr lang="en-US" altLang="zh-TW" sz="3200" dirty="0">
                <a:latin typeface="+mn-ea"/>
              </a:rPr>
              <a:t>『</a:t>
            </a:r>
            <a:r>
              <a:rPr lang="zh-TW" altLang="en-US" sz="3200" b="1" dirty="0">
                <a:solidFill>
                  <a:srgbClr val="FFFF00"/>
                </a:solidFill>
                <a:latin typeface="+mn-ea"/>
              </a:rPr>
              <a:t>第二</a:t>
            </a:r>
            <a:r>
              <a:rPr lang="zh-TW" altLang="en-US" sz="3200" dirty="0">
                <a:latin typeface="+mn-ea"/>
              </a:rPr>
              <a:t>，我領悟歷世紀以來，</a:t>
            </a:r>
            <a:r>
              <a:rPr lang="zh-TW" altLang="en-US" sz="3200" b="1" dirty="0">
                <a:solidFill>
                  <a:srgbClr val="FFFF00"/>
                </a:solidFill>
                <a:latin typeface="+mn-ea"/>
              </a:rPr>
              <a:t>基督裏的真信徒對於召會是甚麼，沒有充分並清楚的看見</a:t>
            </a:r>
            <a:r>
              <a:rPr lang="zh-TW" altLang="en-US" sz="3200" dirty="0">
                <a:latin typeface="+mn-ea"/>
              </a:rPr>
              <a:t>。</a:t>
            </a:r>
            <a:r>
              <a:rPr lang="en-US" altLang="zh-TW" sz="3200" dirty="0">
                <a:latin typeface="+mn-ea"/>
              </a:rPr>
              <a:t>…</a:t>
            </a:r>
            <a:r>
              <a:rPr lang="zh-TW" altLang="en-US" sz="3200" dirty="0">
                <a:latin typeface="+mn-ea"/>
              </a:rPr>
              <a:t>基督教裏的公會和自由團體也許聲稱自己是召會；然而，他們這樣說是毫無意義的。</a:t>
            </a:r>
            <a:r>
              <a:rPr lang="en-US" altLang="zh-TW" sz="3200" dirty="0">
                <a:latin typeface="+mn-ea"/>
              </a:rPr>
              <a:t>…</a:t>
            </a:r>
            <a:r>
              <a:rPr lang="zh-TW" altLang="en-US" sz="3200" b="1" dirty="0">
                <a:solidFill>
                  <a:srgbClr val="FFFF00"/>
                </a:solidFill>
                <a:latin typeface="+mn-ea"/>
              </a:rPr>
              <a:t>在今天的基督教裏無法看見這新人</a:t>
            </a:r>
            <a:r>
              <a:rPr lang="zh-TW" altLang="en-US" sz="3200" b="1" dirty="0">
                <a:latin typeface="+mn-ea"/>
              </a:rPr>
              <a:t>。</a:t>
            </a:r>
            <a:r>
              <a:rPr lang="en-US" altLang="zh-TW" sz="3200" dirty="0">
                <a:latin typeface="+mn-ea"/>
              </a:rPr>
              <a:t>』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algn="r">
              <a:spcAft>
                <a:spcPts val="1200"/>
              </a:spcAft>
            </a:pPr>
            <a:r>
              <a:rPr lang="zh-TW" altLang="en-US" sz="2400" dirty="0">
                <a:latin typeface="微軟正黑體" panose="020B0604030504040204" pitchFamily="34" charset="-120"/>
              </a:rPr>
              <a:t>李常受文集</a:t>
            </a:r>
            <a:r>
              <a:rPr lang="en-US" altLang="zh-TW" sz="2400" dirty="0">
                <a:latin typeface="微軟正黑體" panose="020B0604030504040204" pitchFamily="34" charset="-120"/>
              </a:rPr>
              <a:t>1977</a:t>
            </a:r>
            <a:r>
              <a:rPr lang="zh-TW" altLang="en-US" sz="2400" dirty="0">
                <a:latin typeface="微軟正黑體" panose="020B0604030504040204" pitchFamily="34" charset="-120"/>
              </a:rPr>
              <a:t>第三冊</a:t>
            </a:r>
            <a:r>
              <a:rPr lang="en-US" altLang="zh-TW" sz="2400" dirty="0">
                <a:latin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</a:rPr>
              <a:t>與安那翰長老們的交通</a:t>
            </a:r>
            <a:r>
              <a:rPr lang="en-US" altLang="zh-TW" sz="2400" dirty="0">
                <a:latin typeface="微軟正黑體" panose="020B0604030504040204" pitchFamily="34" charset="-120"/>
              </a:rPr>
              <a:t>』 第</a:t>
            </a:r>
            <a:r>
              <a:rPr lang="zh-TW" altLang="en-US" sz="2400" dirty="0">
                <a:latin typeface="微軟正黑體" panose="020B0604030504040204" pitchFamily="34" charset="-120"/>
              </a:rPr>
              <a:t>一章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020B25B-2ECC-BE40-9D9C-73EC9FDD0171}"/>
              </a:ext>
            </a:extLst>
          </p:cNvPr>
          <p:cNvSpPr txBox="1"/>
          <p:nvPr/>
        </p:nvSpPr>
        <p:spPr>
          <a:xfrm>
            <a:off x="228601" y="27758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400" dirty="0">
                <a:latin typeface="Weibei TC" panose="03000800000000000000" pitchFamily="66" charset="-128"/>
                <a:ea typeface="Weibei TC" panose="03000800000000000000" pitchFamily="66" charset="-128"/>
              </a:rPr>
              <a:t>職事當時的負擔</a:t>
            </a:r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xmlns="" id="{6CFD3D6C-F070-7145-B997-16015999B553}"/>
              </a:ext>
            </a:extLst>
          </p:cNvPr>
          <p:cNvGrpSpPr/>
          <p:nvPr/>
        </p:nvGrpSpPr>
        <p:grpSpPr>
          <a:xfrm>
            <a:off x="359230" y="1002235"/>
            <a:ext cx="4206168" cy="89582"/>
            <a:chOff x="5012716" y="1129776"/>
            <a:chExt cx="3148718" cy="103072"/>
          </a:xfrm>
        </p:grpSpPr>
        <p:sp>
          <p:nvSpPr>
            <p:cNvPr id="8" name="Rounded Rectangle 70">
              <a:extLst>
                <a:ext uri="{FF2B5EF4-FFF2-40B4-BE49-F238E27FC236}">
                  <a16:creationId xmlns:a16="http://schemas.microsoft.com/office/drawing/2014/main" xmlns="" id="{1EDD300E-F1E6-5744-AEE0-7C322E2D0883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9" name="Rounded Rectangle 71">
              <a:extLst>
                <a:ext uri="{FF2B5EF4-FFF2-40B4-BE49-F238E27FC236}">
                  <a16:creationId xmlns:a16="http://schemas.microsoft.com/office/drawing/2014/main" xmlns="" id="{4B01A1D3-CA01-6F4C-8651-49F2393CB829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0" name="Rounded Rectangle 72">
              <a:extLst>
                <a:ext uri="{FF2B5EF4-FFF2-40B4-BE49-F238E27FC236}">
                  <a16:creationId xmlns:a16="http://schemas.microsoft.com/office/drawing/2014/main" xmlns="" id="{B3581B77-F093-2348-B79D-B1DBC2914741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Aft>
                <a:spcPts val="1200"/>
              </a:spcAft>
            </a:pPr>
            <a:r>
              <a:rPr lang="zh-TW" altLang="zh-TW" sz="3600" dirty="0">
                <a:latin typeface="+mj-ea"/>
                <a:ea typeface="+mj-ea"/>
              </a:rPr>
              <a:t>一</a:t>
            </a:r>
            <a:r>
              <a:rPr lang="zh-TW" altLang="en-US" sz="3600" dirty="0">
                <a:latin typeface="+mj-ea"/>
                <a:ea typeface="+mj-ea"/>
              </a:rPr>
              <a:t> 需要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靈</a:t>
            </a:r>
            <a:r>
              <a:rPr lang="zh-TW" altLang="en-US" sz="3600" dirty="0">
                <a:latin typeface="+mj-ea"/>
                <a:ea typeface="+mj-ea"/>
              </a:rPr>
              <a:t>、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話</a:t>
            </a:r>
            <a:r>
              <a:rPr lang="zh-TW" altLang="en-US" sz="3600" dirty="0">
                <a:latin typeface="+mj-ea"/>
                <a:ea typeface="+mj-ea"/>
              </a:rPr>
              <a:t>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禱告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lang="en-US" altLang="zh-CN" sz="3600" dirty="0">
              <a:latin typeface="+mj-ea"/>
              <a:ea typeface="+mj-ea"/>
            </a:endParaRPr>
          </a:p>
          <a:p>
            <a:pPr marL="592138" indent="-592138">
              <a:spcAft>
                <a:spcPts val="1200"/>
              </a:spcAft>
            </a:pPr>
            <a:endParaRPr lang="en-US" altLang="zh-TW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+mj-ea"/>
                <a:ea typeface="+mj-ea"/>
              </a:rPr>
              <a:t>二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單純為着</a:t>
            </a:r>
            <a:r>
              <a:rPr lang="zh-TW" altLang="en-US" sz="3600" dirty="0">
                <a:latin typeface="+mj-ea"/>
                <a:ea typeface="+mj-ea"/>
              </a:rPr>
              <a:t>作生命的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基督</a:t>
            </a:r>
            <a:r>
              <a:rPr lang="zh-TW" altLang="en-US" sz="3600" dirty="0">
                <a:latin typeface="+mj-ea"/>
                <a:ea typeface="+mj-ea"/>
              </a:rPr>
              <a:t>並為着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召會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lang="en-US" altLang="zh-CN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endParaRPr lang="en-US" altLang="zh-CN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+mj-ea"/>
                <a:ea typeface="+mj-ea"/>
              </a:rPr>
              <a:t>三</a:t>
            </a:r>
            <a:r>
              <a:rPr lang="zh-TW" altLang="en-US" sz="3600" dirty="0">
                <a:latin typeface="+mj-ea"/>
                <a:ea typeface="+mj-ea"/>
              </a:rPr>
              <a:t> 在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調和的靈裏</a:t>
            </a:r>
            <a:r>
              <a:rPr lang="zh-TW" altLang="en-US" sz="3600" dirty="0">
                <a:latin typeface="+mj-ea"/>
                <a:ea typeface="+mj-ea"/>
              </a:rPr>
              <a:t>享受基督並為着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主的權益</a:t>
            </a:r>
            <a:r>
              <a:rPr lang="zh-TW" altLang="en-US" sz="3600" dirty="0">
                <a:latin typeface="+mj-ea"/>
                <a:ea typeface="+mj-ea"/>
              </a:rPr>
              <a:t>出去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kumimoji="1" lang="en-US" altLang="zh-TW" sz="3600" dirty="0">
              <a:latin typeface="+mj-ea"/>
              <a:ea typeface="+mj-ea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主恢復當前的需要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經歷主觀的基督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2838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zh-TW" sz="3600" dirty="0">
                <a:latin typeface="+mj-ea"/>
                <a:ea typeface="+mj-ea"/>
              </a:rPr>
              <a:t>一</a:t>
            </a:r>
            <a:r>
              <a:rPr lang="zh-TW" altLang="en-US" sz="3600" dirty="0">
                <a:latin typeface="+mj-ea"/>
                <a:ea typeface="+mj-ea"/>
              </a:rPr>
              <a:t> 需要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靈</a:t>
            </a:r>
            <a:r>
              <a:rPr lang="zh-TW" altLang="en-US" sz="3600" dirty="0">
                <a:latin typeface="+mj-ea"/>
                <a:ea typeface="+mj-ea"/>
              </a:rPr>
              <a:t>、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話</a:t>
            </a:r>
            <a:r>
              <a:rPr lang="zh-TW" altLang="en-US" sz="3600" dirty="0">
                <a:latin typeface="+mj-ea"/>
                <a:ea typeface="+mj-ea"/>
              </a:rPr>
              <a:t>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禱告</a:t>
            </a:r>
            <a:r>
              <a:rPr lang="zh-TW" altLang="zh-TW" sz="3600" dirty="0">
                <a:latin typeface="+mj-ea"/>
                <a:ea typeface="+mj-ea"/>
              </a:rPr>
              <a:t>：</a:t>
            </a:r>
            <a:endParaRPr lang="en-US" altLang="zh-TW" sz="3600" dirty="0">
              <a:latin typeface="+mj-ea"/>
              <a:ea typeface="+mj-ea"/>
            </a:endParaRPr>
          </a:p>
          <a:p>
            <a:pPr marL="627063" indent="-363538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200" dirty="0">
                <a:latin typeface="+mj-ea"/>
                <a:ea typeface="+mj-ea"/>
              </a:rPr>
              <a:t>1 </a:t>
            </a:r>
            <a:r>
              <a:rPr lang="zh-TW" altLang="en-US" sz="3200" dirty="0">
                <a:latin typeface="+mj-ea"/>
                <a:ea typeface="+mj-ea"/>
              </a:rPr>
              <a:t>我們越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在靈裏</a:t>
            </a:r>
            <a:r>
              <a:rPr lang="zh-TW" altLang="en-US" sz="3200" dirty="0">
                <a:latin typeface="+mj-ea"/>
                <a:ea typeface="+mj-ea"/>
              </a:rPr>
              <a:t>、越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在生命裏</a:t>
            </a:r>
            <a:r>
              <a:rPr lang="zh-TW" altLang="en-US" sz="3200" dirty="0">
                <a:latin typeface="+mj-ea"/>
                <a:ea typeface="+mj-ea"/>
              </a:rPr>
              <a:t>，就離那些事物越遠。 </a:t>
            </a:r>
            <a:endParaRPr lang="en-US" altLang="zh-TW" sz="3200" dirty="0">
              <a:latin typeface="+mj-ea"/>
              <a:ea typeface="+mj-ea"/>
            </a:endParaRPr>
          </a:p>
          <a:p>
            <a:pPr marL="627063" indent="-363538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200" dirty="0">
                <a:latin typeface="+mj-ea"/>
                <a:ea typeface="+mj-ea"/>
              </a:rPr>
              <a:t>2 </a:t>
            </a:r>
            <a:r>
              <a:rPr lang="zh-TW" altLang="en-US" sz="3200" dirty="0">
                <a:latin typeface="+mj-ea"/>
                <a:ea typeface="+mj-ea"/>
              </a:rPr>
              <a:t>我們的心思、情感和意志</a:t>
            </a:r>
            <a:r>
              <a:rPr lang="en-US" altLang="zh-TW" sz="3200" dirty="0">
                <a:latin typeface="+mj-ea"/>
                <a:ea typeface="+mj-ea"/>
              </a:rPr>
              <a:t>—</a:t>
            </a:r>
            <a:r>
              <a:rPr lang="zh-TW" altLang="en-US" sz="3200" dirty="0">
                <a:latin typeface="+mj-ea"/>
                <a:ea typeface="+mj-ea"/>
              </a:rPr>
              <a:t>都需要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被基督浸透並佔有</a:t>
            </a:r>
            <a:r>
              <a:rPr lang="zh-TW" altLang="en-US" sz="3200" dirty="0">
                <a:latin typeface="+mj-ea"/>
                <a:ea typeface="+mj-ea"/>
              </a:rPr>
              <a:t>，使祂可以與我們是一。這是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主觀的基督</a:t>
            </a:r>
            <a:r>
              <a:rPr lang="zh-TW" altLang="en-US" sz="3200" dirty="0">
                <a:latin typeface="+mj-ea"/>
                <a:ea typeface="+mj-ea"/>
              </a:rPr>
              <a:t>，與宗教相對。</a:t>
            </a:r>
            <a:endParaRPr lang="en-US" altLang="zh-TW" sz="3200" dirty="0">
              <a:latin typeface="+mj-ea"/>
              <a:ea typeface="+mj-ea"/>
            </a:endParaRPr>
          </a:p>
          <a:p>
            <a:pPr marL="627063" indent="-363538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200" dirty="0">
                <a:latin typeface="+mj-ea"/>
                <a:ea typeface="+mj-ea"/>
              </a:rPr>
              <a:t>3 </a:t>
            </a:r>
            <a:r>
              <a:rPr lang="zh-TW" altLang="en-US" sz="3200" dirty="0">
                <a:latin typeface="+mj-ea"/>
                <a:ea typeface="+mj-ea"/>
              </a:rPr>
              <a:t>我們需要享受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豐富的話</a:t>
            </a:r>
            <a:r>
              <a:rPr lang="zh-TW" altLang="en-US" sz="3200" dirty="0">
                <a:latin typeface="+mj-ea"/>
                <a:ea typeface="+mj-ea"/>
              </a:rPr>
              <a:t>並有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足彀的禱告</a:t>
            </a:r>
            <a:r>
              <a:rPr lang="zh-TW" altLang="en-US" sz="3200" dirty="0">
                <a:latin typeface="+mj-ea"/>
                <a:ea typeface="+mj-ea"/>
              </a:rPr>
              <a:t>；這會充滿我們的靈，將我們浸潤在那靈裏。</a:t>
            </a:r>
            <a:endParaRPr lang="en-US" altLang="zh-TW" sz="3200" dirty="0">
              <a:latin typeface="+mj-ea"/>
              <a:ea typeface="+mj-ea"/>
            </a:endParaRPr>
          </a:p>
          <a:p>
            <a:pPr marL="627063" indent="-363538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200" dirty="0">
                <a:latin typeface="+mj-ea"/>
                <a:ea typeface="+mj-ea"/>
              </a:rPr>
              <a:t>4 </a:t>
            </a:r>
            <a:r>
              <a:rPr lang="zh-TW" altLang="en-US" sz="3200" dirty="0">
                <a:latin typeface="+mj-ea"/>
                <a:ea typeface="+mj-ea"/>
              </a:rPr>
              <a:t>分別出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特定的時間禱告</a:t>
            </a:r>
            <a:r>
              <a:rPr lang="zh-TW" altLang="en-US" sz="3200" dirty="0">
                <a:latin typeface="+mj-ea"/>
                <a:ea typeface="+mj-ea"/>
              </a:rPr>
              <a:t>，會幫助我們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操練</a:t>
            </a:r>
            <a:r>
              <a:rPr lang="zh-TW" altLang="en-US" sz="3200" dirty="0">
                <a:latin typeface="+mj-ea"/>
                <a:ea typeface="+mj-ea"/>
              </a:rPr>
              <a:t>我們的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靈</a:t>
            </a:r>
            <a:r>
              <a:rPr lang="zh-TW" altLang="en-US" sz="3200" dirty="0">
                <a:latin typeface="+mj-ea"/>
                <a:ea typeface="+mj-ea"/>
              </a:rPr>
              <a:t>。 </a:t>
            </a:r>
            <a:endParaRPr lang="en-US" altLang="zh-TW" sz="3200" dirty="0">
              <a:latin typeface="+mj-ea"/>
              <a:ea typeface="+mj-ea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主恢復當前的需要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經歷主觀的基督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1917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/>
              <a:t>單純為著作生命的基督並為著召會：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/>
              <a:t>  </a:t>
            </a:r>
            <a:r>
              <a:rPr lang="en-US" altLang="zh-TW" sz="3600" dirty="0"/>
              <a:t>1 </a:t>
            </a:r>
            <a:r>
              <a:rPr lang="zh-TW" altLang="en-US" sz="3200" dirty="0">
                <a:solidFill>
                  <a:srgbClr val="FFFF00"/>
                </a:solidFill>
              </a:rPr>
              <a:t>主觀的基督</a:t>
            </a:r>
            <a:r>
              <a:rPr lang="en-US" altLang="zh-TW" sz="3200" dirty="0"/>
              <a:t>—</a:t>
            </a:r>
            <a:r>
              <a:rPr lang="zh-TW" altLang="en-US" sz="3200" dirty="0">
                <a:solidFill>
                  <a:srgbClr val="FFFF00"/>
                </a:solidFill>
              </a:rPr>
              <a:t>啟示</a:t>
            </a:r>
            <a:r>
              <a:rPr lang="zh-TW" altLang="en-US" sz="3200" dirty="0"/>
              <a:t>在我們裏面的基督。基督在我裏面</a:t>
            </a:r>
            <a:r>
              <a:rPr lang="zh-TW" altLang="en-US" sz="3200" dirty="0">
                <a:solidFill>
                  <a:srgbClr val="FFFF00"/>
                </a:solidFill>
              </a:rPr>
              <a:t>活着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200" dirty="0">
                <a:solidFill>
                  <a:srgbClr val="FFFF00"/>
                </a:solidFill>
              </a:rPr>
              <a:t>      </a:t>
            </a:r>
            <a:r>
              <a:rPr lang="zh-TW" altLang="en-US" sz="3200" dirty="0">
                <a:solidFill>
                  <a:srgbClr val="FFFF00"/>
                </a:solidFill>
              </a:rPr>
              <a:t>穿上了</a:t>
            </a:r>
            <a:r>
              <a:rPr lang="zh-TW" altLang="en-US" sz="3200" dirty="0"/>
              <a:t>基督。基督</a:t>
            </a:r>
            <a:r>
              <a:rPr lang="zh-TW" altLang="en-US" sz="3200" dirty="0">
                <a:solidFill>
                  <a:srgbClr val="FFFF00"/>
                </a:solidFill>
              </a:rPr>
              <a:t>成形</a:t>
            </a:r>
            <a:r>
              <a:rPr lang="zh-TW" altLang="en-US" sz="3200" dirty="0"/>
              <a:t>在我們裏面。</a:t>
            </a:r>
            <a:endParaRPr lang="en-US" altLang="zh-CN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200" dirty="0"/>
              <a:t>   2 </a:t>
            </a:r>
            <a:r>
              <a:rPr lang="zh-TW" altLang="en-US" sz="3200" dirty="0"/>
              <a:t>我們</a:t>
            </a:r>
            <a:r>
              <a:rPr lang="en-US" altLang="zh-TW" sz="3200" dirty="0"/>
              <a:t>…</a:t>
            </a:r>
            <a:r>
              <a:rPr lang="zh-TW" altLang="en-US" sz="3200" dirty="0"/>
              <a:t>不需要在意屬靈或是勝過罪，</a:t>
            </a:r>
            <a:endParaRPr lang="en-US" altLang="zh-TW" sz="3200" dirty="0"/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200" dirty="0">
                <a:solidFill>
                  <a:srgbClr val="FFFF00"/>
                </a:solidFill>
              </a:rPr>
              <a:t>      </a:t>
            </a:r>
            <a:r>
              <a:rPr lang="zh-TW" altLang="en-US" sz="3200" dirty="0">
                <a:solidFill>
                  <a:srgbClr val="FFFF00"/>
                </a:solidFill>
              </a:rPr>
              <a:t>只要在意我們靈中對主耶穌的享受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200" dirty="0"/>
              <a:t>      </a:t>
            </a:r>
            <a:r>
              <a:rPr lang="zh-TW" altLang="en-US" sz="3200" dirty="0"/>
              <a:t>在我們</a:t>
            </a:r>
            <a:r>
              <a:rPr lang="zh-TW" altLang="en-US" sz="3200" dirty="0">
                <a:solidFill>
                  <a:srgbClr val="FFFF00"/>
                </a:solidFill>
              </a:rPr>
              <a:t>靈裏有恩典</a:t>
            </a:r>
            <a:r>
              <a:rPr lang="zh-TW" altLang="en-US" sz="3200" dirty="0"/>
              <a:t>，沒有規條、儀文、道理或知識。</a:t>
            </a:r>
            <a:endParaRPr lang="en-US" altLang="zh-TW" sz="3200" dirty="0"/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/>
              <a:t> 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主恢復當前的需要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經歷主觀的基督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5537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 algn="just">
              <a:spcBef>
                <a:spcPts val="12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在調和的靈裏享受基督並為著主的權益出去：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Bef>
                <a:spcPts val="12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我們要在主的恢復裏實行召會生活，不需要純粹外在的教導。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Bef>
                <a:spcPts val="12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我們所需要的，乃是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照著調和的靈而行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Bef>
                <a:spcPts val="12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在我們的靈裏享受基督作恩典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。我們要享受基督作恩典，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Bef>
                <a:spcPts val="12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只需要飲於基督。 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Bef>
                <a:spcPts val="12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2 1970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年開始移民時，對於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誰該移民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該去那裏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何時去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spcBef>
                <a:spcPts val="1200"/>
              </a:spcBef>
              <a:spcAft>
                <a:spcPts val="600"/>
              </a:spcAft>
              <a:tabLst>
                <a:tab pos="439738" algn="l"/>
              </a:tabLst>
            </a:pPr>
            <a:r>
              <a:rPr lang="en-US" altLang="zh-TW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如何去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都有許多禱告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。我們該放下任何沒有彀多禱告所作的決定，並且該有新的開始。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主恢復當前的需要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經歷主觀的基督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37319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Aft>
                <a:spcPts val="1200"/>
              </a:spcAft>
            </a:pPr>
            <a:r>
              <a:rPr lang="zh-TW" altLang="zh-TW" sz="3600" dirty="0">
                <a:latin typeface="+mj-ea"/>
                <a:ea typeface="+mj-ea"/>
              </a:rPr>
              <a:t>一</a:t>
            </a:r>
            <a:r>
              <a:rPr lang="zh-TW" altLang="en-US" sz="3600" dirty="0">
                <a:latin typeface="+mj-ea"/>
                <a:ea typeface="+mj-ea"/>
              </a:rPr>
              <a:t> 成為在生命裏的人</a:t>
            </a:r>
            <a:r>
              <a:rPr lang="en-US" altLang="zh-TW" sz="3600" dirty="0">
                <a:latin typeface="+mj-ea"/>
                <a:ea typeface="+mj-ea"/>
              </a:rPr>
              <a:t>-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認識生命</a:t>
            </a:r>
            <a:r>
              <a:rPr lang="zh-TW" altLang="en-US" sz="3600" dirty="0">
                <a:latin typeface="+mj-ea"/>
                <a:ea typeface="+mj-ea"/>
              </a:rPr>
              <a:t>並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供應生命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627063" indent="-363538">
              <a:spcAft>
                <a:spcPts val="600"/>
              </a:spcAft>
              <a:tabLst>
                <a:tab pos="439738" algn="l"/>
              </a:tabLst>
            </a:pPr>
            <a:endParaRPr lang="en-US" altLang="zh-TW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+mj-ea"/>
                <a:ea typeface="+mj-ea"/>
              </a:rPr>
              <a:t>二</a:t>
            </a:r>
            <a:r>
              <a:rPr lang="zh-TW" altLang="en-US" sz="3600" dirty="0">
                <a:latin typeface="+mj-ea"/>
                <a:ea typeface="+mj-ea"/>
              </a:rPr>
              <a:t> 主的恢復是偉大的葡萄樹，藉著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生命的長大</a:t>
            </a:r>
            <a:r>
              <a:rPr lang="zh-TW" altLang="en-US" sz="3600" dirty="0">
                <a:latin typeface="+mj-ea"/>
                <a:ea typeface="+mj-ea"/>
              </a:rPr>
              <a:t>而擴展</a:t>
            </a:r>
            <a:r>
              <a:rPr lang="zh-CN" altLang="en-US" sz="3600" dirty="0">
                <a:latin typeface="+mj-ea"/>
                <a:ea typeface="+mj-ea"/>
              </a:rPr>
              <a:t>。</a:t>
            </a:r>
            <a:endParaRPr lang="en-US" altLang="zh-CN" sz="3600" dirty="0">
              <a:latin typeface="+mj-ea"/>
              <a:ea typeface="+mj-ea"/>
            </a:endParaRPr>
          </a:p>
          <a:p>
            <a:pPr marL="592138" indent="-592138" algn="just">
              <a:spcAft>
                <a:spcPts val="1200"/>
              </a:spcAft>
              <a:tabLst>
                <a:tab pos="439738" algn="l"/>
              </a:tabLst>
            </a:pP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成為在生命裏的人</a:t>
            </a:r>
            <a:r>
              <a:rPr kumimoji="1"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-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擴展主的恢復</a:t>
            </a:r>
            <a:endParaRPr lang="zh-TW" altLang="en-US" sz="36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09339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zh-TW" sz="3600" dirty="0">
                <a:latin typeface="+mj-ea"/>
                <a:ea typeface="+mj-ea"/>
              </a:rPr>
              <a:t>一</a:t>
            </a:r>
            <a:r>
              <a:rPr lang="zh-TW" altLang="en-US" sz="3600" dirty="0">
                <a:latin typeface="+mj-ea"/>
                <a:ea typeface="+mj-ea"/>
              </a:rPr>
              <a:t> 成為在生命裏的人</a:t>
            </a:r>
            <a:r>
              <a:rPr lang="en-US" altLang="zh-TW" sz="3600" dirty="0">
                <a:latin typeface="+mj-ea"/>
                <a:ea typeface="+mj-ea"/>
              </a:rPr>
              <a:t>-</a:t>
            </a:r>
            <a:r>
              <a:rPr lang="zh-TW" altLang="en-US" sz="3600" dirty="0">
                <a:latin typeface="+mj-ea"/>
                <a:ea typeface="+mj-ea"/>
              </a:rPr>
              <a:t>認識生命並供應生命</a:t>
            </a:r>
            <a:r>
              <a:rPr lang="zh-TW" altLang="zh-TW" sz="3600" dirty="0">
                <a:latin typeface="+mj-ea"/>
                <a:ea typeface="+mj-ea"/>
              </a:rPr>
              <a:t>：</a:t>
            </a:r>
            <a:endParaRPr lang="en-US" altLang="zh-TW" sz="3600" dirty="0">
              <a:latin typeface="+mj-ea"/>
              <a:ea typeface="+mj-ea"/>
            </a:endParaRPr>
          </a:p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latin typeface="+mj-ea"/>
                <a:ea typeface="+mj-ea"/>
              </a:rPr>
              <a:t>  </a:t>
            </a:r>
            <a:r>
              <a:rPr lang="en-US" altLang="zh-TW" sz="3200" dirty="0">
                <a:latin typeface="+mj-ea"/>
                <a:ea typeface="+mj-ea"/>
              </a:rPr>
              <a:t>1 </a:t>
            </a:r>
            <a:r>
              <a:rPr lang="zh-TW" altLang="en-US" sz="3200" dirty="0">
                <a:latin typeface="+mj-ea"/>
                <a:ea typeface="+mj-ea"/>
              </a:rPr>
              <a:t>我們若是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在生命裏</a:t>
            </a:r>
            <a:r>
              <a:rPr lang="zh-TW" altLang="en-US" sz="3200" dirty="0">
                <a:latin typeface="+mj-ea"/>
                <a:ea typeface="+mj-ea"/>
              </a:rPr>
              <a:t>的人自然會幫助別人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認識生命</a:t>
            </a:r>
            <a:endParaRPr lang="en-US" altLang="zh-TW" sz="3200" dirty="0">
              <a:solidFill>
                <a:srgbClr val="FFFF00"/>
              </a:solidFill>
              <a:latin typeface="+mj-ea"/>
              <a:ea typeface="+mj-ea"/>
            </a:endParaRPr>
          </a:p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latin typeface="+mj-ea"/>
                <a:ea typeface="+mj-ea"/>
              </a:rPr>
              <a:t>  </a:t>
            </a:r>
            <a:r>
              <a:rPr lang="en-US" altLang="zh-TW" sz="3200" dirty="0">
                <a:latin typeface="+mj-ea"/>
                <a:ea typeface="+mj-ea"/>
              </a:rPr>
              <a:t>2 </a:t>
            </a:r>
            <a:r>
              <a:rPr lang="zh-TW" altLang="en-US" sz="3200" dirty="0">
                <a:latin typeface="+mj-ea"/>
                <a:ea typeface="+mj-ea"/>
              </a:rPr>
              <a:t>我們乃該活在生命裏，將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生命供應</a:t>
            </a:r>
            <a:r>
              <a:rPr lang="zh-TW" altLang="en-US" sz="3200" dirty="0">
                <a:latin typeface="+mj-ea"/>
                <a:ea typeface="+mj-ea"/>
              </a:rPr>
              <a:t>給人，</a:t>
            </a:r>
            <a:endParaRPr lang="en-US" altLang="zh-TW" sz="3200" dirty="0">
              <a:latin typeface="+mj-ea"/>
              <a:ea typeface="+mj-ea"/>
            </a:endParaRPr>
          </a:p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latin typeface="+mj-ea"/>
                <a:ea typeface="+mj-ea"/>
              </a:rPr>
              <a:t>     引導人直接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與主接觸</a:t>
            </a:r>
            <a:r>
              <a:rPr lang="zh-TW" altLang="en-US" sz="3200" dirty="0">
                <a:latin typeface="+mj-ea"/>
                <a:ea typeface="+mj-ea"/>
              </a:rPr>
              <a:t>。</a:t>
            </a:r>
            <a:endParaRPr lang="en-US" altLang="zh-TW" sz="3200" dirty="0">
              <a:latin typeface="+mj-ea"/>
              <a:ea typeface="+mj-ea"/>
            </a:endParaRPr>
          </a:p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latin typeface="+mj-ea"/>
                <a:ea typeface="+mj-ea"/>
              </a:rPr>
              <a:t>  </a:t>
            </a:r>
            <a:r>
              <a:rPr lang="en-US" altLang="zh-TW" sz="3200" dirty="0">
                <a:latin typeface="+mj-ea"/>
                <a:ea typeface="+mj-ea"/>
              </a:rPr>
              <a:t>3 </a:t>
            </a:r>
            <a:r>
              <a:rPr lang="zh-TW" altLang="en-US" sz="3200" dirty="0">
                <a:latin typeface="+mj-ea"/>
                <a:ea typeface="+mj-ea"/>
              </a:rPr>
              <a:t>我們若沒有學功課，幫助聖徒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接觸主</a:t>
            </a:r>
            <a:r>
              <a:rPr lang="zh-TW" altLang="en-US" sz="3200" dirty="0">
                <a:latin typeface="+mj-ea"/>
                <a:ea typeface="+mj-ea"/>
              </a:rPr>
              <a:t>，</a:t>
            </a:r>
            <a:endParaRPr lang="en-US" altLang="zh-TW" sz="3200" dirty="0">
              <a:latin typeface="+mj-ea"/>
              <a:ea typeface="+mj-ea"/>
            </a:endParaRPr>
          </a:p>
          <a:p>
            <a:pPr marL="592138" indent="-592138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     顧到主</a:t>
            </a:r>
            <a:r>
              <a:rPr lang="zh-TW" altLang="en-US" sz="3200" dirty="0">
                <a:latin typeface="+mj-ea"/>
                <a:ea typeface="+mj-ea"/>
              </a:rPr>
              <a:t>在他們靈裏的引導，我們就會錯失主恢復的目標。</a:t>
            </a:r>
            <a:endParaRPr lang="en-US" altLang="zh-TW" sz="3200" dirty="0">
              <a:latin typeface="+mj-ea"/>
              <a:ea typeface="+mj-ea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成為在生命裏的人</a:t>
            </a:r>
            <a:r>
              <a:rPr kumimoji="1"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-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擴展主的恢復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6846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D7B4848-130D-4AA9-A7BD-83DDC5322A83}"/>
              </a:ext>
            </a:extLst>
          </p:cNvPr>
          <p:cNvSpPr txBox="1"/>
          <p:nvPr/>
        </p:nvSpPr>
        <p:spPr>
          <a:xfrm>
            <a:off x="203067" y="1292317"/>
            <a:ext cx="118646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 algn="just">
              <a:spcBef>
                <a:spcPts val="1200"/>
              </a:spcBef>
              <a:spcAft>
                <a:spcPts val="1200"/>
              </a:spcAft>
              <a:tabLst>
                <a:tab pos="439738" algn="l"/>
              </a:tabLst>
            </a:pP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/>
              <a:t>主的恢復是偉大的葡萄樹，藉著</a:t>
            </a:r>
            <a:r>
              <a:rPr lang="zh-TW" altLang="en-US" sz="3600" dirty="0">
                <a:solidFill>
                  <a:srgbClr val="FFFF00"/>
                </a:solidFill>
              </a:rPr>
              <a:t>生命的長大</a:t>
            </a:r>
            <a:r>
              <a:rPr lang="zh-TW" altLang="en-US" sz="3600" dirty="0"/>
              <a:t>而擴展：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   </a:t>
            </a:r>
            <a:r>
              <a:rPr lang="en-US" altLang="zh-TW" sz="3200" dirty="0"/>
              <a:t>1 </a:t>
            </a:r>
            <a:r>
              <a:rPr lang="zh-TW" altLang="en-US" sz="3200" dirty="0"/>
              <a:t>我們需要仰望主耶穌賜給我們擴增但我們的擴增，</a:t>
            </a:r>
            <a:endParaRPr lang="en-US" altLang="zh-TW" sz="1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      不該來自宗教運動，乃該來自信徒裏面</a:t>
            </a:r>
            <a:r>
              <a:rPr lang="zh-TW" altLang="en-US" sz="3200" dirty="0">
                <a:solidFill>
                  <a:srgbClr val="FFFF00"/>
                </a:solidFill>
              </a:rPr>
              <a:t>神聖生命的繁殖</a:t>
            </a:r>
            <a:r>
              <a:rPr lang="zh-TW" altLang="en-US" sz="3200" dirty="0"/>
              <a:t>。</a:t>
            </a:r>
            <a:endParaRPr lang="zh-TW" altLang="en-US" sz="1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   </a:t>
            </a:r>
            <a:r>
              <a:rPr lang="en-US" altLang="zh-TW" sz="3200" dirty="0"/>
              <a:t>2 </a:t>
            </a:r>
            <a:r>
              <a:rPr lang="zh-TW" altLang="en-US" sz="3200" dirty="0"/>
              <a:t>真正出於主的工作乃是</a:t>
            </a:r>
            <a:r>
              <a:rPr lang="zh-TW" altLang="en-US" sz="3200" dirty="0">
                <a:solidFill>
                  <a:srgbClr val="FFFF00"/>
                </a:solidFill>
              </a:rPr>
              <a:t>生命的流露</a:t>
            </a:r>
            <a:r>
              <a:rPr lang="zh-TW" altLang="en-US" sz="3200" dirty="0"/>
              <a:t>。</a:t>
            </a:r>
            <a:endParaRPr lang="zh-TW" altLang="en-US" sz="1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   </a:t>
            </a:r>
            <a:r>
              <a:rPr lang="en-US" altLang="zh-TW" sz="3200" dirty="0"/>
              <a:t>3 </a:t>
            </a:r>
            <a:r>
              <a:rPr lang="zh-TW" altLang="en-US" sz="3200" dirty="0"/>
              <a:t>主的恢復該是獨一的葡萄樹，藉著</a:t>
            </a:r>
            <a:r>
              <a:rPr lang="zh-TW" altLang="en-US" sz="3200" dirty="0">
                <a:solidFill>
                  <a:srgbClr val="FFFF00"/>
                </a:solidFill>
              </a:rPr>
              <a:t>生命的流露</a:t>
            </a:r>
            <a:r>
              <a:rPr lang="zh-TW" altLang="en-US" sz="3200" dirty="0"/>
              <a:t>而</a:t>
            </a:r>
            <a:r>
              <a:rPr lang="zh-TW" altLang="en-US" sz="3200" dirty="0">
                <a:solidFill>
                  <a:srgbClr val="FFFF00"/>
                </a:solidFill>
              </a:rPr>
              <a:t>生長並擴展</a:t>
            </a:r>
            <a:r>
              <a:rPr lang="zh-TW" altLang="en-US" sz="3200" dirty="0"/>
              <a:t>。</a:t>
            </a:r>
            <a:endParaRPr lang="zh-TW" altLang="en-US" sz="1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   </a:t>
            </a:r>
            <a:r>
              <a:rPr lang="en-US" altLang="zh-TW" sz="3200" dirty="0"/>
              <a:t>4 </a:t>
            </a:r>
            <a:r>
              <a:rPr lang="zh-TW" altLang="en-US" sz="3200" dirty="0"/>
              <a:t>葡萄樹的生命一</a:t>
            </a:r>
            <a:r>
              <a:rPr lang="zh-TW" altLang="en-US" sz="3200" dirty="0">
                <a:solidFill>
                  <a:srgbClr val="FFFF00"/>
                </a:solidFill>
              </a:rPr>
              <a:t>長大</a:t>
            </a:r>
            <a:r>
              <a:rPr lang="zh-TW" altLang="en-US" sz="3200" dirty="0"/>
              <a:t>，葡萄樹就</a:t>
            </a:r>
            <a:r>
              <a:rPr lang="zh-TW" altLang="en-US" sz="3200" dirty="0">
                <a:solidFill>
                  <a:srgbClr val="FFFF00"/>
                </a:solidFill>
              </a:rPr>
              <a:t>擴展並繁殖</a:t>
            </a:r>
            <a:r>
              <a:rPr lang="zh-TW" altLang="en-US" sz="3200" dirty="0"/>
              <a:t>。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</a:rPr>
              <a:t>成為在生命裏的人</a:t>
            </a:r>
            <a:r>
              <a:rPr kumimoji="1"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-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擴展主的恢復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8261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傳揚福音</a:t>
            </a:r>
            <a:r>
              <a:rPr kumimoji="1" lang="zh-TW" altLang="en-US" sz="3600" dirty="0">
                <a:latin typeface="微軟正黑體" panose="020B0604030504040204" pitchFamily="34" charset="-120"/>
              </a:rPr>
              <a:t>及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校園工作</a:t>
            </a:r>
          </a:p>
          <a:p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343226" y="1308027"/>
            <a:ext cx="11864647" cy="670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TW" altLang="en-US" sz="3600" dirty="0">
                <a:latin typeface="微軟正黑體" panose="020B0604030504040204" pitchFamily="34" charset="-120"/>
              </a:rPr>
              <a:t>內容出處：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592138" indent="-592138">
              <a:lnSpc>
                <a:spcPts val="40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US" altLang="zh-TW" sz="3600" dirty="0">
                <a:latin typeface="微軟正黑體" panose="020B0604030504040204" pitchFamily="34" charset="-120"/>
              </a:rPr>
              <a:t>1</a:t>
            </a:r>
            <a:r>
              <a:rPr lang="zh-TW" altLang="en-US" sz="3600" dirty="0">
                <a:latin typeface="微軟正黑體" panose="020B0604030504040204" pitchFamily="34" charset="-120"/>
              </a:rPr>
              <a:t> </a:t>
            </a:r>
            <a:r>
              <a:rPr lang="en-US" altLang="zh-TW" sz="3600" dirty="0">
                <a:latin typeface="微軟正黑體" panose="020B0604030504040204" pitchFamily="34" charset="-120"/>
              </a:rPr>
              <a:t>『</a:t>
            </a:r>
            <a:r>
              <a:rPr lang="zh-TW" altLang="en-US" sz="3600" dirty="0">
                <a:latin typeface="微軟正黑體" panose="020B0604030504040204" pitchFamily="34" charset="-120"/>
              </a:rPr>
              <a:t>關於福音的交通與問答</a:t>
            </a:r>
            <a:r>
              <a:rPr lang="en-US" altLang="zh-TW" sz="3600" dirty="0">
                <a:latin typeface="微軟正黑體" panose="020B0604030504040204" pitchFamily="34" charset="-120"/>
              </a:rPr>
              <a:t>』</a:t>
            </a:r>
            <a:r>
              <a:rPr lang="zh-TW" altLang="en-US" sz="3600" dirty="0">
                <a:latin typeface="微軟正黑體" panose="020B0604030504040204" pitchFamily="34" charset="-120"/>
              </a:rPr>
              <a:t>，共</a:t>
            </a:r>
            <a:r>
              <a:rPr lang="en-US" altLang="zh-TW" sz="3600" dirty="0">
                <a:latin typeface="微軟正黑體" panose="020B0604030504040204" pitchFamily="34" charset="-120"/>
              </a:rPr>
              <a:t>5</a:t>
            </a:r>
            <a:r>
              <a:rPr lang="zh-TW" altLang="en-US" sz="3600" dirty="0">
                <a:latin typeface="微軟正黑體" panose="020B0604030504040204" pitchFamily="34" charset="-120"/>
              </a:rPr>
              <a:t>篇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3600" dirty="0" err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592138" indent="-592138">
              <a:lnSpc>
                <a:spcPts val="40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US" altLang="zh-TW" sz="3400" dirty="0">
                <a:latin typeface="微軟正黑體" panose="020B0604030504040204" pitchFamily="34" charset="-120"/>
              </a:rPr>
              <a:t>2</a:t>
            </a:r>
            <a:r>
              <a:rPr lang="zh-TW" altLang="en-US" sz="3400" dirty="0">
                <a:latin typeface="微軟正黑體" panose="020B0604030504040204" pitchFamily="34" charset="-120"/>
              </a:rPr>
              <a:t> </a:t>
            </a:r>
            <a:r>
              <a:rPr lang="en-US" altLang="zh-TW" sz="3400" dirty="0">
                <a:latin typeface="微軟正黑體" panose="020B0604030504040204" pitchFamily="34" charset="-120"/>
              </a:rPr>
              <a:t>『</a:t>
            </a:r>
            <a:r>
              <a:rPr lang="zh-TW" altLang="en-US" sz="3400" dirty="0">
                <a:latin typeface="微軟正黑體" panose="020B0604030504040204" pitchFamily="34" charset="-120"/>
              </a:rPr>
              <a:t>關於主得著大學生之行動的原則</a:t>
            </a:r>
            <a:r>
              <a:rPr lang="en-US" altLang="zh-TW" sz="3400" dirty="0">
                <a:latin typeface="微軟正黑體" panose="020B0604030504040204" pitchFamily="34" charset="-120"/>
              </a:rPr>
              <a:t>』</a:t>
            </a:r>
            <a:r>
              <a:rPr lang="zh-TW" altLang="en-US" sz="3400" dirty="0">
                <a:latin typeface="微軟正黑體" panose="020B0604030504040204" pitchFamily="34" charset="-120"/>
              </a:rPr>
              <a:t>，共</a:t>
            </a:r>
            <a:r>
              <a:rPr lang="en-US" altLang="zh-TW" sz="3400" dirty="0">
                <a:latin typeface="微軟正黑體" panose="020B0604030504040204" pitchFamily="34" charset="-120"/>
              </a:rPr>
              <a:t>1</a:t>
            </a:r>
            <a:r>
              <a:rPr lang="zh-TW" altLang="en-US" sz="3400" dirty="0">
                <a:latin typeface="微軟正黑體" panose="020B0604030504040204" pitchFamily="34" charset="-120"/>
              </a:rPr>
              <a:t>篇。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400" dirty="0">
              <a:latin typeface="微軟正黑體" panose="020B0604030504040204" pitchFamily="34" charset="-120"/>
            </a:endParaRPr>
          </a:p>
          <a:p>
            <a:pPr marL="592138" indent="-592138">
              <a:lnSpc>
                <a:spcPts val="40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US" altLang="zh-TW" sz="3600" dirty="0">
                <a:latin typeface="微軟正黑體" panose="020B0604030504040204" pitchFamily="34" charset="-120"/>
              </a:rPr>
              <a:t>3</a:t>
            </a:r>
            <a:r>
              <a:rPr lang="zh-TW" altLang="en-US" sz="3600" dirty="0">
                <a:latin typeface="微軟正黑體" panose="020B0604030504040204" pitchFamily="34" charset="-120"/>
              </a:rPr>
              <a:t> </a:t>
            </a:r>
            <a:r>
              <a:rPr lang="en-US" altLang="zh-TW" sz="3600" dirty="0">
                <a:latin typeface="微軟正黑體" panose="020B0604030504040204" pitchFamily="34" charset="-120"/>
              </a:rPr>
              <a:t>『</a:t>
            </a:r>
            <a:r>
              <a:rPr lang="zh-TW" altLang="en-US" sz="3600" dirty="0">
                <a:latin typeface="微軟正黑體" panose="020B0604030504040204" pitchFamily="34" charset="-120"/>
              </a:rPr>
              <a:t>關於召會擴展的交通</a:t>
            </a:r>
            <a:r>
              <a:rPr lang="en-US" altLang="zh-TW" sz="3600" dirty="0">
                <a:latin typeface="微軟正黑體" panose="020B0604030504040204" pitchFamily="34" charset="-120"/>
              </a:rPr>
              <a:t>』</a:t>
            </a:r>
            <a:r>
              <a:rPr lang="zh-TW" altLang="en-US" sz="3600" dirty="0">
                <a:latin typeface="微軟正黑體" panose="020B0604030504040204" pitchFamily="34" charset="-120"/>
              </a:rPr>
              <a:t>，共</a:t>
            </a:r>
            <a:r>
              <a:rPr lang="en-US" altLang="zh-TW" sz="3600" dirty="0">
                <a:latin typeface="微軟正黑體" panose="020B0604030504040204" pitchFamily="34" charset="-120"/>
              </a:rPr>
              <a:t>1</a:t>
            </a:r>
            <a:r>
              <a:rPr lang="zh-TW" altLang="en-US" sz="3600" dirty="0">
                <a:latin typeface="微軟正黑體" panose="020B0604030504040204" pitchFamily="34" charset="-120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592138" indent="-592138">
              <a:lnSpc>
                <a:spcPts val="40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US" altLang="zh-TW" sz="3600" dirty="0">
                <a:latin typeface="微軟正黑體" panose="020B0604030504040204" pitchFamily="34" charset="-120"/>
              </a:rPr>
              <a:t>4</a:t>
            </a:r>
            <a:r>
              <a:rPr lang="zh-TW" altLang="en-US" sz="3600" dirty="0">
                <a:latin typeface="微軟正黑體" panose="020B0604030504040204" pitchFamily="34" charset="-120"/>
              </a:rPr>
              <a:t>  </a:t>
            </a:r>
            <a:r>
              <a:rPr lang="en-US" altLang="zh-TW" sz="3600" dirty="0">
                <a:latin typeface="微軟正黑體" panose="020B0604030504040204" pitchFamily="34" charset="-120"/>
              </a:rPr>
              <a:t>『</a:t>
            </a:r>
            <a:r>
              <a:rPr lang="zh-TW" altLang="en-US" sz="3600" dirty="0">
                <a:latin typeface="微軟正黑體" panose="020B0604030504040204" pitchFamily="34" charset="-120"/>
              </a:rPr>
              <a:t>在大專校園傳揚福音</a:t>
            </a:r>
            <a:r>
              <a:rPr lang="en-US" altLang="zh-TW" sz="3600" dirty="0">
                <a:latin typeface="微軟正黑體" panose="020B0604030504040204" pitchFamily="34" charset="-120"/>
              </a:rPr>
              <a:t>』</a:t>
            </a:r>
            <a:r>
              <a:rPr lang="zh-TW" altLang="en-US" sz="3600" dirty="0">
                <a:latin typeface="微軟正黑體" panose="020B0604030504040204" pitchFamily="34" charset="-120"/>
              </a:rPr>
              <a:t>，共</a:t>
            </a:r>
            <a:r>
              <a:rPr lang="en-US" altLang="zh-TW" sz="3600" dirty="0">
                <a:latin typeface="微軟正黑體" panose="020B0604030504040204" pitchFamily="34" charset="-120"/>
              </a:rPr>
              <a:t>3</a:t>
            </a:r>
            <a:r>
              <a:rPr lang="zh-TW" altLang="en-US" sz="3600" dirty="0">
                <a:latin typeface="微軟正黑體" panose="020B0604030504040204" pitchFamily="34" charset="-120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916E63F5-239E-AB41-AB0F-4B75831CB3A9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xmlns="" id="{B6C66F1C-96A6-5F49-8BF9-21B71B42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4F4D798-A181-D143-A2B1-1D36F26AA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346EAB66-738E-D847-9D72-3D507792AAA6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9" name="TextBox 74">
            <a:extLst>
              <a:ext uri="{FF2B5EF4-FFF2-40B4-BE49-F238E27FC236}">
                <a16:creationId xmlns:a16="http://schemas.microsoft.com/office/drawing/2014/main" xmlns="" id="{23A3DFEC-73D1-BD47-BC6A-67D70DBC947B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573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1090966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67670" y="111277"/>
            <a:ext cx="724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latin typeface="微軟正黑體" panose="020B0604030504040204" pitchFamily="34" charset="-120"/>
              </a:rPr>
              <a:t>要點內容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002FB08-B2E7-4445-9C40-3042D2DC1A58}"/>
              </a:ext>
            </a:extLst>
          </p:cNvPr>
          <p:cNvSpPr txBox="1"/>
          <p:nvPr/>
        </p:nvSpPr>
        <p:spPr>
          <a:xfrm>
            <a:off x="839416" y="1600294"/>
            <a:ext cx="10513168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 algn="just">
              <a:lnSpc>
                <a:spcPts val="68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 關於福音的交通與問答。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lnSpc>
                <a:spcPts val="68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  關於主得著大學生之行動的原則。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lnSpc>
                <a:spcPts val="68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  在大專校園傳揚福音一些重要的事。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2138" indent="-592138" algn="just">
              <a:lnSpc>
                <a:spcPts val="3800"/>
              </a:lnSpc>
              <a:spcAft>
                <a:spcPts val="1200"/>
              </a:spcAft>
              <a:tabLst>
                <a:tab pos="439738" algn="l"/>
              </a:tabLst>
            </a:pPr>
            <a:endParaRPr lang="en-US" altLang="zh-CN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0766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426449" y="1079657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91344" y="293451"/>
            <a:ext cx="688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latin typeface="微軟正黑體" panose="020B0604030504040204" pitchFamily="34" charset="-120"/>
              </a:rPr>
              <a:t>關於福音的交通與問答</a:t>
            </a:r>
            <a:r>
              <a:rPr kumimoji="1" lang="en-US" altLang="zh-TW" sz="3600" dirty="0">
                <a:latin typeface="微軟正黑體" panose="020B0604030504040204" pitchFamily="34" charset="-120"/>
              </a:rPr>
              <a:t>: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78118" y="1356131"/>
            <a:ext cx="11286176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微軟正黑體" panose="020B0604030504040204" pitchFamily="34" charset="-120"/>
              </a:rPr>
              <a:t>一 主的恢復要恢復的兩個項目</a:t>
            </a:r>
            <a:r>
              <a:rPr lang="en-US" altLang="zh-TW" sz="3600" dirty="0">
                <a:latin typeface="微軟正黑體" panose="020B0604030504040204" pitchFamily="34" charset="-120"/>
              </a:rPr>
              <a:t>:</a:t>
            </a:r>
          </a:p>
          <a:p>
            <a:pPr marL="592138" indent="-592138">
              <a:lnSpc>
                <a:spcPts val="40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微軟正黑體" panose="020B0604030504040204" pitchFamily="34" charset="-120"/>
              </a:rPr>
              <a:t>  </a:t>
            </a:r>
            <a:r>
              <a:rPr lang="en-US" altLang="zh-TW" sz="3600" dirty="0">
                <a:latin typeface="微軟正黑體" panose="020B0604030504040204" pitchFamily="34" charset="-120"/>
              </a:rPr>
              <a:t>1</a:t>
            </a:r>
            <a:r>
              <a:rPr lang="zh-TW" altLang="en-US" sz="3600" dirty="0">
                <a:latin typeface="微軟正黑體" panose="020B0604030504040204" pitchFamily="34" charset="-120"/>
              </a:rPr>
              <a:t> 恢復那位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活的、包羅萬有的基督</a:t>
            </a:r>
            <a:r>
              <a:rPr lang="zh-TW" altLang="en-US" sz="3600" dirty="0">
                <a:latin typeface="微軟正黑體" panose="020B0604030504040204" pitchFamily="34" charset="-120"/>
              </a:rPr>
              <a:t>作我們的生命和    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zh-TW" altLang="en-US" sz="3600" dirty="0">
                <a:latin typeface="微軟正黑體" panose="020B0604030504040204" pitchFamily="34" charset="-120"/>
              </a:rPr>
              <a:t>      一切。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592138" indent="-592138">
              <a:lnSpc>
                <a:spcPts val="40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600" dirty="0">
                <a:latin typeface="微軟正黑體" panose="020B0604030504040204" pitchFamily="34" charset="-120"/>
              </a:rPr>
              <a:t>  2</a:t>
            </a:r>
            <a:r>
              <a:rPr lang="zh-TW" altLang="en-US" sz="3600" dirty="0">
                <a:latin typeface="微軟正黑體" panose="020B0604030504040204" pitchFamily="34" charset="-120"/>
              </a:rPr>
              <a:t> 恢復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真正的召會生活</a:t>
            </a:r>
            <a:r>
              <a:rPr lang="zh-TW" altLang="en-US" sz="3600" dirty="0">
                <a:latin typeface="微軟正黑體" panose="020B0604030504040204" pitchFamily="34" charset="-120"/>
              </a:rPr>
              <a:t>作耶穌的見證。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592138" indent="-592138">
              <a:lnSpc>
                <a:spcPts val="40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微軟正黑體" panose="020B0604030504040204" pitchFamily="34" charset="-120"/>
              </a:rPr>
              <a:t>二 我們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見證的特徵</a:t>
            </a:r>
            <a:r>
              <a:rPr lang="zh-TW" altLang="en-US" sz="3600" dirty="0">
                <a:latin typeface="微軟正黑體" panose="020B0604030504040204" pitchFamily="34" charset="-120"/>
              </a:rPr>
              <a:t>：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592138" indent="-592138">
              <a:lnSpc>
                <a:spcPts val="40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en-US" altLang="zh-TW" sz="3600" dirty="0">
                <a:latin typeface="微軟正黑體" panose="020B0604030504040204" pitchFamily="34" charset="-120"/>
              </a:rPr>
              <a:t>  1 </a:t>
            </a:r>
            <a:r>
              <a:rPr lang="zh-TW" altLang="en-US" sz="3600" dirty="0">
                <a:latin typeface="微軟正黑體" panose="020B0604030504040204" pitchFamily="34" charset="-120"/>
              </a:rPr>
              <a:t>過得勝的生活，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勝過世俗</a:t>
            </a:r>
            <a:r>
              <a:rPr lang="zh-TW" altLang="en-US" sz="3600" dirty="0">
                <a:latin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592138" indent="-592138">
              <a:lnSpc>
                <a:spcPts val="40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微軟正黑體" panose="020B0604030504040204" pitchFamily="34" charset="-120"/>
              </a:rPr>
              <a:t>  </a:t>
            </a:r>
            <a:r>
              <a:rPr lang="en-US" altLang="zh-TW" sz="3600" dirty="0">
                <a:latin typeface="微軟正黑體" panose="020B0604030504040204" pitchFamily="34" charset="-120"/>
              </a:rPr>
              <a:t>2 </a:t>
            </a:r>
            <a:r>
              <a:rPr lang="zh-TW" altLang="en-US" sz="3600" dirty="0">
                <a:latin typeface="微軟正黑體" panose="020B0604030504040204" pitchFamily="34" charset="-120"/>
              </a:rPr>
              <a:t>過一種生活，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勝過一切反對神的事物</a:t>
            </a:r>
            <a:r>
              <a:rPr lang="zh-TW" altLang="en-US" sz="3600" dirty="0">
                <a:latin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</a:endParaRPr>
          </a:p>
          <a:p>
            <a:pPr marL="592138" indent="-592138">
              <a:lnSpc>
                <a:spcPts val="4000"/>
              </a:lnSpc>
              <a:spcAft>
                <a:spcPts val="1200"/>
              </a:spcAft>
              <a:tabLst>
                <a:tab pos="439738" algn="l"/>
              </a:tabLst>
            </a:pPr>
            <a:r>
              <a:rPr lang="zh-TW" altLang="en-US" sz="3600" dirty="0">
                <a:latin typeface="微軟正黑體" panose="020B0604030504040204" pitchFamily="34" charset="-120"/>
              </a:rPr>
              <a:t>  </a:t>
            </a:r>
            <a:r>
              <a:rPr lang="en-US" altLang="zh-TW" sz="3600" dirty="0">
                <a:latin typeface="微軟正黑體" panose="020B0604030504040204" pitchFamily="34" charset="-120"/>
              </a:rPr>
              <a:t>3 </a:t>
            </a:r>
            <a:r>
              <a:rPr lang="zh-TW" altLang="en-US" sz="3600" dirty="0">
                <a:latin typeface="微軟正黑體" panose="020B0604030504040204" pitchFamily="34" charset="-120"/>
              </a:rPr>
              <a:t>過一種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愛主的生活</a:t>
            </a:r>
            <a:r>
              <a:rPr lang="zh-TW" altLang="en-US" sz="3600" dirty="0">
                <a:latin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325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CF94743-67CD-084A-ADCA-D0AE74014139}"/>
              </a:ext>
            </a:extLst>
          </p:cNvPr>
          <p:cNvSpPr txBox="1"/>
          <p:nvPr/>
        </p:nvSpPr>
        <p:spPr>
          <a:xfrm>
            <a:off x="603319" y="1616529"/>
            <a:ext cx="113002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因著今日的基督教對於主觀的真理是如此忽略，所以他們沒有實際的召會生活。實際的召會生活乃是出於我們對於主觀真理的經歷。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我們有了主觀真理的經歷，召會自然就產生出來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>
                <a:latin typeface="微軟正黑體" panose="020B0604030504040204" pitchFamily="34" charset="-120"/>
              </a:rPr>
              <a:t>』</a:t>
            </a:r>
          </a:p>
          <a:p>
            <a:pPr algn="just">
              <a:spcAft>
                <a:spcPts val="1200"/>
              </a:spcAft>
            </a:pPr>
            <a:endParaRPr lang="en-US" altLang="zh-TW" sz="3200" dirty="0">
              <a:latin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en-US" altLang="zh-TW" sz="3200" dirty="0">
                <a:latin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所有主觀的真理都是聯於靈，也都是聯於生命。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因為我們憑靈活著，也活在生命中，我們就有主觀真理的經歷，也就有召會生活。</a:t>
            </a:r>
            <a:r>
              <a:rPr lang="en-US" altLang="zh-TW" sz="3200" dirty="0">
                <a:latin typeface="微軟正黑體" panose="020B0604030504040204" pitchFamily="34" charset="-120"/>
              </a:rPr>
              <a:t>』</a:t>
            </a:r>
          </a:p>
          <a:p>
            <a:pPr algn="r">
              <a:spcAft>
                <a:spcPts val="1200"/>
              </a:spcAft>
            </a:pPr>
            <a:endParaRPr lang="en-US" altLang="zh-TW" sz="2400" dirty="0">
              <a:latin typeface="微軟正黑體" panose="020B0604030504040204" pitchFamily="34" charset="-120"/>
            </a:endParaRPr>
          </a:p>
          <a:p>
            <a:pPr algn="r">
              <a:spcAft>
                <a:spcPts val="1200"/>
              </a:spcAft>
            </a:pPr>
            <a:r>
              <a:rPr lang="zh-TW" altLang="en-US" sz="2400" dirty="0">
                <a:latin typeface="微軟正黑體" panose="020B0604030504040204" pitchFamily="34" charset="-120"/>
              </a:rPr>
              <a:t>李常受文集</a:t>
            </a:r>
            <a:r>
              <a:rPr lang="en-US" altLang="zh-TW" sz="2400" dirty="0">
                <a:latin typeface="微軟正黑體" panose="020B0604030504040204" pitchFamily="34" charset="-120"/>
              </a:rPr>
              <a:t>1977</a:t>
            </a:r>
            <a:r>
              <a:rPr lang="zh-TW" altLang="en-US" sz="2400" dirty="0">
                <a:latin typeface="微軟正黑體" panose="020B0604030504040204" pitchFamily="34" charset="-120"/>
              </a:rPr>
              <a:t>第三冊</a:t>
            </a:r>
            <a:r>
              <a:rPr lang="en-US" altLang="zh-TW" sz="2400" dirty="0">
                <a:latin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</a:rPr>
              <a:t>聖經中的主觀真理</a:t>
            </a:r>
            <a:r>
              <a:rPr lang="en-US" altLang="zh-TW" sz="2400" dirty="0">
                <a:latin typeface="微軟正黑體" panose="020B0604030504040204" pitchFamily="34" charset="-120"/>
              </a:rPr>
              <a:t>』 第</a:t>
            </a:r>
            <a:r>
              <a:rPr lang="zh-TW" altLang="en-US" sz="2400" dirty="0">
                <a:latin typeface="微軟正黑體" panose="020B0604030504040204" pitchFamily="34" charset="-120"/>
              </a:rPr>
              <a:t>二章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020B25B-2ECC-BE40-9D9C-73EC9FDD0171}"/>
              </a:ext>
            </a:extLst>
          </p:cNvPr>
          <p:cNvSpPr txBox="1"/>
          <p:nvPr/>
        </p:nvSpPr>
        <p:spPr>
          <a:xfrm>
            <a:off x="228601" y="27758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400" dirty="0">
                <a:latin typeface="Weibei TC" panose="03000800000000000000" pitchFamily="66" charset="-128"/>
                <a:ea typeface="Weibei TC" panose="03000800000000000000" pitchFamily="66" charset="-128"/>
              </a:rPr>
              <a:t>職事當時的負擔</a:t>
            </a:r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xmlns="" id="{6CFD3D6C-F070-7145-B997-16015999B553}"/>
              </a:ext>
            </a:extLst>
          </p:cNvPr>
          <p:cNvGrpSpPr/>
          <p:nvPr/>
        </p:nvGrpSpPr>
        <p:grpSpPr>
          <a:xfrm>
            <a:off x="359230" y="1002235"/>
            <a:ext cx="4206168" cy="89582"/>
            <a:chOff x="5012716" y="1129776"/>
            <a:chExt cx="3148718" cy="103072"/>
          </a:xfrm>
        </p:grpSpPr>
        <p:sp>
          <p:nvSpPr>
            <p:cNvPr id="8" name="Rounded Rectangle 70">
              <a:extLst>
                <a:ext uri="{FF2B5EF4-FFF2-40B4-BE49-F238E27FC236}">
                  <a16:creationId xmlns:a16="http://schemas.microsoft.com/office/drawing/2014/main" xmlns="" id="{1EDD300E-F1E6-5744-AEE0-7C322E2D0883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9" name="Rounded Rectangle 71">
              <a:extLst>
                <a:ext uri="{FF2B5EF4-FFF2-40B4-BE49-F238E27FC236}">
                  <a16:creationId xmlns:a16="http://schemas.microsoft.com/office/drawing/2014/main" xmlns="" id="{4B01A1D3-CA01-6F4C-8651-49F2393CB829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0" name="Rounded Rectangle 72">
              <a:extLst>
                <a:ext uri="{FF2B5EF4-FFF2-40B4-BE49-F238E27FC236}">
                  <a16:creationId xmlns:a16="http://schemas.microsoft.com/office/drawing/2014/main" xmlns="" id="{B3581B77-F093-2348-B79D-B1DBC2914741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5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457482" y="90043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10883" y="130990"/>
            <a:ext cx="6884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dirty="0">
                <a:latin typeface="微軟正黑體" panose="020B0604030504040204" pitchFamily="34" charset="-120"/>
              </a:rPr>
              <a:t>關於福音的交通與問答</a:t>
            </a:r>
            <a:r>
              <a:rPr kumimoji="1" lang="en-US" altLang="zh-TW" sz="3600" dirty="0">
                <a:latin typeface="微軟正黑體" panose="020B0604030504040204" pitchFamily="34" charset="-120"/>
              </a:rPr>
              <a:t>: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23392" y="927763"/>
            <a:ext cx="11881320" cy="593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  <a:spcAft>
                <a:spcPts val="12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 關於傳福音實行的交通：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700"/>
              </a:lnSpc>
              <a:spcAft>
                <a:spcPts val="1200"/>
              </a:spcAft>
            </a:pPr>
            <a:r>
              <a:rPr lang="zh-TW" altLang="en-US" sz="3200" dirty="0">
                <a:latin typeface="微軟正黑體" panose="020B0604030504040204" pitchFamily="34" charset="-120"/>
              </a:rPr>
              <a:t>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在福音上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花時間與主同在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接觸對象的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名單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700"/>
              </a:lnSpc>
              <a:spcAft>
                <a:spcPts val="1200"/>
              </a:spcAft>
            </a:pPr>
            <a:r>
              <a:rPr lang="zh-TW" altLang="en-US" sz="3200" dirty="0">
                <a:latin typeface="微軟正黑體" panose="020B0604030504040204" pitchFamily="34" charset="-120"/>
              </a:rPr>
              <a:t>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我們名單裡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已經得救的人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700"/>
              </a:lnSpc>
              <a:spcAft>
                <a:spcPts val="1200"/>
              </a:spcAft>
            </a:pPr>
            <a:r>
              <a:rPr lang="zh-TW" altLang="en-US" sz="3200" dirty="0">
                <a:latin typeface="微軟正黑體" panose="020B0604030504040204" pitchFamily="34" charset="-120"/>
              </a:rPr>
              <a:t>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勞苦將名單上的名字都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禱告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700"/>
              </a:lnSpc>
              <a:spcAft>
                <a:spcPts val="1200"/>
              </a:spcAft>
            </a:pPr>
            <a:r>
              <a:rPr lang="zh-TW" altLang="en-US" sz="3200" dirty="0">
                <a:latin typeface="微軟正黑體" panose="020B0604030504040204" pitchFamily="34" charset="-120"/>
              </a:rPr>
              <a:t>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那些在我們的禱告中主使我們有負擔的人。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700"/>
              </a:lnSpc>
              <a:spcAft>
                <a:spcPts val="1200"/>
              </a:spcAft>
            </a:pPr>
            <a:r>
              <a:rPr lang="zh-TW" altLang="en-US" sz="3200" dirty="0">
                <a:latin typeface="微軟正黑體" panose="020B0604030504040204" pitchFamily="34" charset="-120"/>
              </a:rPr>
              <a:t>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與人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配搭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700"/>
              </a:lnSpc>
              <a:spcAft>
                <a:spcPts val="1200"/>
              </a:spcAft>
            </a:pPr>
            <a:r>
              <a:rPr lang="zh-TW" altLang="en-US" sz="3200" dirty="0">
                <a:latin typeface="微軟正黑體" panose="020B0604030504040204" pitchFamily="34" charset="-120"/>
              </a:rPr>
              <a:t>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與不信者說話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700"/>
              </a:lnSpc>
              <a:spcAft>
                <a:spcPts val="1200"/>
              </a:spcAft>
            </a:pPr>
            <a:r>
              <a:rPr lang="zh-TW" altLang="en-US" sz="3200" dirty="0">
                <a:latin typeface="微軟正黑體" panose="020B0604030504040204" pitchFamily="34" charset="-120"/>
              </a:rPr>
              <a:t> 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為著福音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接觸不同類型的人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13912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426449" y="1079657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91344" y="293451"/>
            <a:ext cx="688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latin typeface="微軟正黑體" panose="020B0604030504040204" pitchFamily="34" charset="-120"/>
              </a:rPr>
              <a:t>關於福音的交通與問答</a:t>
            </a:r>
            <a:r>
              <a:rPr kumimoji="1" lang="en-US" altLang="zh-TW" sz="3600" dirty="0">
                <a:latin typeface="微軟正黑體" panose="020B0604030504040204" pitchFamily="34" charset="-120"/>
              </a:rPr>
              <a:t>: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99456" y="1484784"/>
            <a:ext cx="10297144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1200"/>
              </a:spcAf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  關於傳福音的問答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5500"/>
              </a:lnSpc>
              <a:spcAft>
                <a:spcPts val="1200"/>
              </a:spcAf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福音。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500"/>
              </a:lnSpc>
              <a:spcAft>
                <a:spcPts val="1200"/>
              </a:spcAf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福音。</a:t>
            </a:r>
          </a:p>
          <a:p>
            <a:pPr>
              <a:lnSpc>
                <a:spcPts val="5500"/>
              </a:lnSpc>
              <a:spcAft>
                <a:spcPts val="1200"/>
              </a:spcAf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福音。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500"/>
              </a:lnSpc>
              <a:spcAft>
                <a:spcPts val="1200"/>
              </a:spcAf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福音。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500"/>
              </a:lnSpc>
              <a:spcAft>
                <a:spcPts val="1200"/>
              </a:spcAf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對</a:t>
            </a:r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有宗教背景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的福音。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6300"/>
              </a:lnSpc>
            </a:pPr>
            <a:r>
              <a:rPr lang="zh-TW" altLang="en-US" sz="2800" dirty="0"/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072041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426449" y="1079657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91344" y="293451"/>
            <a:ext cx="688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latin typeface="微軟正黑體" panose="020B0604030504040204" pitchFamily="34" charset="-120"/>
              </a:rPr>
              <a:t>關於福音的交通與問答</a:t>
            </a:r>
            <a:r>
              <a:rPr kumimoji="1" lang="en-US" altLang="zh-TW" sz="3600" dirty="0">
                <a:latin typeface="微軟正黑體" panose="020B0604030504040204" pitchFamily="34" charset="-120"/>
              </a:rPr>
              <a:t>: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26449" y="1484784"/>
            <a:ext cx="11214167" cy="39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問：在校園傳福音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遇到反對者，我們的態度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該如何。 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indent="-893763" algn="just">
              <a:lnSpc>
                <a:spcPts val="47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我信幫助反對者惟一的路就是愛他們。一面來說，我們必須為著召會生活剛強站住，不容忍任何異端；但另一面，我們不該主動讓自己變成任何人的敵人。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向人顯示我們對他們有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愛的關切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打開每一顆心最佳的鑰匙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600" dirty="0"/>
              <a:t>  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3712397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426449" y="1079657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91344" y="293451"/>
            <a:ext cx="688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latin typeface="微軟正黑體" panose="020B0604030504040204" pitchFamily="34" charset="-120"/>
              </a:rPr>
              <a:t>關於福音的交通與問答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51384" y="1595018"/>
            <a:ext cx="11339102" cy="517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3438" indent="-833438" algn="just">
              <a:lnSpc>
                <a:spcPts val="47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如果我們多花時間為自己和自己的光景禱告，求主敞開我們的心，就容易結果子，是麼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3438" indent="-833438" algn="just">
              <a:lnSpc>
                <a:spcPts val="47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領人歸主全然是在屬靈的範圍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，在看不見的範圍中，就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有屬靈的爭戰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所有的不信者都被仇敵弄瞎了眼睛；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需要許多禱告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來對抗這種使人盲目的工作。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我們若不禱告，屬靈範圍中的仇敵就不會認識我們，鬼也不會怕我們。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多結果子的路就是禱告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4948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361348" y="1097720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-68580" y="264711"/>
            <a:ext cx="782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</a:rPr>
              <a:t>關於主得著大學生之行動的原則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7408" y="1628800"/>
            <a:ext cx="10873208" cy="2753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一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不以律法</a:t>
            </a:r>
            <a:r>
              <a:rPr lang="zh-TW" altLang="en-US" sz="3600" dirty="0">
                <a:latin typeface="+mj-ea"/>
                <a:ea typeface="+mj-ea"/>
              </a:rPr>
              <a:t>及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運動</a:t>
            </a:r>
            <a:r>
              <a:rPr lang="zh-TW" altLang="en-US" sz="3600" dirty="0">
                <a:latin typeface="+mj-ea"/>
                <a:ea typeface="+mj-ea"/>
              </a:rPr>
              <a:t>的方式來執行。</a:t>
            </a:r>
            <a:endParaRPr lang="en-US" altLang="zh-TW" sz="3600" dirty="0">
              <a:latin typeface="+mj-ea"/>
              <a:ea typeface="+mj-ea"/>
            </a:endParaRPr>
          </a:p>
          <a:p>
            <a:pPr marL="588963" indent="-588963"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二 我們必須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強調禱告</a:t>
            </a:r>
            <a:r>
              <a:rPr lang="zh-TW" altLang="en-US" sz="3600" dirty="0">
                <a:latin typeface="+mj-ea"/>
                <a:ea typeface="+mj-ea"/>
              </a:rPr>
              <a:t>、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生命長大</a:t>
            </a:r>
            <a:r>
              <a:rPr lang="zh-TW" altLang="en-US" sz="3600" dirty="0">
                <a:latin typeface="+mj-ea"/>
                <a:ea typeface="+mj-ea"/>
              </a:rPr>
              <a:t>、以及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從主話得餵養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三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召會</a:t>
            </a:r>
            <a:r>
              <a:rPr lang="zh-TW" altLang="en-US" sz="3600" dirty="0">
                <a:latin typeface="+mj-ea"/>
                <a:ea typeface="+mj-ea"/>
              </a:rPr>
              <a:t>不是組織，而是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活的生機體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8712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119336" y="1090966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23392" y="1168278"/>
            <a:ext cx="10441160" cy="56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>
              <a:lnSpc>
                <a:spcPts val="5500"/>
              </a:lnSpc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一  不以律法及運動的方式來執行：</a:t>
            </a:r>
          </a:p>
          <a:p>
            <a:pPr marL="720725" indent="-720725"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 </a:t>
            </a:r>
            <a:r>
              <a:rPr lang="en-US" altLang="zh-TW" sz="3600" dirty="0">
                <a:latin typeface="+mj-ea"/>
                <a:ea typeface="+mj-ea"/>
              </a:rPr>
              <a:t>1</a:t>
            </a:r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主的行動</a:t>
            </a:r>
            <a:r>
              <a:rPr lang="zh-TW" altLang="en-US" sz="3600" dirty="0">
                <a:latin typeface="+mj-ea"/>
                <a:ea typeface="+mj-ea"/>
              </a:rPr>
              <a:t>絕不該以守律法的方式來行。</a:t>
            </a:r>
            <a:r>
              <a:rPr lang="en-US" altLang="zh-TW" sz="3600" dirty="0">
                <a:latin typeface="+mj-ea"/>
                <a:ea typeface="+mj-ea"/>
              </a:rPr>
              <a:t>…</a:t>
            </a:r>
            <a:r>
              <a:rPr lang="zh-TW" altLang="en-US" sz="3600" dirty="0">
                <a:latin typeface="+mj-ea"/>
                <a:ea typeface="+mj-ea"/>
              </a:rPr>
              <a:t>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該憑著那靈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r>
              <a:rPr lang="en-US" altLang="zh-TW" sz="3600" dirty="0">
                <a:latin typeface="+mj-ea"/>
                <a:ea typeface="+mj-ea"/>
              </a:rPr>
              <a:t>…</a:t>
            </a:r>
            <a:r>
              <a:rPr lang="zh-TW" altLang="en-US" sz="3600" dirty="0">
                <a:latin typeface="+mj-ea"/>
                <a:ea typeface="+mj-ea"/>
              </a:rPr>
              <a:t>如果一處召會中有人說不移民的人是不在流中，這就是律法。</a:t>
            </a:r>
            <a:endParaRPr lang="en-US" altLang="zh-TW" sz="3600" dirty="0">
              <a:latin typeface="+mj-ea"/>
              <a:ea typeface="+mj-ea"/>
            </a:endParaRPr>
          </a:p>
          <a:p>
            <a:pPr marL="720725" indent="-720725"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 </a:t>
            </a:r>
            <a:r>
              <a:rPr lang="en-US" altLang="zh-TW" sz="3600" dirty="0">
                <a:latin typeface="+mj-ea"/>
                <a:ea typeface="+mj-ea"/>
              </a:rPr>
              <a:t>2</a:t>
            </a:r>
            <a:r>
              <a:rPr lang="zh-TW" altLang="en-US" sz="3600" dirty="0">
                <a:latin typeface="+mj-ea"/>
                <a:ea typeface="+mj-ea"/>
              </a:rPr>
              <a:t> 有些人潛意識裡想要有龐大的行動和得大量的人，因此他們沒有與主及基督的身體交通，就指派人作事，以運動的方式來行事。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19336" y="169407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關於主得著大學生之行動的原則</a:t>
            </a:r>
          </a:p>
        </p:txBody>
      </p:sp>
    </p:spTree>
    <p:extLst>
      <p:ext uri="{BB962C8B-B14F-4D97-AF65-F5344CB8AC3E}">
        <p14:creationId xmlns:p14="http://schemas.microsoft.com/office/powerpoint/2010/main" val="1175072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346255" y="1049928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-27420" y="11127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</a:rPr>
              <a:t>關於主得著大學生之行動的原則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6255" y="1556792"/>
            <a:ext cx="1065718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>
              <a:lnSpc>
                <a:spcPts val="5500"/>
              </a:lnSpc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二  強調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禱告</a:t>
            </a:r>
            <a:r>
              <a:rPr lang="zh-TW" altLang="en-US" sz="3600" dirty="0">
                <a:latin typeface="+mj-ea"/>
                <a:ea typeface="+mj-ea"/>
              </a:rPr>
              <a:t>、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生命長大</a:t>
            </a:r>
            <a:r>
              <a:rPr lang="zh-TW" altLang="en-US" sz="3600" dirty="0">
                <a:latin typeface="+mj-ea"/>
                <a:ea typeface="+mj-ea"/>
              </a:rPr>
              <a:t>、以及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從主話得餵養</a:t>
            </a:r>
            <a:r>
              <a:rPr lang="zh-TW" altLang="en-US" sz="3600" dirty="0">
                <a:latin typeface="+mj-ea"/>
                <a:ea typeface="+mj-ea"/>
              </a:rPr>
              <a:t>：</a:t>
            </a:r>
          </a:p>
          <a:p>
            <a:pPr marL="720725" indent="-720725" algn="just">
              <a:lnSpc>
                <a:spcPts val="5500"/>
              </a:lnSpc>
              <a:spcAft>
                <a:spcPts val="1200"/>
              </a:spcAft>
            </a:pP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  </a:t>
            </a:r>
            <a:r>
              <a:rPr lang="en-US" altLang="zh-TW" sz="3600" dirty="0">
                <a:latin typeface="+mj-ea"/>
                <a:ea typeface="+mj-ea"/>
              </a:rPr>
              <a:t>1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 生命是我們惟一的路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r>
              <a:rPr lang="en-US" altLang="zh-TW" sz="3600" dirty="0">
                <a:latin typeface="+mj-ea"/>
                <a:ea typeface="+mj-ea"/>
              </a:rPr>
              <a:t>…</a:t>
            </a:r>
            <a:r>
              <a:rPr lang="zh-TW" altLang="en-US" sz="3600" dirty="0">
                <a:latin typeface="+mj-ea"/>
                <a:ea typeface="+mj-ea"/>
              </a:rPr>
              <a:t>每處召會都必須強調禱告、生命長大、以及從主話得餵養。這三件事對每個召會都是基本的。</a:t>
            </a:r>
            <a:endParaRPr lang="en-US" altLang="zh-TW" sz="3600" dirty="0">
              <a:latin typeface="+mj-ea"/>
              <a:ea typeface="+mj-ea"/>
            </a:endParaRPr>
          </a:p>
          <a:p>
            <a:pPr marL="720725" indent="-720725" algn="just">
              <a:lnSpc>
                <a:spcPts val="5500"/>
              </a:lnSpc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</a:t>
            </a:r>
            <a:r>
              <a:rPr lang="en-US" altLang="zh-TW" sz="3600" dirty="0">
                <a:latin typeface="+mj-ea"/>
                <a:ea typeface="+mj-ea"/>
              </a:rPr>
              <a:t>2 </a:t>
            </a:r>
            <a:r>
              <a:rPr lang="zh-TW" altLang="en-US" sz="3600" dirty="0">
                <a:latin typeface="+mj-ea"/>
                <a:ea typeface="+mj-ea"/>
              </a:rPr>
              <a:t>主渴望得著的見證，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不是憑任何工作或道理的教訓來完成</a:t>
            </a:r>
            <a:r>
              <a:rPr lang="zh-TW" altLang="en-US" sz="3600" dirty="0">
                <a:latin typeface="+mj-ea"/>
                <a:ea typeface="+mj-ea"/>
              </a:rPr>
              <a:t>，只有藉著生命才能完成。</a:t>
            </a:r>
          </a:p>
        </p:txBody>
      </p:sp>
    </p:spTree>
    <p:extLst>
      <p:ext uri="{BB962C8B-B14F-4D97-AF65-F5344CB8AC3E}">
        <p14:creationId xmlns:p14="http://schemas.microsoft.com/office/powerpoint/2010/main" val="275717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336150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24286" y="23386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</a:rPr>
              <a:t>關於主得著大學生之行動的原則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821E60E-3119-44AB-9BA7-45365722A78A}"/>
              </a:ext>
            </a:extLst>
          </p:cNvPr>
          <p:cNvSpPr txBox="1"/>
          <p:nvPr/>
        </p:nvSpPr>
        <p:spPr>
          <a:xfrm>
            <a:off x="318768" y="1484784"/>
            <a:ext cx="10081120" cy="423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500"/>
              </a:lnSpc>
              <a:spcAft>
                <a:spcPts val="1200"/>
              </a:spcAft>
            </a:pPr>
            <a:r>
              <a:rPr lang="zh-TW" altLang="en-US" sz="4400" dirty="0">
                <a:latin typeface="+mj-ea"/>
                <a:ea typeface="+mj-ea"/>
              </a:rPr>
              <a:t>三  召會不是組織，而是活的生機體：</a:t>
            </a:r>
          </a:p>
          <a:p>
            <a:pPr algn="just">
              <a:lnSpc>
                <a:spcPts val="5500"/>
              </a:lnSpc>
              <a:spcAft>
                <a:spcPts val="1200"/>
              </a:spcAft>
            </a:pPr>
            <a:r>
              <a:rPr lang="zh-TW" altLang="en-US" sz="4400" dirty="0">
                <a:latin typeface="+mj-ea"/>
                <a:ea typeface="+mj-ea"/>
              </a:rPr>
              <a:t>      雖然我們</a:t>
            </a: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對大學校園有負擔</a:t>
            </a:r>
            <a:r>
              <a:rPr lang="zh-TW" altLang="en-US" sz="4400" dirty="0">
                <a:latin typeface="+mj-ea"/>
                <a:ea typeface="+mj-ea"/>
              </a:rPr>
              <a:t>，</a:t>
            </a:r>
            <a:r>
              <a:rPr lang="en-US" altLang="zh-TW" sz="4400" dirty="0">
                <a:latin typeface="+mj-ea"/>
                <a:ea typeface="+mj-ea"/>
              </a:rPr>
              <a:t>…</a:t>
            </a:r>
            <a:r>
              <a:rPr lang="zh-TW" altLang="en-US" sz="4400" dirty="0">
                <a:latin typeface="+mj-ea"/>
                <a:ea typeface="+mj-ea"/>
              </a:rPr>
              <a:t>但</a:t>
            </a: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必     </a:t>
            </a:r>
            <a:endParaRPr lang="en-US" altLang="zh-TW" sz="4400" dirty="0">
              <a:solidFill>
                <a:srgbClr val="FFFF00"/>
              </a:solidFill>
              <a:latin typeface="+mj-ea"/>
              <a:ea typeface="+mj-ea"/>
            </a:endParaRPr>
          </a:p>
          <a:p>
            <a:pPr algn="just">
              <a:lnSpc>
                <a:spcPts val="5500"/>
              </a:lnSpc>
              <a:spcAft>
                <a:spcPts val="1200"/>
              </a:spcAft>
            </a:pP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      須是召會的一部分</a:t>
            </a:r>
            <a:r>
              <a:rPr lang="zh-TW" altLang="en-US" sz="4400" dirty="0">
                <a:latin typeface="+mj-ea"/>
                <a:ea typeface="+mj-ea"/>
              </a:rPr>
              <a:t>，而非是一個分開  </a:t>
            </a:r>
            <a:endParaRPr lang="en-US" altLang="zh-TW" sz="4400" dirty="0">
              <a:latin typeface="+mj-ea"/>
              <a:ea typeface="+mj-ea"/>
            </a:endParaRPr>
          </a:p>
          <a:p>
            <a:pPr algn="just">
              <a:lnSpc>
                <a:spcPts val="5500"/>
              </a:lnSpc>
              <a:spcAft>
                <a:spcPts val="1200"/>
              </a:spcAft>
            </a:pPr>
            <a:r>
              <a:rPr lang="zh-TW" altLang="en-US" sz="4400" dirty="0">
                <a:latin typeface="+mj-ea"/>
                <a:ea typeface="+mj-ea"/>
              </a:rPr>
              <a:t>      的工作。在一個城市中，我們</a:t>
            </a: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不該有    </a:t>
            </a:r>
            <a:endParaRPr lang="en-US" altLang="zh-TW" sz="4400" dirty="0">
              <a:solidFill>
                <a:srgbClr val="FFFF00"/>
              </a:solidFill>
              <a:latin typeface="+mj-ea"/>
              <a:ea typeface="+mj-ea"/>
            </a:endParaRPr>
          </a:p>
          <a:p>
            <a:pPr algn="just">
              <a:lnSpc>
                <a:spcPts val="5500"/>
              </a:lnSpc>
              <a:spcAft>
                <a:spcPts val="1200"/>
              </a:spcAft>
            </a:pP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      召會以外的工作</a:t>
            </a:r>
            <a:r>
              <a:rPr lang="zh-TW" altLang="en-US" sz="4400" dirty="0">
                <a:latin typeface="+mj-ea"/>
                <a:ea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775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361348" y="1097720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63912" y="251984"/>
            <a:ext cx="7305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</a:rPr>
              <a:t>在大專校園傳福音一些重要的事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95400" y="1484784"/>
            <a:ext cx="10153128" cy="398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indent="-579438">
              <a:lnSpc>
                <a:spcPts val="52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一</a:t>
            </a:r>
            <a:r>
              <a:rPr lang="en-US" altLang="zh-TW" sz="3600" dirty="0">
                <a:latin typeface="+mj-ea"/>
                <a:ea typeface="+mj-ea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那靈</a:t>
            </a:r>
            <a:r>
              <a:rPr lang="zh-TW" altLang="en-US" sz="3600" dirty="0">
                <a:latin typeface="+mj-ea"/>
                <a:ea typeface="+mj-ea"/>
              </a:rPr>
              <a:t>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身體</a:t>
            </a:r>
            <a:r>
              <a:rPr lang="zh-TW" altLang="en-US" sz="3600" dirty="0">
                <a:latin typeface="+mj-ea"/>
                <a:ea typeface="+mj-ea"/>
              </a:rPr>
              <a:t>的啟示與經歷─啟一</a:t>
            </a:r>
            <a:r>
              <a:rPr lang="en-US" altLang="zh-TW" sz="3600" dirty="0">
                <a:latin typeface="+mj-ea"/>
                <a:ea typeface="+mj-ea"/>
              </a:rPr>
              <a:t>4</a:t>
            </a:r>
            <a:r>
              <a:rPr lang="zh-TW" altLang="en-US" sz="3600" dirty="0">
                <a:latin typeface="+mj-ea"/>
                <a:ea typeface="+mj-ea"/>
              </a:rPr>
              <a:t>、四</a:t>
            </a:r>
            <a:r>
              <a:rPr lang="en-US" altLang="zh-TW" sz="3600" dirty="0">
                <a:latin typeface="+mj-ea"/>
                <a:ea typeface="+mj-ea"/>
              </a:rPr>
              <a:t>5</a:t>
            </a:r>
            <a:r>
              <a:rPr lang="zh-TW" altLang="en-US" sz="3600" dirty="0">
                <a:latin typeface="+mj-ea"/>
                <a:ea typeface="+mj-ea"/>
              </a:rPr>
              <a:t>五</a:t>
            </a:r>
            <a:r>
              <a:rPr lang="en-US" altLang="zh-TW" sz="3600" dirty="0">
                <a:latin typeface="+mj-ea"/>
                <a:ea typeface="+mj-ea"/>
              </a:rPr>
              <a:t>6</a:t>
            </a:r>
            <a:r>
              <a:rPr lang="zh-TW" altLang="en-US" sz="3600" dirty="0">
                <a:latin typeface="+mj-ea"/>
                <a:ea typeface="+mj-ea"/>
              </a:rPr>
              <a:t>、弗一</a:t>
            </a:r>
            <a:r>
              <a:rPr lang="en-US" altLang="zh-TW" sz="3600" dirty="0">
                <a:latin typeface="+mj-ea"/>
                <a:ea typeface="+mj-ea"/>
              </a:rPr>
              <a:t>22~23</a:t>
            </a:r>
            <a:r>
              <a:rPr lang="zh-TW" altLang="en-US" sz="3600" dirty="0">
                <a:latin typeface="+mj-ea"/>
                <a:ea typeface="+mj-ea"/>
              </a:rPr>
              <a:t>、林前十二</a:t>
            </a:r>
            <a:r>
              <a:rPr lang="en-US" altLang="zh-TW" sz="3600" dirty="0">
                <a:latin typeface="+mj-ea"/>
                <a:ea typeface="+mj-ea"/>
              </a:rPr>
              <a:t>27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79438" indent="-579438">
              <a:lnSpc>
                <a:spcPts val="52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二 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禱告</a:t>
            </a:r>
            <a:r>
              <a:rPr lang="zh-TW" altLang="en-US" sz="3600" dirty="0">
                <a:latin typeface="+mj-ea"/>
                <a:ea typeface="+mj-ea"/>
              </a:rPr>
              <a:t>、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話</a:t>
            </a:r>
            <a:r>
              <a:rPr lang="zh-TW" altLang="en-US" sz="3600" dirty="0">
                <a:latin typeface="+mj-ea"/>
                <a:ea typeface="+mj-ea"/>
              </a:rPr>
              <a:t>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家</a:t>
            </a:r>
            <a:r>
              <a:rPr lang="zh-TW" altLang="en-US" sz="3600" dirty="0">
                <a:latin typeface="+mj-ea"/>
                <a:ea typeface="+mj-ea"/>
              </a:rPr>
              <a:t>─徒一</a:t>
            </a:r>
            <a:r>
              <a:rPr lang="en-US" altLang="zh-TW" sz="3600" dirty="0">
                <a:latin typeface="+mj-ea"/>
                <a:ea typeface="+mj-ea"/>
              </a:rPr>
              <a:t>14</a:t>
            </a:r>
            <a:r>
              <a:rPr lang="zh-TW" altLang="en-US" sz="3600" dirty="0">
                <a:latin typeface="+mj-ea"/>
                <a:ea typeface="+mj-ea"/>
              </a:rPr>
              <a:t>、三</a:t>
            </a:r>
            <a:r>
              <a:rPr lang="en-US" altLang="zh-TW" sz="3600" dirty="0">
                <a:latin typeface="+mj-ea"/>
                <a:ea typeface="+mj-ea"/>
              </a:rPr>
              <a:t>6~7</a:t>
            </a:r>
            <a:r>
              <a:rPr lang="zh-TW" altLang="en-US" sz="3600" dirty="0">
                <a:latin typeface="+mj-ea"/>
                <a:ea typeface="+mj-ea"/>
              </a:rPr>
              <a:t>、十</a:t>
            </a:r>
            <a:r>
              <a:rPr lang="en-US" altLang="zh-TW" sz="3600" dirty="0">
                <a:latin typeface="+mj-ea"/>
                <a:ea typeface="+mj-ea"/>
              </a:rPr>
              <a:t>19~20</a:t>
            </a:r>
            <a:r>
              <a:rPr lang="zh-TW" altLang="en-US" sz="3600" dirty="0">
                <a:latin typeface="+mj-ea"/>
                <a:ea typeface="+mj-ea"/>
              </a:rPr>
              <a:t>、約六</a:t>
            </a:r>
            <a:r>
              <a:rPr lang="en-US" altLang="zh-TW" sz="3600" dirty="0">
                <a:latin typeface="+mj-ea"/>
                <a:ea typeface="+mj-ea"/>
              </a:rPr>
              <a:t>63</a:t>
            </a:r>
            <a:r>
              <a:rPr lang="zh-TW" altLang="en-US" sz="3600" dirty="0">
                <a:latin typeface="+mj-ea"/>
                <a:ea typeface="+mj-ea"/>
              </a:rPr>
              <a:t>、徒五</a:t>
            </a:r>
            <a:r>
              <a:rPr lang="en-US" altLang="zh-TW" sz="3600" dirty="0">
                <a:latin typeface="+mj-ea"/>
                <a:ea typeface="+mj-ea"/>
              </a:rPr>
              <a:t>42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</a:p>
          <a:p>
            <a:pPr marL="579438" indent="-579438">
              <a:lnSpc>
                <a:spcPts val="52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三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 正確的日常生活</a:t>
            </a:r>
            <a:r>
              <a:rPr lang="zh-TW" altLang="en-US" sz="3600" dirty="0">
                <a:latin typeface="+mj-ea"/>
                <a:ea typeface="+mj-ea"/>
              </a:rPr>
              <a:t>與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廣博的愛</a:t>
            </a:r>
            <a:r>
              <a:rPr lang="zh-TW" altLang="en-US" sz="3600" dirty="0">
                <a:latin typeface="+mj-ea"/>
                <a:ea typeface="+mj-ea"/>
              </a:rPr>
              <a:t>─彼後一</a:t>
            </a:r>
            <a:r>
              <a:rPr lang="en-US" altLang="zh-TW" sz="3600" dirty="0">
                <a:latin typeface="+mj-ea"/>
                <a:ea typeface="+mj-ea"/>
              </a:rPr>
              <a:t>4</a:t>
            </a:r>
            <a:r>
              <a:rPr lang="zh-TW" altLang="en-US" sz="3600" dirty="0">
                <a:latin typeface="+mj-ea"/>
                <a:ea typeface="+mj-ea"/>
              </a:rPr>
              <a:t>、腓一</a:t>
            </a:r>
            <a:r>
              <a:rPr lang="en-US" altLang="zh-TW" sz="3600" dirty="0">
                <a:latin typeface="+mj-ea"/>
                <a:ea typeface="+mj-ea"/>
              </a:rPr>
              <a:t>27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392665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361348" y="1259099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89991" y="282762"/>
            <a:ext cx="7320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</a:rPr>
              <a:t>在大專校園傳福音一些重要的事</a:t>
            </a:r>
          </a:p>
          <a:p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3352" y="1259099"/>
            <a:ext cx="11233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8963" indent="-588963">
              <a:lnSpc>
                <a:spcPts val="52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+mj-ea"/>
                <a:ea typeface="+mj-ea"/>
              </a:rPr>
              <a:t>一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  那靈</a:t>
            </a:r>
            <a:r>
              <a:rPr lang="zh-TW" altLang="en-US" sz="3200" dirty="0">
                <a:latin typeface="+mj-ea"/>
                <a:ea typeface="+mj-ea"/>
              </a:rPr>
              <a:t>和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身體</a:t>
            </a:r>
            <a:r>
              <a:rPr lang="zh-TW" altLang="en-US" sz="3200" dirty="0">
                <a:latin typeface="+mj-ea"/>
                <a:ea typeface="+mj-ea"/>
              </a:rPr>
              <a:t>的啟示與經歷</a:t>
            </a:r>
            <a:r>
              <a:rPr lang="en-US" altLang="zh-TW" sz="3200" dirty="0">
                <a:latin typeface="+mj-ea"/>
                <a:ea typeface="+mj-ea"/>
              </a:rPr>
              <a:t>:</a:t>
            </a:r>
            <a:endParaRPr lang="zh-TW" altLang="en-US" sz="3200" dirty="0">
              <a:latin typeface="+mj-ea"/>
              <a:ea typeface="+mj-ea"/>
            </a:endParaRPr>
          </a:p>
          <a:p>
            <a:pPr marL="588963" indent="-588963">
              <a:lnSpc>
                <a:spcPts val="52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+mj-ea"/>
                <a:ea typeface="+mj-ea"/>
              </a:rPr>
              <a:t>   </a:t>
            </a:r>
            <a:r>
              <a:rPr lang="en-US" altLang="zh-TW" sz="3200" dirty="0">
                <a:latin typeface="+mj-ea"/>
                <a:ea typeface="+mj-ea"/>
              </a:rPr>
              <a:t>1</a:t>
            </a:r>
            <a:r>
              <a:rPr lang="zh-TW" altLang="en-US" sz="3200" dirty="0">
                <a:latin typeface="+mj-ea"/>
                <a:ea typeface="+mj-ea"/>
              </a:rPr>
              <a:t> 我們都已經在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一位靈裡受浸</a:t>
            </a:r>
            <a:r>
              <a:rPr lang="zh-TW" altLang="en-US" sz="3200" dirty="0">
                <a:latin typeface="+mj-ea"/>
                <a:ea typeface="+mj-ea"/>
              </a:rPr>
              <a:t>，成了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一個身體</a:t>
            </a:r>
            <a:r>
              <a:rPr lang="zh-TW" altLang="en-US" sz="3200" dirty="0">
                <a:latin typeface="+mj-ea"/>
                <a:ea typeface="+mj-ea"/>
              </a:rPr>
              <a:t>─ 林前十二</a:t>
            </a:r>
            <a:r>
              <a:rPr lang="en-US" altLang="zh-TW" sz="3200" dirty="0">
                <a:latin typeface="+mj-ea"/>
                <a:ea typeface="+mj-ea"/>
              </a:rPr>
              <a:t>13</a:t>
            </a:r>
            <a:r>
              <a:rPr lang="zh-TW" altLang="en-US" sz="3200" dirty="0">
                <a:latin typeface="+mj-ea"/>
                <a:ea typeface="+mj-ea"/>
              </a:rPr>
              <a:t>。</a:t>
            </a:r>
            <a:endParaRPr lang="en-US" altLang="zh-TW" sz="3200" dirty="0">
              <a:latin typeface="+mj-ea"/>
              <a:ea typeface="+mj-ea"/>
            </a:endParaRPr>
          </a:p>
          <a:p>
            <a:pPr marL="588963" indent="-588963">
              <a:lnSpc>
                <a:spcPts val="52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+mj-ea"/>
                <a:ea typeface="+mj-ea"/>
              </a:rPr>
              <a:t>    </a:t>
            </a:r>
            <a:r>
              <a:rPr lang="en-US" altLang="zh-TW" sz="3200" dirty="0">
                <a:latin typeface="+mj-ea"/>
                <a:ea typeface="+mj-ea"/>
              </a:rPr>
              <a:t>2</a:t>
            </a:r>
            <a:r>
              <a:rPr lang="zh-TW" altLang="en-US" sz="3200" dirty="0">
                <a:latin typeface="+mj-ea"/>
                <a:ea typeface="+mj-ea"/>
              </a:rPr>
              <a:t> 分兩步完成的事：</a:t>
            </a:r>
            <a:endParaRPr lang="en-US" altLang="zh-TW" sz="3200" dirty="0">
              <a:latin typeface="+mj-ea"/>
              <a:ea typeface="+mj-ea"/>
            </a:endParaRPr>
          </a:p>
          <a:p>
            <a:pPr marL="650875" indent="-650875">
              <a:lnSpc>
                <a:spcPts val="52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+mj-ea"/>
                <a:ea typeface="+mj-ea"/>
              </a:rPr>
              <a:t>     </a:t>
            </a:r>
            <a:r>
              <a:rPr lang="en-US" altLang="zh-TW" sz="3200" dirty="0">
                <a:latin typeface="+mj-ea"/>
                <a:ea typeface="+mj-ea"/>
              </a:rPr>
              <a:t>a</a:t>
            </a:r>
            <a:r>
              <a:rPr lang="zh-TW" altLang="en-US" sz="3200" dirty="0">
                <a:latin typeface="+mj-ea"/>
                <a:ea typeface="+mj-ea"/>
              </a:rPr>
              <a:t> 在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五旬節</a:t>
            </a:r>
            <a:r>
              <a:rPr lang="zh-TW" altLang="en-US" sz="3200" dirty="0">
                <a:latin typeface="+mj-ea"/>
                <a:ea typeface="+mj-ea"/>
              </a:rPr>
              <a:t>那天，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猶太信徒</a:t>
            </a:r>
            <a:r>
              <a:rPr lang="zh-TW" altLang="en-US" sz="3200" dirty="0">
                <a:latin typeface="+mj-ea"/>
                <a:ea typeface="+mj-ea"/>
              </a:rPr>
              <a:t>在聖靈裡受浸─徒一</a:t>
            </a:r>
            <a:r>
              <a:rPr lang="en-US" altLang="zh-TW" sz="3200" dirty="0">
                <a:latin typeface="+mj-ea"/>
                <a:ea typeface="+mj-ea"/>
              </a:rPr>
              <a:t>5</a:t>
            </a:r>
            <a:r>
              <a:rPr lang="zh-TW" altLang="en-US" sz="3200" dirty="0">
                <a:latin typeface="+mj-ea"/>
                <a:ea typeface="+mj-ea"/>
              </a:rPr>
              <a:t>、二</a:t>
            </a:r>
            <a:r>
              <a:rPr lang="en-US" altLang="zh-TW" sz="3200" dirty="0">
                <a:latin typeface="+mj-ea"/>
                <a:ea typeface="+mj-ea"/>
              </a:rPr>
              <a:t>4</a:t>
            </a:r>
            <a:r>
              <a:rPr lang="zh-TW" altLang="en-US" sz="3200" dirty="0">
                <a:latin typeface="+mj-ea"/>
                <a:ea typeface="+mj-ea"/>
              </a:rPr>
              <a:t>。</a:t>
            </a:r>
            <a:endParaRPr lang="en-US" altLang="zh-TW" sz="3200" dirty="0">
              <a:latin typeface="+mj-ea"/>
              <a:ea typeface="+mj-ea"/>
            </a:endParaRPr>
          </a:p>
          <a:p>
            <a:pPr marL="650875" indent="-650875">
              <a:lnSpc>
                <a:spcPts val="52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+mj-ea"/>
                <a:ea typeface="+mj-ea"/>
              </a:rPr>
              <a:t>  </a:t>
            </a:r>
            <a:r>
              <a:rPr lang="en-US" altLang="zh-TW" sz="3200" dirty="0">
                <a:latin typeface="+mj-ea"/>
                <a:ea typeface="+mj-ea"/>
              </a:rPr>
              <a:t>   b</a:t>
            </a:r>
            <a:r>
              <a:rPr lang="zh-TW" altLang="en-US" sz="3200" dirty="0">
                <a:latin typeface="+mj-ea"/>
                <a:ea typeface="+mj-ea"/>
              </a:rPr>
              <a:t> 在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哥尼流家</a:t>
            </a:r>
            <a:r>
              <a:rPr lang="zh-TW" altLang="en-US" sz="3200" dirty="0">
                <a:latin typeface="+mj-ea"/>
                <a:ea typeface="+mj-ea"/>
              </a:rPr>
              <a:t>中，</a:t>
            </a:r>
            <a:r>
              <a:rPr lang="zh-TW" altLang="en-US" sz="3200" dirty="0">
                <a:solidFill>
                  <a:srgbClr val="FFFF00"/>
                </a:solidFill>
                <a:latin typeface="+mj-ea"/>
                <a:ea typeface="+mj-ea"/>
              </a:rPr>
              <a:t>外邦信徒</a:t>
            </a:r>
            <a:r>
              <a:rPr lang="zh-TW" altLang="en-US" sz="3200" dirty="0">
                <a:latin typeface="+mj-ea"/>
                <a:ea typeface="+mj-ea"/>
              </a:rPr>
              <a:t>在那靈裡受浸─十</a:t>
            </a:r>
            <a:r>
              <a:rPr lang="en-US" altLang="zh-TW" sz="3200" dirty="0">
                <a:latin typeface="+mj-ea"/>
                <a:ea typeface="+mj-ea"/>
              </a:rPr>
              <a:t>44~47</a:t>
            </a:r>
            <a:r>
              <a:rPr lang="zh-TW" altLang="en-US" sz="3200" dirty="0">
                <a:latin typeface="+mj-ea"/>
                <a:ea typeface="+mj-ea"/>
              </a:rPr>
              <a:t>、十一</a:t>
            </a:r>
            <a:r>
              <a:rPr lang="en-US" altLang="zh-TW" sz="3200" dirty="0">
                <a:latin typeface="+mj-ea"/>
                <a:ea typeface="+mj-ea"/>
              </a:rPr>
              <a:t>15~17</a:t>
            </a:r>
            <a:r>
              <a:rPr lang="zh-TW" altLang="en-US" sz="3200" dirty="0">
                <a:latin typeface="+mj-ea"/>
                <a:ea typeface="+mj-ea"/>
              </a:rPr>
              <a:t>。</a:t>
            </a:r>
            <a:endParaRPr lang="en-US" altLang="zh-TW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5796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CF94743-67CD-084A-ADCA-D0AE74014139}"/>
              </a:ext>
            </a:extLst>
          </p:cNvPr>
          <p:cNvSpPr txBox="1"/>
          <p:nvPr/>
        </p:nvSpPr>
        <p:spPr>
          <a:xfrm>
            <a:off x="603319" y="1616529"/>
            <a:ext cx="113002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在一九六五年以前，我們沒有說到召會新人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那時，我很強的說到基督在十字架上廢掉了規條，卻很少說到關於新人積極的一面。然而，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今年在台北我們看見了關於新人的事。</a:t>
            </a:r>
            <a:r>
              <a:rPr lang="en-US" altLang="zh-TW" sz="3200" dirty="0">
                <a:latin typeface="微軟正黑體" panose="020B0604030504040204" pitchFamily="34" charset="-120"/>
              </a:rPr>
              <a:t>』</a:t>
            </a:r>
          </a:p>
          <a:p>
            <a:pPr algn="just">
              <a:spcAft>
                <a:spcPts val="1200"/>
              </a:spcAft>
            </a:pPr>
            <a:endParaRPr lang="en-US" altLang="zh-TW" sz="3200" dirty="0">
              <a:latin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en-US" altLang="zh-TW" sz="3200" dirty="0">
                <a:latin typeface="微軟正黑體" panose="020B0604030504040204" pitchFamily="34" charset="-120"/>
              </a:rPr>
              <a:t>『</a:t>
            </a:r>
            <a:r>
              <a:rPr lang="zh-TW" altLang="en-US" sz="3200" dirty="0">
                <a:latin typeface="微軟正黑體" panose="020B0604030504040204" pitchFamily="34" charset="-120"/>
              </a:rPr>
              <a:t>為著主的回來，我們從前只強調個人方面的得勝者，但今天我們必須看見，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為著主的回來，祂需要一個新人。</a:t>
            </a:r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…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</a:rPr>
              <a:t>主是否能得著這樣的見證，在於我們藉著心思的更新而被那靈變化。</a:t>
            </a:r>
            <a:r>
              <a:rPr lang="en-US" altLang="zh-TW" sz="3200" dirty="0">
                <a:latin typeface="微軟正黑體" panose="020B0604030504040204" pitchFamily="34" charset="-120"/>
              </a:rPr>
              <a:t>』</a:t>
            </a:r>
          </a:p>
          <a:p>
            <a:pPr algn="r">
              <a:spcAft>
                <a:spcPts val="1200"/>
              </a:spcAft>
            </a:pPr>
            <a:endParaRPr lang="en-US" altLang="zh-TW" sz="2400" dirty="0">
              <a:latin typeface="微軟正黑體" panose="020B0604030504040204" pitchFamily="34" charset="-120"/>
            </a:endParaRPr>
          </a:p>
          <a:p>
            <a:pPr algn="r">
              <a:spcAft>
                <a:spcPts val="1200"/>
              </a:spcAft>
            </a:pPr>
            <a:r>
              <a:rPr lang="zh-TW" altLang="en-US" sz="2400" dirty="0">
                <a:latin typeface="微軟正黑體" panose="020B0604030504040204" pitchFamily="34" charset="-120"/>
              </a:rPr>
              <a:t>李常受文集</a:t>
            </a:r>
            <a:r>
              <a:rPr lang="en-US" altLang="zh-TW" sz="2400" dirty="0">
                <a:latin typeface="微軟正黑體" panose="020B0604030504040204" pitchFamily="34" charset="-120"/>
              </a:rPr>
              <a:t>1977</a:t>
            </a:r>
            <a:r>
              <a:rPr lang="zh-TW" altLang="en-US" sz="2400" dirty="0">
                <a:latin typeface="微軟正黑體" panose="020B0604030504040204" pitchFamily="34" charset="-120"/>
              </a:rPr>
              <a:t>第三冊</a:t>
            </a:r>
            <a:r>
              <a:rPr lang="en-US" altLang="zh-TW" sz="2400" dirty="0">
                <a:latin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</a:rPr>
              <a:t>與安那翰長老們的交通</a:t>
            </a:r>
            <a:r>
              <a:rPr lang="en-US" altLang="zh-TW" sz="2400" dirty="0">
                <a:latin typeface="微軟正黑體" panose="020B0604030504040204" pitchFamily="34" charset="-120"/>
              </a:rPr>
              <a:t>』 第</a:t>
            </a:r>
            <a:r>
              <a:rPr lang="zh-TW" altLang="en-US" sz="2400" dirty="0">
                <a:latin typeface="微軟正黑體" panose="020B0604030504040204" pitchFamily="34" charset="-120"/>
              </a:rPr>
              <a:t>一章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020B25B-2ECC-BE40-9D9C-73EC9FDD0171}"/>
              </a:ext>
            </a:extLst>
          </p:cNvPr>
          <p:cNvSpPr txBox="1"/>
          <p:nvPr/>
        </p:nvSpPr>
        <p:spPr>
          <a:xfrm>
            <a:off x="228601" y="27758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400" dirty="0">
                <a:latin typeface="Weibei TC" panose="03000800000000000000" pitchFamily="66" charset="-128"/>
                <a:ea typeface="Weibei TC" panose="03000800000000000000" pitchFamily="66" charset="-128"/>
              </a:rPr>
              <a:t>職事當時的負擔</a:t>
            </a:r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xmlns="" id="{6CFD3D6C-F070-7145-B997-16015999B553}"/>
              </a:ext>
            </a:extLst>
          </p:cNvPr>
          <p:cNvGrpSpPr/>
          <p:nvPr/>
        </p:nvGrpSpPr>
        <p:grpSpPr>
          <a:xfrm>
            <a:off x="359230" y="1002235"/>
            <a:ext cx="4206168" cy="89582"/>
            <a:chOff x="5012716" y="1129776"/>
            <a:chExt cx="3148718" cy="103072"/>
          </a:xfrm>
        </p:grpSpPr>
        <p:sp>
          <p:nvSpPr>
            <p:cNvPr id="8" name="Rounded Rectangle 70">
              <a:extLst>
                <a:ext uri="{FF2B5EF4-FFF2-40B4-BE49-F238E27FC236}">
                  <a16:creationId xmlns:a16="http://schemas.microsoft.com/office/drawing/2014/main" xmlns="" id="{1EDD300E-F1E6-5744-AEE0-7C322E2D0883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9" name="Rounded Rectangle 71">
              <a:extLst>
                <a:ext uri="{FF2B5EF4-FFF2-40B4-BE49-F238E27FC236}">
                  <a16:creationId xmlns:a16="http://schemas.microsoft.com/office/drawing/2014/main" xmlns="" id="{4B01A1D3-CA01-6F4C-8651-49F2393CB829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0" name="Rounded Rectangle 72">
              <a:extLst>
                <a:ext uri="{FF2B5EF4-FFF2-40B4-BE49-F238E27FC236}">
                  <a16:creationId xmlns:a16="http://schemas.microsoft.com/office/drawing/2014/main" xmlns="" id="{B3581B77-F093-2348-B79D-B1DBC2914741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442137" y="1124448"/>
            <a:ext cx="4179978" cy="127232"/>
            <a:chOff x="5032322" y="1129776"/>
            <a:chExt cx="3129112" cy="14639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32322" y="117309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91343" y="293451"/>
            <a:ext cx="740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</a:rPr>
              <a:t>在大專校園傳福音一些重要的事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473996"/>
            <a:ext cx="12192000" cy="4850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1675" indent="-701675" algn="just"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二  禱告、話和家</a:t>
            </a:r>
            <a:r>
              <a:rPr lang="en-US" altLang="zh-TW" sz="3600" dirty="0">
                <a:latin typeface="+mj-ea"/>
                <a:ea typeface="+mj-ea"/>
              </a:rPr>
              <a:t>:</a:t>
            </a:r>
            <a:endParaRPr lang="zh-TW" altLang="en-US" sz="3600" dirty="0">
              <a:latin typeface="+mj-ea"/>
              <a:ea typeface="+mj-ea"/>
            </a:endParaRPr>
          </a:p>
          <a:p>
            <a:pPr marL="701675" indent="-701675" algn="just"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 </a:t>
            </a:r>
            <a:r>
              <a:rPr lang="en-US" altLang="zh-TW" sz="3600" dirty="0">
                <a:latin typeface="+mj-ea"/>
                <a:ea typeface="+mj-ea"/>
              </a:rPr>
              <a:t>1</a:t>
            </a:r>
            <a:r>
              <a:rPr lang="zh-TW" altLang="en-US" sz="3600" dirty="0">
                <a:latin typeface="+mj-ea"/>
                <a:ea typeface="+mj-ea"/>
              </a:rPr>
              <a:t> 五旬節那天，在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許多禱告</a:t>
            </a:r>
            <a:r>
              <a:rPr lang="zh-TW" altLang="en-US" sz="3600" dirty="0">
                <a:latin typeface="+mj-ea"/>
                <a:ea typeface="+mj-ea"/>
              </a:rPr>
              <a:t>之後，那靈臨到門徒，   </a:t>
            </a:r>
            <a:endParaRPr lang="en-US" altLang="zh-TW" sz="3600" dirty="0">
              <a:latin typeface="+mj-ea"/>
              <a:ea typeface="+mj-ea"/>
            </a:endParaRPr>
          </a:p>
          <a:p>
            <a:pPr marL="701675" indent="-701675" algn="just"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       被那靈充滿</a:t>
            </a:r>
            <a:r>
              <a:rPr lang="zh-TW" altLang="en-US" sz="3600" dirty="0">
                <a:latin typeface="+mj-ea"/>
                <a:ea typeface="+mj-ea"/>
              </a:rPr>
              <a:t>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講說神的話</a:t>
            </a:r>
            <a:r>
              <a:rPr lang="zh-TW" altLang="en-US" sz="3600" dirty="0">
                <a:latin typeface="+mj-ea"/>
                <a:ea typeface="+mj-ea"/>
              </a:rPr>
              <a:t>。他們禱告並傳講─ </a:t>
            </a:r>
            <a:endParaRPr lang="en-US" altLang="zh-TW" sz="3600" dirty="0">
              <a:latin typeface="+mj-ea"/>
              <a:ea typeface="+mj-ea"/>
            </a:endParaRPr>
          </a:p>
          <a:p>
            <a:pPr marL="701675" indent="-701675" algn="just"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      徒一</a:t>
            </a:r>
            <a:r>
              <a:rPr lang="en-US" altLang="zh-TW" sz="3600" dirty="0">
                <a:latin typeface="+mj-ea"/>
                <a:ea typeface="+mj-ea"/>
              </a:rPr>
              <a:t>14</a:t>
            </a:r>
            <a:r>
              <a:rPr lang="zh-TW" altLang="en-US" sz="3600" dirty="0">
                <a:latin typeface="+mj-ea"/>
                <a:ea typeface="+mj-ea"/>
              </a:rPr>
              <a:t>、二</a:t>
            </a:r>
            <a:r>
              <a:rPr lang="en-US" altLang="zh-TW" sz="3600" dirty="0">
                <a:latin typeface="+mj-ea"/>
                <a:ea typeface="+mj-ea"/>
              </a:rPr>
              <a:t>1~4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  <a:p>
            <a:pPr marL="579438" indent="-579438" algn="just"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j-ea"/>
                <a:ea typeface="+mj-ea"/>
              </a:rPr>
              <a:t>   </a:t>
            </a:r>
            <a:r>
              <a:rPr lang="en-US" altLang="zh-TW" sz="3600" dirty="0">
                <a:latin typeface="+mj-ea"/>
                <a:ea typeface="+mj-ea"/>
              </a:rPr>
              <a:t>2</a:t>
            </a:r>
            <a:r>
              <a:rPr lang="zh-TW" altLang="en-US" sz="3600" dirty="0">
                <a:latin typeface="+mj-ea"/>
                <a:ea typeface="+mj-ea"/>
              </a:rPr>
              <a:t> 以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家</a:t>
            </a:r>
            <a:r>
              <a:rPr lang="zh-TW" altLang="en-US" sz="3600" dirty="0">
                <a:latin typeface="+mj-ea"/>
                <a:ea typeface="+mj-ea"/>
              </a:rPr>
              <a:t>為輔助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傳揚福音</a:t>
            </a:r>
            <a:r>
              <a:rPr lang="zh-TW" altLang="en-US" sz="3600" dirty="0">
                <a:latin typeface="+mj-ea"/>
                <a:ea typeface="+mj-ea"/>
              </a:rPr>
              <a:t>─五</a:t>
            </a:r>
            <a:r>
              <a:rPr lang="en-US" altLang="zh-TW" sz="3600" dirty="0">
                <a:latin typeface="+mj-ea"/>
                <a:ea typeface="+mj-ea"/>
              </a:rPr>
              <a:t>42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  <a:endParaRPr lang="en-US" altLang="zh-TW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133865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361348" y="1097720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109319" y="251984"/>
            <a:ext cx="748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</a:rPr>
              <a:t>在大專校園傳福音一些重要的事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7250C24-9B5A-4571-9545-274BBBA2CAA8}"/>
              </a:ext>
            </a:extLst>
          </p:cNvPr>
          <p:cNvGrpSpPr/>
          <p:nvPr/>
        </p:nvGrpSpPr>
        <p:grpSpPr>
          <a:xfrm>
            <a:off x="7599123" y="142339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xmlns="" id="{23869BBD-0800-44F2-BC8F-6DCC489E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3D84531-FEB5-48E8-988D-ECB32314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533D0AE9-181D-45FB-826C-A0CDAC5201FB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74">
            <a:extLst>
              <a:ext uri="{FF2B5EF4-FFF2-40B4-BE49-F238E27FC236}">
                <a16:creationId xmlns:a16="http://schemas.microsoft.com/office/drawing/2014/main" xmlns="" id="{C00A4B6C-3A01-4BE2-8979-33C87264055A}"/>
              </a:ext>
            </a:extLst>
          </p:cNvPr>
          <p:cNvSpPr txBox="1"/>
          <p:nvPr/>
        </p:nvSpPr>
        <p:spPr>
          <a:xfrm>
            <a:off x="8211961" y="32892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61348" y="1325152"/>
            <a:ext cx="10153128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indent="-711200" algn="just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latin typeface="+mj-ea"/>
                <a:ea typeface="+mj-ea"/>
              </a:rPr>
              <a:t>三  正確的日常生活與廣博的愛</a:t>
            </a:r>
            <a:r>
              <a:rPr lang="en-US" altLang="zh-TW" sz="3200" dirty="0">
                <a:latin typeface="+mj-ea"/>
                <a:ea typeface="+mj-ea"/>
              </a:rPr>
              <a:t>:</a:t>
            </a:r>
          </a:p>
          <a:p>
            <a:pPr marL="711200" indent="-711200" algn="just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>
                <a:latin typeface="+mj-ea"/>
                <a:ea typeface="+mj-ea"/>
              </a:rPr>
              <a:t>   </a:t>
            </a:r>
            <a:r>
              <a:rPr lang="en-US" altLang="zh-TW" sz="2800" dirty="0">
                <a:latin typeface="+mj-ea"/>
                <a:ea typeface="+mj-ea"/>
              </a:rPr>
              <a:t>1</a:t>
            </a:r>
            <a:r>
              <a:rPr lang="zh-TW" altLang="en-US" sz="2800" dirty="0">
                <a:latin typeface="+mj-ea"/>
                <a:ea typeface="+mj-ea"/>
              </a:rPr>
              <a:t> 我們傳講必須用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ea typeface="+mj-ea"/>
              </a:rPr>
              <a:t>主的話</a:t>
            </a:r>
            <a:r>
              <a:rPr lang="zh-TW" altLang="en-US" sz="2800" dirty="0">
                <a:latin typeface="+mj-ea"/>
                <a:ea typeface="+mj-ea"/>
              </a:rPr>
              <a:t>，但我們的話必須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ea typeface="+mj-ea"/>
              </a:rPr>
              <a:t>配上我們的日常生活</a:t>
            </a:r>
            <a:r>
              <a:rPr lang="zh-TW" altLang="en-US" sz="2800" dirty="0">
                <a:latin typeface="+mj-ea"/>
                <a:ea typeface="+mj-ea"/>
              </a:rPr>
              <a:t>。腓立比一章二十七節，保羅囑咐聖徒，行事為人要配得過基督的福音。</a:t>
            </a:r>
            <a:endParaRPr lang="en-US" altLang="zh-TW" sz="2800" dirty="0">
              <a:latin typeface="+mj-ea"/>
              <a:ea typeface="+mj-ea"/>
            </a:endParaRPr>
          </a:p>
          <a:p>
            <a:pPr marL="711200" indent="-711200" algn="just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>
                <a:latin typeface="+mj-ea"/>
                <a:ea typeface="+mj-ea"/>
              </a:rPr>
              <a:t>    </a:t>
            </a:r>
            <a:r>
              <a:rPr lang="en-US" altLang="zh-TW" sz="2800" dirty="0">
                <a:latin typeface="+mj-ea"/>
                <a:ea typeface="+mj-ea"/>
              </a:rPr>
              <a:t>2</a:t>
            </a:r>
            <a:r>
              <a:rPr lang="zh-TW" altLang="en-US" sz="2800" dirty="0">
                <a:latin typeface="+mj-ea"/>
                <a:ea typeface="+mj-ea"/>
              </a:rPr>
              <a:t> 去校園傳福音，也需要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ea typeface="+mj-ea"/>
              </a:rPr>
              <a:t>廣博的愛</a:t>
            </a:r>
            <a:r>
              <a:rPr lang="zh-TW" altLang="en-US" sz="2800" dirty="0">
                <a:latin typeface="+mj-ea"/>
                <a:ea typeface="+mj-ea"/>
              </a:rPr>
              <a:t>，我們應當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ea typeface="+mj-ea"/>
              </a:rPr>
              <a:t>愛主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申六</a:t>
            </a:r>
            <a:r>
              <a:rPr lang="en-US" altLang="zh-TW" sz="2800" dirty="0">
                <a:latin typeface="+mj-ea"/>
                <a:ea typeface="+mj-ea"/>
              </a:rPr>
              <a:t>5</a:t>
            </a:r>
            <a:r>
              <a:rPr lang="zh-TW" altLang="en-US" sz="2800" dirty="0">
                <a:latin typeface="+mj-ea"/>
                <a:ea typeface="+mj-ea"/>
              </a:rPr>
              <a:t>、太二二</a:t>
            </a:r>
            <a:r>
              <a:rPr lang="en-US" altLang="zh-TW" sz="2800" dirty="0">
                <a:latin typeface="+mj-ea"/>
                <a:ea typeface="+mj-ea"/>
              </a:rPr>
              <a:t>37)</a:t>
            </a:r>
            <a:r>
              <a:rPr lang="zh-TW" altLang="en-US" sz="2800" dirty="0">
                <a:latin typeface="+mj-ea"/>
                <a:ea typeface="+mj-ea"/>
              </a:rPr>
              <a:t>、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ea typeface="+mj-ea"/>
              </a:rPr>
              <a:t>愛主裡的弟兄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約壹三</a:t>
            </a:r>
            <a:r>
              <a:rPr lang="en-US" altLang="zh-TW" sz="2800" dirty="0">
                <a:latin typeface="+mj-ea"/>
                <a:ea typeface="+mj-ea"/>
              </a:rPr>
              <a:t>11</a:t>
            </a:r>
            <a:r>
              <a:rPr lang="zh-TW" altLang="en-US" sz="2800" dirty="0">
                <a:latin typeface="+mj-ea"/>
                <a:ea typeface="+mj-ea"/>
              </a:rPr>
              <a:t>、</a:t>
            </a:r>
            <a:r>
              <a:rPr lang="en-US" altLang="zh-TW" sz="2800" dirty="0">
                <a:latin typeface="+mj-ea"/>
                <a:ea typeface="+mj-ea"/>
              </a:rPr>
              <a:t>14)</a:t>
            </a:r>
            <a:r>
              <a:rPr lang="zh-TW" altLang="en-US" sz="2800" dirty="0">
                <a:latin typeface="+mj-ea"/>
                <a:ea typeface="+mj-ea"/>
              </a:rPr>
              <a:t>、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ea typeface="+mj-ea"/>
              </a:rPr>
              <a:t>愛眾人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太五</a:t>
            </a:r>
            <a:r>
              <a:rPr lang="en-US" altLang="zh-TW" sz="2800" dirty="0">
                <a:latin typeface="+mj-ea"/>
                <a:ea typeface="+mj-ea"/>
              </a:rPr>
              <a:t>44~46)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  <a:endParaRPr lang="en-US" altLang="zh-TW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62640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>
            <a:extLst>
              <a:ext uri="{FF2B5EF4-FFF2-40B4-BE49-F238E27FC236}">
                <a16:creationId xmlns:a16="http://schemas.microsoft.com/office/drawing/2014/main" xmlns="" id="{4237DD6C-8399-644D-BAF1-FFA4EDFA0A40}"/>
              </a:ext>
            </a:extLst>
          </p:cNvPr>
          <p:cNvGrpSpPr/>
          <p:nvPr/>
        </p:nvGrpSpPr>
        <p:grpSpPr>
          <a:xfrm>
            <a:off x="5965035" y="4812479"/>
            <a:ext cx="5627653" cy="1082767"/>
            <a:chOff x="791307" y="5505053"/>
            <a:chExt cx="5627653" cy="1082767"/>
          </a:xfrm>
        </p:grpSpPr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xmlns="" id="{E37E1100-B148-814B-935F-973A2333A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xmlns="" id="{6E5CB2BE-ED1C-9F42-BF2C-F844B781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8" name="Rectangle 71">
              <a:extLst>
                <a:ext uri="{FF2B5EF4-FFF2-40B4-BE49-F238E27FC236}">
                  <a16:creationId xmlns:a16="http://schemas.microsoft.com/office/drawing/2014/main" xmlns="" id="{EC03ECC9-2666-644F-9E2D-08C020A4A271}"/>
                </a:ext>
              </a:extLst>
            </p:cNvPr>
            <p:cNvSpPr/>
            <p:nvPr/>
          </p:nvSpPr>
          <p:spPr>
            <a:xfrm>
              <a:off x="6322690" y="5511494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5BF42400-1C6F-8145-AA14-048ED950F318}"/>
                </a:ext>
              </a:extLst>
            </p:cNvPr>
            <p:cNvSpPr/>
            <p:nvPr/>
          </p:nvSpPr>
          <p:spPr>
            <a:xfrm>
              <a:off x="5324947" y="5505053"/>
              <a:ext cx="985858" cy="1074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EBD9AAFD-80AE-9846-AE68-D82A2197D83B}"/>
              </a:ext>
            </a:extLst>
          </p:cNvPr>
          <p:cNvGrpSpPr/>
          <p:nvPr/>
        </p:nvGrpSpPr>
        <p:grpSpPr>
          <a:xfrm>
            <a:off x="5965035" y="4801127"/>
            <a:ext cx="5627653" cy="1085632"/>
            <a:chOff x="791307" y="5505053"/>
            <a:chExt cx="5627653" cy="1085632"/>
          </a:xfrm>
          <a:effectLst>
            <a:glow rad="508000">
              <a:schemeClr val="accent6">
                <a:lumMod val="40000"/>
                <a:lumOff val="60000"/>
                <a:alpha val="63000"/>
              </a:schemeClr>
            </a:glow>
          </a:effectLst>
        </p:grpSpPr>
        <p:sp>
          <p:nvSpPr>
            <p:cNvPr id="33" name="Freeform 65">
              <a:extLst>
                <a:ext uri="{FF2B5EF4-FFF2-40B4-BE49-F238E27FC236}">
                  <a16:creationId xmlns:a16="http://schemas.microsoft.com/office/drawing/2014/main" xmlns="" id="{0706A0CC-BE30-944F-B1A9-C44FBE893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effectLst/>
                <a:latin typeface="微軟正黑體" panose="020B0604030504040204" pitchFamily="34" charset="-120"/>
              </a:endParaRPr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D0265520-2993-3A48-A0BC-D556AD5A5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effectLst/>
                <a:latin typeface="微軟正黑體" panose="020B0604030504040204" pitchFamily="34" charset="-120"/>
              </a:endParaRPr>
            </a:p>
          </p:txBody>
        </p:sp>
        <p:sp>
          <p:nvSpPr>
            <p:cNvPr id="35" name="Rectangle 71">
              <a:extLst>
                <a:ext uri="{FF2B5EF4-FFF2-40B4-BE49-F238E27FC236}">
                  <a16:creationId xmlns:a16="http://schemas.microsoft.com/office/drawing/2014/main" xmlns="" id="{9855ADB2-5C62-5345-8B06-ACBC803D8D0B}"/>
                </a:ext>
              </a:extLst>
            </p:cNvPr>
            <p:cNvSpPr/>
            <p:nvPr/>
          </p:nvSpPr>
          <p:spPr>
            <a:xfrm>
              <a:off x="6322690" y="5511494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effectLst/>
                <a:latin typeface="微軟正黑體" panose="020B0604030504040204" pitchFamily="34" charset="-12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5003E24C-3B8B-D146-BF14-0D75A020A3A6}"/>
                </a:ext>
              </a:extLst>
            </p:cNvPr>
            <p:cNvSpPr/>
            <p:nvPr/>
          </p:nvSpPr>
          <p:spPr>
            <a:xfrm>
              <a:off x="5324947" y="5505053"/>
              <a:ext cx="985858" cy="10856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effectLst/>
                <a:latin typeface="微軟正黑體" panose="020B0604030504040204" pitchFamily="34" charset="-120"/>
              </a:endParaRPr>
            </a:p>
          </p:txBody>
        </p:sp>
      </p:grpSp>
      <p:sp>
        <p:nvSpPr>
          <p:cNvPr id="26" name="TextBox 53">
            <a:extLst>
              <a:ext uri="{FF2B5EF4-FFF2-40B4-BE49-F238E27FC236}">
                <a16:creationId xmlns:a16="http://schemas.microsoft.com/office/drawing/2014/main" xmlns="" id="{D90ABB18-D91D-134B-B137-CE95D3345990}"/>
              </a:ext>
            </a:extLst>
          </p:cNvPr>
          <p:cNvSpPr txBox="1"/>
          <p:nvPr/>
        </p:nvSpPr>
        <p:spPr>
          <a:xfrm>
            <a:off x="305479" y="223038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Open Sans Extrabold" charset="0"/>
                <a:ea typeface="Open Sans Extrabold" charset="0"/>
                <a:cs typeface="Open Sans Extrabold" charset="0"/>
              </a:rPr>
              <a:t>李常受文集</a:t>
            </a:r>
            <a:r>
              <a:rPr lang="en-US" altLang="zh-TW" sz="4000" b="1" dirty="0">
                <a:latin typeface="Open Sans Extrabold" charset="0"/>
                <a:ea typeface="Open Sans Extrabold" charset="0"/>
                <a:cs typeface="Open Sans Extrabold" charset="0"/>
              </a:rPr>
              <a:t>1977</a:t>
            </a:r>
            <a:r>
              <a:rPr lang="zh-TW" altLang="en-US" sz="4000" b="1" dirty="0">
                <a:latin typeface="Open Sans Extrabold" charset="0"/>
                <a:ea typeface="Open Sans Extrabold" charset="0"/>
                <a:cs typeface="Open Sans Extrabold" charset="0"/>
              </a:rPr>
              <a:t>年展覽項目</a:t>
            </a:r>
            <a:endParaRPr lang="en-US" sz="4000" b="1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xmlns="" id="{152290EF-6AC3-D14C-8697-147CE4E2D408}"/>
              </a:ext>
            </a:extLst>
          </p:cNvPr>
          <p:cNvGrpSpPr/>
          <p:nvPr/>
        </p:nvGrpSpPr>
        <p:grpSpPr>
          <a:xfrm>
            <a:off x="444999" y="980274"/>
            <a:ext cx="5237778" cy="74796"/>
            <a:chOff x="5012716" y="1129776"/>
            <a:chExt cx="3148718" cy="103072"/>
          </a:xfrm>
        </p:grpSpPr>
        <p:sp>
          <p:nvSpPr>
            <p:cNvPr id="28" name="Rounded Rectangle 55">
              <a:extLst>
                <a:ext uri="{FF2B5EF4-FFF2-40B4-BE49-F238E27FC236}">
                  <a16:creationId xmlns:a16="http://schemas.microsoft.com/office/drawing/2014/main" xmlns="" id="{50C76994-05DD-C34A-81A9-F26F4E88D61C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29" name="Rounded Rectangle 56">
              <a:extLst>
                <a:ext uri="{FF2B5EF4-FFF2-40B4-BE49-F238E27FC236}">
                  <a16:creationId xmlns:a16="http://schemas.microsoft.com/office/drawing/2014/main" xmlns="" id="{FD55AB6E-AB26-2C40-B205-D95476F37B43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30" name="Rounded Rectangle 57">
              <a:extLst>
                <a:ext uri="{FF2B5EF4-FFF2-40B4-BE49-F238E27FC236}">
                  <a16:creationId xmlns:a16="http://schemas.microsoft.com/office/drawing/2014/main" xmlns="" id="{E86043C9-A7DF-BE40-B880-CA976532D75A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9BA15A56-9D95-3B48-A8E3-A287B1E071E1}"/>
              </a:ext>
            </a:extLst>
          </p:cNvPr>
          <p:cNvGrpSpPr/>
          <p:nvPr/>
        </p:nvGrpSpPr>
        <p:grpSpPr>
          <a:xfrm>
            <a:off x="322645" y="2376064"/>
            <a:ext cx="5497339" cy="1093498"/>
            <a:chOff x="946329" y="1878269"/>
            <a:chExt cx="5497339" cy="1093498"/>
          </a:xfrm>
          <a:solidFill>
            <a:schemeClr val="accent3">
              <a:lumMod val="75000"/>
            </a:schemeClr>
          </a:solidFill>
        </p:grpSpPr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xmlns="" id="{11231940-EB60-1D44-A6E8-13B7BECC1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128C6B93-0291-8342-B551-C7DF928A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0" name="Rectangle 62">
              <a:extLst>
                <a:ext uri="{FF2B5EF4-FFF2-40B4-BE49-F238E27FC236}">
                  <a16:creationId xmlns:a16="http://schemas.microsoft.com/office/drawing/2014/main" xmlns="" id="{07949167-B7C2-1F40-A6B6-F86162F2F55F}"/>
                </a:ext>
              </a:extLst>
            </p:cNvPr>
            <p:cNvSpPr/>
            <p:nvPr/>
          </p:nvSpPr>
          <p:spPr>
            <a:xfrm>
              <a:off x="6323627" y="1890512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9A49666B-8B8B-9045-AC15-7BB8AC3D1A13}"/>
                </a:ext>
              </a:extLst>
            </p:cNvPr>
            <p:cNvSpPr/>
            <p:nvPr/>
          </p:nvSpPr>
          <p:spPr>
            <a:xfrm>
              <a:off x="5442930" y="1890512"/>
              <a:ext cx="880697" cy="1081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C71BA57B-5FDC-5A48-85FE-611025D13243}"/>
              </a:ext>
            </a:extLst>
          </p:cNvPr>
          <p:cNvGrpSpPr/>
          <p:nvPr/>
        </p:nvGrpSpPr>
        <p:grpSpPr>
          <a:xfrm>
            <a:off x="305479" y="4809310"/>
            <a:ext cx="5497339" cy="1085632"/>
            <a:chOff x="933507" y="3063146"/>
            <a:chExt cx="5497339" cy="1085632"/>
          </a:xfrm>
        </p:grpSpPr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560F9677-9D88-2F4F-AC72-D64F7A0F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7" y="3064299"/>
              <a:ext cx="4509426" cy="1081368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28EDAC7E-F3D5-7E4C-83F2-F63835CF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159" y="3266550"/>
              <a:ext cx="854492" cy="875062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5" name="Rectangle 63">
              <a:extLst>
                <a:ext uri="{FF2B5EF4-FFF2-40B4-BE49-F238E27FC236}">
                  <a16:creationId xmlns:a16="http://schemas.microsoft.com/office/drawing/2014/main" xmlns="" id="{CDCFC4AC-CFDE-3F4C-B5B4-D6E34D166D5D}"/>
                </a:ext>
              </a:extLst>
            </p:cNvPr>
            <p:cNvSpPr/>
            <p:nvPr/>
          </p:nvSpPr>
          <p:spPr>
            <a:xfrm>
              <a:off x="6334576" y="3064299"/>
              <a:ext cx="96270" cy="10844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D62BFF7F-2B14-8B45-9A7D-8992EFC8478A}"/>
                </a:ext>
              </a:extLst>
            </p:cNvPr>
            <p:cNvSpPr/>
            <p:nvPr/>
          </p:nvSpPr>
          <p:spPr>
            <a:xfrm>
              <a:off x="5442929" y="3063146"/>
              <a:ext cx="891648" cy="1085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47" name="TextBox 74">
            <a:extLst>
              <a:ext uri="{FF2B5EF4-FFF2-40B4-BE49-F238E27FC236}">
                <a16:creationId xmlns:a16="http://schemas.microsoft.com/office/drawing/2014/main" xmlns="" id="{5CC443D5-EDD6-4C40-8BB3-9960C993C07D}"/>
              </a:ext>
            </a:extLst>
          </p:cNvPr>
          <p:cNvSpPr txBox="1"/>
          <p:nvPr/>
        </p:nvSpPr>
        <p:spPr>
          <a:xfrm>
            <a:off x="1407882" y="5070024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8" name="TextBox 74">
            <a:extLst>
              <a:ext uri="{FF2B5EF4-FFF2-40B4-BE49-F238E27FC236}">
                <a16:creationId xmlns:a16="http://schemas.microsoft.com/office/drawing/2014/main" xmlns="" id="{19C29932-10A7-6A43-9592-D48762E06CCD}"/>
              </a:ext>
            </a:extLst>
          </p:cNvPr>
          <p:cNvSpPr txBox="1"/>
          <p:nvPr/>
        </p:nvSpPr>
        <p:spPr>
          <a:xfrm>
            <a:off x="1425048" y="2647445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聖經中主觀的真理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xmlns="" id="{41CF9011-8C90-6441-B485-3C5644CB34D9}"/>
              </a:ext>
            </a:extLst>
          </p:cNvPr>
          <p:cNvGrpSpPr/>
          <p:nvPr/>
        </p:nvGrpSpPr>
        <p:grpSpPr>
          <a:xfrm>
            <a:off x="6076261" y="2361947"/>
            <a:ext cx="5520024" cy="1085632"/>
            <a:chOff x="885367" y="4255360"/>
            <a:chExt cx="5520024" cy="1085632"/>
          </a:xfrm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6B21E024-1589-0D4F-B63E-75E6975B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8B0BA1A7-F151-D748-A940-81A5F4284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266482ED-6B67-4F45-BD10-24683C06579A}"/>
                </a:ext>
              </a:extLst>
            </p:cNvPr>
            <p:cNvSpPr/>
            <p:nvPr/>
          </p:nvSpPr>
          <p:spPr>
            <a:xfrm>
              <a:off x="6309121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3896C01C-224F-0B4A-942B-03E07442F763}"/>
                </a:ext>
              </a:extLst>
            </p:cNvPr>
            <p:cNvSpPr/>
            <p:nvPr/>
          </p:nvSpPr>
          <p:spPr>
            <a:xfrm>
              <a:off x="5354955" y="4255360"/>
              <a:ext cx="954166" cy="10856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54" name="TextBox 74">
            <a:extLst>
              <a:ext uri="{FF2B5EF4-FFF2-40B4-BE49-F238E27FC236}">
                <a16:creationId xmlns:a16="http://schemas.microsoft.com/office/drawing/2014/main" xmlns="" id="{3404A2A6-CB09-2A4E-B7E0-DA14FC9295EE}"/>
              </a:ext>
            </a:extLst>
          </p:cNvPr>
          <p:cNvSpPr txBox="1"/>
          <p:nvPr/>
        </p:nvSpPr>
        <p:spPr>
          <a:xfrm>
            <a:off x="7226805" y="259503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0" name="TextBox 74">
            <a:extLst>
              <a:ext uri="{FF2B5EF4-FFF2-40B4-BE49-F238E27FC236}">
                <a16:creationId xmlns:a16="http://schemas.microsoft.com/office/drawing/2014/main" xmlns="" id="{95290FB5-BF48-1649-BE30-3F2AEC04BCF1}"/>
              </a:ext>
            </a:extLst>
          </p:cNvPr>
          <p:cNvSpPr txBox="1"/>
          <p:nvPr/>
        </p:nvSpPr>
        <p:spPr>
          <a:xfrm>
            <a:off x="7209639" y="5064696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2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A6AC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A5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69D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4" grpId="0"/>
      <p:bldP spid="6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打開家牧養人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484870"/>
            <a:ext cx="10933493" cy="411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內容出處：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安那翰每週長老聚會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3600" dirty="0" err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各種年齡都為著主的見證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57501B9A-71B4-0846-BB75-ADB185C896DB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xmlns="" id="{7A9EBADD-B53B-C048-B44E-D0E4957C0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C0FD109F-DCEF-5A4B-84A0-2A79002E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3" name="Rectangle 71">
              <a:extLst>
                <a:ext uri="{FF2B5EF4-FFF2-40B4-BE49-F238E27FC236}">
                  <a16:creationId xmlns:a16="http://schemas.microsoft.com/office/drawing/2014/main" xmlns="" id="{FC43DDBB-1655-CB45-9856-1246E878219F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5" name="TextBox 74">
            <a:extLst>
              <a:ext uri="{FF2B5EF4-FFF2-40B4-BE49-F238E27FC236}">
                <a16:creationId xmlns:a16="http://schemas.microsoft.com/office/drawing/2014/main" xmlns="" id="{D40749A0-63DA-2649-B836-CE283B32C735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5055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打開家牧養人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E8D49728-7831-4AE8-8BAC-34C7768D3A4A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CB625743-AFD0-41F7-8266-2E6A4F60A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C7C33A17-1C94-4D52-871B-89206C59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xmlns="" id="{D49A0086-5697-4716-817D-3024985C388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9" name="TextBox 74">
            <a:extLst>
              <a:ext uri="{FF2B5EF4-FFF2-40B4-BE49-F238E27FC236}">
                <a16:creationId xmlns:a16="http://schemas.microsoft.com/office/drawing/2014/main" xmlns="" id="{C875C3D2-E875-4BB5-824E-1FADC8C16A4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38004DE-7F85-4959-BC41-868D7A0DBF84}"/>
              </a:ext>
            </a:extLst>
          </p:cNvPr>
          <p:cNvSpPr txBox="1"/>
          <p:nvPr/>
        </p:nvSpPr>
        <p:spPr>
          <a:xfrm>
            <a:off x="203067" y="1544206"/>
            <a:ext cx="6973053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內容要點：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打開家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：好將人帶進來。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 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牧養人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：好留住他們。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9196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打開家好將人帶進來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484870"/>
            <a:ext cx="1186464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從</a:t>
            </a:r>
            <a:r>
              <a:rPr kumimoji="1"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1922~1934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，幾乎所有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早期的擴增來自公會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，從</a:t>
            </a:r>
            <a:r>
              <a:rPr kumimoji="1"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1934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年之後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，反對主恢復的事增多，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擴增來自我們的傳福音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 需要鼓勵所有聖徒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打開他們的家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1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接觸人並傳福音。</a:t>
            </a: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作讀經小組。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3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將抵抗反對者謠言的抗毒劑傳佈出去。</a:t>
            </a:r>
            <a:endParaRPr kumimoji="1"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57501B9A-71B4-0846-BB75-ADB185C896DB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xmlns="" id="{7A9EBADD-B53B-C048-B44E-D0E4957C0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C0FD109F-DCEF-5A4B-84A0-2A79002E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3" name="Rectangle 71">
              <a:extLst>
                <a:ext uri="{FF2B5EF4-FFF2-40B4-BE49-F238E27FC236}">
                  <a16:creationId xmlns:a16="http://schemas.microsoft.com/office/drawing/2014/main" xmlns="" id="{FC43DDBB-1655-CB45-9856-1246E878219F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5" name="TextBox 74">
            <a:extLst>
              <a:ext uri="{FF2B5EF4-FFF2-40B4-BE49-F238E27FC236}">
                <a16:creationId xmlns:a16="http://schemas.microsoft.com/office/drawing/2014/main" xmlns="" id="{D40749A0-63DA-2649-B836-CE283B32C735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8081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牧養人好留住他們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E8D49728-7831-4AE8-8BAC-34C7768D3A4A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CB625743-AFD0-41F7-8266-2E6A4F60A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C7C33A17-1C94-4D52-871B-89206C59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xmlns="" id="{D49A0086-5697-4716-817D-3024985C388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9" name="TextBox 74">
            <a:extLst>
              <a:ext uri="{FF2B5EF4-FFF2-40B4-BE49-F238E27FC236}">
                <a16:creationId xmlns:a16="http://schemas.microsoft.com/office/drawing/2014/main" xmlns="" id="{C875C3D2-E875-4BB5-824E-1FADC8C16A4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70B8EB6-99CB-4971-A170-68EC426506BD}"/>
              </a:ext>
            </a:extLst>
          </p:cNvPr>
          <p:cNvSpPr txBox="1"/>
          <p:nvPr/>
        </p:nvSpPr>
        <p:spPr>
          <a:xfrm>
            <a:off x="203067" y="1292317"/>
            <a:ext cx="11864647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長老必須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訓練聖徒能牧養人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牧養若能在我們中間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普徧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起來，結果乃是召會得建造。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我們的聚會會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更豐富、更活潑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 長老需要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示範給那些受訓的人看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如何接觸人。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如何與人交通。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如何應付人屬靈的需要。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20286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牧養人好留住他們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E8D49728-7831-4AE8-8BAC-34C7768D3A4A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CB625743-AFD0-41F7-8266-2E6A4F60A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C7C33A17-1C94-4D52-871B-89206C59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xmlns="" id="{D49A0086-5697-4716-817D-3024985C388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9" name="TextBox 74">
            <a:extLst>
              <a:ext uri="{FF2B5EF4-FFF2-40B4-BE49-F238E27FC236}">
                <a16:creationId xmlns:a16="http://schemas.microsoft.com/office/drawing/2014/main" xmlns="" id="{C875C3D2-E875-4BB5-824E-1FADC8C16A4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70B8EB6-99CB-4971-A170-68EC426506BD}"/>
              </a:ext>
            </a:extLst>
          </p:cNvPr>
          <p:cNvSpPr txBox="1"/>
          <p:nvPr/>
        </p:nvSpPr>
        <p:spPr>
          <a:xfrm>
            <a:off x="203067" y="1292317"/>
            <a:ext cx="118646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0" indent="-660400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  成為小群，在家裏聚會：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0400" indent="-660400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一個牧養的人連同幾個幫手，只能照顧為數不多的人，這就是為甚麼遠東的聖徒們都在家裏聚會，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每個家都成一小群， 在其中牧養聖徒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660400" indent="-660400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  牧養的人不能是隨便的人：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0400" indent="-660400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作母親的不得不每天照顧自己的孩子。如果我們從主領受負擔，就可以作更多的事以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牧養聖徒，這關鍵在於我們的心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。召會若是我們的孩子，召會的每一面都會在我們心上。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06695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牧養人好留住他們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E8D49728-7831-4AE8-8BAC-34C7768D3A4A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CB625743-AFD0-41F7-8266-2E6A4F60A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C7C33A17-1C94-4D52-871B-89206C59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xmlns="" id="{D49A0086-5697-4716-817D-3024985C388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9" name="TextBox 74">
            <a:extLst>
              <a:ext uri="{FF2B5EF4-FFF2-40B4-BE49-F238E27FC236}">
                <a16:creationId xmlns:a16="http://schemas.microsoft.com/office/drawing/2014/main" xmlns="" id="{C875C3D2-E875-4BB5-824E-1FADC8C16A4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70B8EB6-99CB-4971-A170-68EC426506BD}"/>
              </a:ext>
            </a:extLst>
          </p:cNvPr>
          <p:cNvSpPr txBox="1"/>
          <p:nvPr/>
        </p:nvSpPr>
        <p:spPr>
          <a:xfrm>
            <a:off x="203067" y="1292317"/>
            <a:ext cx="1186464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AutoNum type="ea1ChtPlain" startAt="5"/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不需要等長老安排：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0400" indent="-660400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在安那翰的眾聖徒應該把家打開來傳福音，或與聖徒交通，這件事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不需要等長老安排，鄰近的家庭可以來在一起禱告並尋求主的引導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720725" indent="-720725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  正確的動機：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indent="-720725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我們的動機不是為叫人從別的團體轉到我們中間來，而是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為將救恩供應給未得救的人，並且將基督供應給相信的人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76320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牧養人好留住他們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E8D49728-7831-4AE8-8BAC-34C7768D3A4A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CB625743-AFD0-41F7-8266-2E6A4F60A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C7C33A17-1C94-4D52-871B-89206C59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xmlns="" id="{D49A0086-5697-4716-817D-3024985C388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9" name="TextBox 74">
            <a:extLst>
              <a:ext uri="{FF2B5EF4-FFF2-40B4-BE49-F238E27FC236}">
                <a16:creationId xmlns:a16="http://schemas.microsoft.com/office/drawing/2014/main" xmlns="" id="{C875C3D2-E875-4BB5-824E-1FADC8C16A4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70B8EB6-99CB-4971-A170-68EC426506BD}"/>
              </a:ext>
            </a:extLst>
          </p:cNvPr>
          <p:cNvSpPr txBox="1"/>
          <p:nvPr/>
        </p:nvSpPr>
        <p:spPr>
          <a:xfrm>
            <a:off x="191344" y="1292317"/>
            <a:ext cx="11864647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關於服事小組裏，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不要搞組織，重在牧養人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>
              <a:lnSpc>
                <a:spcPts val="4000"/>
              </a:lnSpc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最好的牧養是在召會事奉的前後。</a:t>
            </a:r>
          </a:p>
          <a:p>
            <a:pPr>
              <a:lnSpc>
                <a:spcPts val="4000"/>
              </a:lnSpc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牧養人要運用靈、禱告、忍耐和愛心。</a:t>
            </a:r>
          </a:p>
          <a:p>
            <a:pPr>
              <a:lnSpc>
                <a:spcPts val="4000"/>
              </a:lnSpc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牧養要求我們把生命供應給別人，甚至給不敞開的人。</a:t>
            </a:r>
          </a:p>
          <a:p>
            <a:pPr marL="609600" indent="-609600">
              <a:lnSpc>
                <a:spcPts val="4000"/>
              </a:lnSpc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我們的責任，就是照顧他們，使他們活過來，幫助他們，在生命裏長大，使他們有用。</a:t>
            </a:r>
          </a:p>
          <a:p>
            <a:pPr marL="514350" indent="-51435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AutoNum type="ea1ChtPlain" startAt="2"/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關於服事小組裏，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老練的人需要牧養新來的人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老練的人為這新來的人感謝主，不是因為新來的人幫了修繕組的忙，而是因為他有機會把基督供應到新來的人裏面，這就是牧養。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871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3">
            <a:extLst>
              <a:ext uri="{FF2B5EF4-FFF2-40B4-BE49-F238E27FC236}">
                <a16:creationId xmlns:a16="http://schemas.microsoft.com/office/drawing/2014/main" xmlns="" id="{D90ABB18-D91D-134B-B137-CE95D3345990}"/>
              </a:ext>
            </a:extLst>
          </p:cNvPr>
          <p:cNvSpPr txBox="1"/>
          <p:nvPr/>
        </p:nvSpPr>
        <p:spPr>
          <a:xfrm>
            <a:off x="305479" y="223038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Open Sans Extrabold" charset="0"/>
                <a:ea typeface="Open Sans Extrabold" charset="0"/>
                <a:cs typeface="Open Sans Extrabold" charset="0"/>
              </a:rPr>
              <a:t>李常受文集</a:t>
            </a:r>
            <a:r>
              <a:rPr lang="en-US" altLang="zh-TW" sz="4000" b="1" dirty="0">
                <a:latin typeface="Open Sans Extrabold" charset="0"/>
                <a:ea typeface="Open Sans Extrabold" charset="0"/>
                <a:cs typeface="Open Sans Extrabold" charset="0"/>
              </a:rPr>
              <a:t>1977</a:t>
            </a:r>
            <a:r>
              <a:rPr lang="zh-TW" altLang="en-US" sz="4000" b="1" dirty="0">
                <a:latin typeface="Open Sans Extrabold" charset="0"/>
                <a:ea typeface="Open Sans Extrabold" charset="0"/>
                <a:cs typeface="Open Sans Extrabold" charset="0"/>
              </a:rPr>
              <a:t>年展覽項目</a:t>
            </a:r>
            <a:endParaRPr lang="en-US" sz="4000" b="1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xmlns="" id="{152290EF-6AC3-D14C-8697-147CE4E2D408}"/>
              </a:ext>
            </a:extLst>
          </p:cNvPr>
          <p:cNvGrpSpPr/>
          <p:nvPr/>
        </p:nvGrpSpPr>
        <p:grpSpPr>
          <a:xfrm>
            <a:off x="444999" y="980274"/>
            <a:ext cx="5237778" cy="74796"/>
            <a:chOff x="5012716" y="1129776"/>
            <a:chExt cx="3148718" cy="103072"/>
          </a:xfrm>
        </p:grpSpPr>
        <p:sp>
          <p:nvSpPr>
            <p:cNvPr id="28" name="Rounded Rectangle 55">
              <a:extLst>
                <a:ext uri="{FF2B5EF4-FFF2-40B4-BE49-F238E27FC236}">
                  <a16:creationId xmlns:a16="http://schemas.microsoft.com/office/drawing/2014/main" xmlns="" id="{50C76994-05DD-C34A-81A9-F26F4E88D61C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29" name="Rounded Rectangle 56">
              <a:extLst>
                <a:ext uri="{FF2B5EF4-FFF2-40B4-BE49-F238E27FC236}">
                  <a16:creationId xmlns:a16="http://schemas.microsoft.com/office/drawing/2014/main" xmlns="" id="{FD55AB6E-AB26-2C40-B205-D95476F37B43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30" name="Rounded Rectangle 57">
              <a:extLst>
                <a:ext uri="{FF2B5EF4-FFF2-40B4-BE49-F238E27FC236}">
                  <a16:creationId xmlns:a16="http://schemas.microsoft.com/office/drawing/2014/main" xmlns="" id="{E86043C9-A7DF-BE40-B880-CA976532D75A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9BA15A56-9D95-3B48-A8E3-A287B1E071E1}"/>
              </a:ext>
            </a:extLst>
          </p:cNvPr>
          <p:cNvGrpSpPr/>
          <p:nvPr/>
        </p:nvGrpSpPr>
        <p:grpSpPr>
          <a:xfrm>
            <a:off x="291109" y="2584358"/>
            <a:ext cx="5497339" cy="1093498"/>
            <a:chOff x="946329" y="1878269"/>
            <a:chExt cx="5497339" cy="1093498"/>
          </a:xfrm>
        </p:grpSpPr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xmlns="" id="{11231940-EB60-1D44-A6E8-13B7BECC1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128C6B93-0291-8342-B551-C7DF928A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0" name="Rectangle 62">
              <a:extLst>
                <a:ext uri="{FF2B5EF4-FFF2-40B4-BE49-F238E27FC236}">
                  <a16:creationId xmlns:a16="http://schemas.microsoft.com/office/drawing/2014/main" xmlns="" id="{07949167-B7C2-1F40-A6B6-F86162F2F55F}"/>
                </a:ext>
              </a:extLst>
            </p:cNvPr>
            <p:cNvSpPr/>
            <p:nvPr/>
          </p:nvSpPr>
          <p:spPr>
            <a:xfrm>
              <a:off x="6323627" y="1878269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9A49666B-8B8B-9045-AC15-7BB8AC3D1A13}"/>
                </a:ext>
              </a:extLst>
            </p:cNvPr>
            <p:cNvSpPr/>
            <p:nvPr/>
          </p:nvSpPr>
          <p:spPr>
            <a:xfrm>
              <a:off x="5442930" y="1890512"/>
              <a:ext cx="880697" cy="10812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C71BA57B-5FDC-5A48-85FE-611025D13243}"/>
              </a:ext>
            </a:extLst>
          </p:cNvPr>
          <p:cNvGrpSpPr/>
          <p:nvPr/>
        </p:nvGrpSpPr>
        <p:grpSpPr>
          <a:xfrm>
            <a:off x="305479" y="4809310"/>
            <a:ext cx="5497339" cy="1085632"/>
            <a:chOff x="933507" y="3063146"/>
            <a:chExt cx="5497339" cy="1085632"/>
          </a:xfrm>
        </p:grpSpPr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560F9677-9D88-2F4F-AC72-D64F7A0F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7" y="3064299"/>
              <a:ext cx="4509426" cy="1081368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28EDAC7E-F3D5-7E4C-83F2-F63835CF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159" y="3266550"/>
              <a:ext cx="854492" cy="875062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5" name="Rectangle 63">
              <a:extLst>
                <a:ext uri="{FF2B5EF4-FFF2-40B4-BE49-F238E27FC236}">
                  <a16:creationId xmlns:a16="http://schemas.microsoft.com/office/drawing/2014/main" xmlns="" id="{CDCFC4AC-CFDE-3F4C-B5B4-D6E34D166D5D}"/>
                </a:ext>
              </a:extLst>
            </p:cNvPr>
            <p:cNvSpPr/>
            <p:nvPr/>
          </p:nvSpPr>
          <p:spPr>
            <a:xfrm>
              <a:off x="6334576" y="3064299"/>
              <a:ext cx="96270" cy="10844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D62BFF7F-2B14-8B45-9A7D-8992EFC8478A}"/>
                </a:ext>
              </a:extLst>
            </p:cNvPr>
            <p:cNvSpPr/>
            <p:nvPr/>
          </p:nvSpPr>
          <p:spPr>
            <a:xfrm>
              <a:off x="5442929" y="3063146"/>
              <a:ext cx="891648" cy="1085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xmlns="" id="{41CF9011-8C90-6441-B485-3C5644CB34D9}"/>
              </a:ext>
            </a:extLst>
          </p:cNvPr>
          <p:cNvGrpSpPr/>
          <p:nvPr/>
        </p:nvGrpSpPr>
        <p:grpSpPr>
          <a:xfrm>
            <a:off x="6044725" y="2550802"/>
            <a:ext cx="5533593" cy="1089820"/>
            <a:chOff x="885367" y="4251172"/>
            <a:chExt cx="5533593" cy="1089820"/>
          </a:xfrm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6B21E024-1589-0D4F-B63E-75E6975B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8B0BA1A7-F151-D748-A940-81A5F4284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266482ED-6B67-4F45-BD10-24683C06579A}"/>
                </a:ext>
              </a:extLst>
            </p:cNvPr>
            <p:cNvSpPr/>
            <p:nvPr/>
          </p:nvSpPr>
          <p:spPr>
            <a:xfrm>
              <a:off x="6322690" y="4251172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3896C01C-224F-0B4A-942B-03E07442F763}"/>
                </a:ext>
              </a:extLst>
            </p:cNvPr>
            <p:cNvSpPr/>
            <p:nvPr/>
          </p:nvSpPr>
          <p:spPr>
            <a:xfrm>
              <a:off x="5356640" y="4253266"/>
              <a:ext cx="954166" cy="10856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xmlns="" id="{4237DD6C-8399-644D-BAF1-FFA4EDFA0A40}"/>
              </a:ext>
            </a:extLst>
          </p:cNvPr>
          <p:cNvGrpSpPr/>
          <p:nvPr/>
        </p:nvGrpSpPr>
        <p:grpSpPr>
          <a:xfrm>
            <a:off x="5965035" y="4809310"/>
            <a:ext cx="5627653" cy="1085936"/>
            <a:chOff x="791307" y="5501884"/>
            <a:chExt cx="5627653" cy="1085936"/>
          </a:xfrm>
          <a:solidFill>
            <a:schemeClr val="accent6">
              <a:lumMod val="75000"/>
            </a:schemeClr>
          </a:solidFill>
        </p:grpSpPr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xmlns="" id="{E37E1100-B148-814B-935F-973A2333A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xmlns="" id="{6E5CB2BE-ED1C-9F42-BF2C-F844B781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8" name="Rectangle 71">
              <a:extLst>
                <a:ext uri="{FF2B5EF4-FFF2-40B4-BE49-F238E27FC236}">
                  <a16:creationId xmlns:a16="http://schemas.microsoft.com/office/drawing/2014/main" xmlns="" id="{EC03ECC9-2666-644F-9E2D-08C020A4A271}"/>
                </a:ext>
              </a:extLst>
            </p:cNvPr>
            <p:cNvSpPr/>
            <p:nvPr/>
          </p:nvSpPr>
          <p:spPr>
            <a:xfrm>
              <a:off x="6322690" y="5511494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5BF42400-1C6F-8145-AA14-048ED950F318}"/>
                </a:ext>
              </a:extLst>
            </p:cNvPr>
            <p:cNvSpPr/>
            <p:nvPr/>
          </p:nvSpPr>
          <p:spPr>
            <a:xfrm>
              <a:off x="5324947" y="5501884"/>
              <a:ext cx="985858" cy="10752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64" name="TextBox 74">
            <a:extLst>
              <a:ext uri="{FF2B5EF4-FFF2-40B4-BE49-F238E27FC236}">
                <a16:creationId xmlns:a16="http://schemas.microsoft.com/office/drawing/2014/main" xmlns="" id="{4290051B-BA44-48B4-8A91-DE932FEC34AE}"/>
              </a:ext>
            </a:extLst>
          </p:cNvPr>
          <p:cNvSpPr txBox="1"/>
          <p:nvPr/>
        </p:nvSpPr>
        <p:spPr>
          <a:xfrm>
            <a:off x="1392702" y="2872348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聖經中主觀的真理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TextBox 74">
            <a:extLst>
              <a:ext uri="{FF2B5EF4-FFF2-40B4-BE49-F238E27FC236}">
                <a16:creationId xmlns:a16="http://schemas.microsoft.com/office/drawing/2014/main" xmlns="" id="{DA09F5D2-607E-4EE2-8637-CC7CC1BFDF89}"/>
              </a:ext>
            </a:extLst>
          </p:cNvPr>
          <p:cNvSpPr txBox="1"/>
          <p:nvPr/>
        </p:nvSpPr>
        <p:spPr>
          <a:xfrm>
            <a:off x="7194459" y="2819933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74">
            <a:extLst>
              <a:ext uri="{FF2B5EF4-FFF2-40B4-BE49-F238E27FC236}">
                <a16:creationId xmlns:a16="http://schemas.microsoft.com/office/drawing/2014/main" xmlns="" id="{E024EC73-9AB9-4C4D-964F-11D938C71E3B}"/>
              </a:ext>
            </a:extLst>
          </p:cNvPr>
          <p:cNvSpPr txBox="1"/>
          <p:nvPr/>
        </p:nvSpPr>
        <p:spPr>
          <a:xfrm>
            <a:off x="1407882" y="5070024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74">
            <a:extLst>
              <a:ext uri="{FF2B5EF4-FFF2-40B4-BE49-F238E27FC236}">
                <a16:creationId xmlns:a16="http://schemas.microsoft.com/office/drawing/2014/main" xmlns="" id="{19A9D359-8852-4380-B4AF-E640489FE38F}"/>
              </a:ext>
            </a:extLst>
          </p:cNvPr>
          <p:cNvSpPr txBox="1"/>
          <p:nvPr/>
        </p:nvSpPr>
        <p:spPr>
          <a:xfrm>
            <a:off x="7209639" y="5064696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1763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牧養人好留住他們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E8D49728-7831-4AE8-8BAC-34C7768D3A4A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CB625743-AFD0-41F7-8266-2E6A4F60A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C7C33A17-1C94-4D52-871B-89206C59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xmlns="" id="{D49A0086-5697-4716-817D-3024985C388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9" name="TextBox 74">
            <a:extLst>
              <a:ext uri="{FF2B5EF4-FFF2-40B4-BE49-F238E27FC236}">
                <a16:creationId xmlns:a16="http://schemas.microsoft.com/office/drawing/2014/main" xmlns="" id="{C875C3D2-E875-4BB5-824E-1FADC8C16A4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70B8EB6-99CB-4971-A170-68EC426506BD}"/>
              </a:ext>
            </a:extLst>
          </p:cNvPr>
          <p:cNvSpPr txBox="1"/>
          <p:nvPr/>
        </p:nvSpPr>
        <p:spPr>
          <a:xfrm>
            <a:off x="203067" y="1292317"/>
            <a:ext cx="1186464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1675" indent="-701675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 生機的盡功用：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1675" indent="-701675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在召會生活裏，不光需要長老，也需要申言者、教師和勸勉的。新約啓示除了長老職分之外，還有許多地方，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聖徒們可以按著他們的負擔來盡上功用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  牧養的榜樣：</a:t>
            </a:r>
          </a:p>
          <a:p>
            <a:pPr marL="669925" indent="-669925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老顧勒弟兄他既不是長老，也不是我們中間領頭的人，他從來沒有坐到頭一排去，但他一直注意新來的人，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一有機會就邀請他們到他家裏去吃飯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2162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牧養人好留住他們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E8D49728-7831-4AE8-8BAC-34C7768D3A4A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CB625743-AFD0-41F7-8266-2E6A4F60A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C7C33A17-1C94-4D52-871B-89206C59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xmlns="" id="{D49A0086-5697-4716-817D-3024985C388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9" name="TextBox 74">
            <a:extLst>
              <a:ext uri="{FF2B5EF4-FFF2-40B4-BE49-F238E27FC236}">
                <a16:creationId xmlns:a16="http://schemas.microsoft.com/office/drawing/2014/main" xmlns="" id="{C875C3D2-E875-4BB5-824E-1FADC8C16A4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70B8EB6-99CB-4971-A170-68EC426506BD}"/>
              </a:ext>
            </a:extLst>
          </p:cNvPr>
          <p:cNvSpPr txBox="1"/>
          <p:nvPr/>
        </p:nvSpPr>
        <p:spPr>
          <a:xfrm>
            <a:off x="203067" y="1292317"/>
            <a:ext cx="118646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1675" indent="-701675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  花更多的時間照顧新人：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1675" indent="-701675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在召會生活中，我們需要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母親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父親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來照顧屬靈的兒女。召會需要牧養，不需要弟兄姊妹按著自己的喜好形成特殊的組別，但他們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該花更多的時間照顧新人、年輕人和輭弱的人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701675" indent="-701675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  藉著牧養，以產生正常的召會生活：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1675" indent="-701675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正常的召會生活是一個大家庭，其中有祖父母、幼嫩的、輭弱的、甚至生病的，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當所有的聖徒都得著了照顧，我們就有了美麗的召會生活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80749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牧養人好留住他們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E8D49728-7831-4AE8-8BAC-34C7768D3A4A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CB625743-AFD0-41F7-8266-2E6A4F60A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C7C33A17-1C94-4D52-871B-89206C59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xmlns="" id="{D49A0086-5697-4716-817D-3024985C388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9" name="TextBox 74">
            <a:extLst>
              <a:ext uri="{FF2B5EF4-FFF2-40B4-BE49-F238E27FC236}">
                <a16:creationId xmlns:a16="http://schemas.microsoft.com/office/drawing/2014/main" xmlns="" id="{C875C3D2-E875-4BB5-824E-1FADC8C16A4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70B8EB6-99CB-4971-A170-68EC426506BD}"/>
              </a:ext>
            </a:extLst>
          </p:cNvPr>
          <p:cNvSpPr txBox="1"/>
          <p:nvPr/>
        </p:nvSpPr>
        <p:spPr>
          <a:xfrm>
            <a:off x="203067" y="1292317"/>
            <a:ext cx="11864647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 要照顧聖徒：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照顧灰心的。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不參加聚會的人。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警戒不守規矩的人。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撫慰小魂的人。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扶持軟弱的人。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對眾人恆忍。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激發、勸勉和挽回。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24473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</a:rPr>
              <a:t>牧養人好留住他們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E8D49728-7831-4AE8-8BAC-34C7768D3A4A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xmlns="" id="{CB625743-AFD0-41F7-8266-2E6A4F60A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C7C33A17-1C94-4D52-871B-89206C59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xmlns="" id="{D49A0086-5697-4716-817D-3024985C388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9" name="TextBox 74">
            <a:extLst>
              <a:ext uri="{FF2B5EF4-FFF2-40B4-BE49-F238E27FC236}">
                <a16:creationId xmlns:a16="http://schemas.microsoft.com/office/drawing/2014/main" xmlns="" id="{C875C3D2-E875-4BB5-824E-1FADC8C16A4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70B8EB6-99CB-4971-A170-68EC426506BD}"/>
              </a:ext>
            </a:extLst>
          </p:cNvPr>
          <p:cNvSpPr txBox="1"/>
          <p:nvPr/>
        </p:nvSpPr>
        <p:spPr>
          <a:xfrm>
            <a:off x="779131" y="1772816"/>
            <a:ext cx="10285421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我們中間有許多人需要接受負擔，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與長老們同作牧人、同作教師。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那樣召會就會向全宇宙作剛強的見證。</a:t>
            </a:r>
          </a:p>
        </p:txBody>
      </p:sp>
    </p:spTree>
    <p:extLst>
      <p:ext uri="{BB962C8B-B14F-4D97-AF65-F5344CB8AC3E}">
        <p14:creationId xmlns:p14="http://schemas.microsoft.com/office/powerpoint/2010/main" val="12480051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關於長老職分的交通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484870"/>
            <a:ext cx="10933493" cy="411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內容出處：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關於地方召會中長老職分的交通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與安那翰長老們的交通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(第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57501B9A-71B4-0846-BB75-ADB185C896DB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xmlns="" id="{7A9EBADD-B53B-C048-B44E-D0E4957C0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C0FD109F-DCEF-5A4B-84A0-2A79002E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3" name="Rectangle 71">
              <a:extLst>
                <a:ext uri="{FF2B5EF4-FFF2-40B4-BE49-F238E27FC236}">
                  <a16:creationId xmlns:a16="http://schemas.microsoft.com/office/drawing/2014/main" xmlns="" id="{FC43DDBB-1655-CB45-9856-1246E878219F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5" name="TextBox 74">
            <a:extLst>
              <a:ext uri="{FF2B5EF4-FFF2-40B4-BE49-F238E27FC236}">
                <a16:creationId xmlns:a16="http://schemas.microsoft.com/office/drawing/2014/main" xmlns="" id="{D40749A0-63DA-2649-B836-CE283B32C735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2423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關於長老職分的交通</a:t>
            </a:r>
            <a:endParaRPr kumimoji="1" lang="zh-TW" altLang="en-US" sz="3600" dirty="0">
              <a:latin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484870"/>
            <a:ext cx="10933493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長老主要的職責乃是牧養。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 </a:t>
            </a:r>
            <a:r>
              <a:rPr lang="zh-TW" altLang="en-US" sz="3600" dirty="0"/>
              <a:t>關於長老職分的交通：</a:t>
            </a:r>
          </a:p>
          <a:p>
            <a:pPr marL="579438" indent="-5794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</a:t>
            </a:r>
            <a:r>
              <a:rPr kumimoji="1" lang="zh-TW" altLang="en-US" sz="3600" dirty="0">
                <a:latin typeface="+mn-ea"/>
              </a:rPr>
              <a:t> 長老們需要聚集禱告交通。</a:t>
            </a:r>
          </a:p>
          <a:p>
            <a:pPr marL="579438" indent="-5794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sz="3600" dirty="0">
                <a:latin typeface="+mn-ea"/>
              </a:rPr>
              <a:t> 2</a:t>
            </a:r>
            <a:r>
              <a:rPr kumimoji="1" lang="zh-TW" altLang="en-US" sz="3600" dirty="0">
                <a:latin typeface="+mn-ea"/>
              </a:rPr>
              <a:t> 與長老職分有關之三個關鍵且極重要的項目。</a:t>
            </a:r>
            <a:endParaRPr kumimoji="1" lang="en-US" altLang="zh-TW" sz="3600" dirty="0">
              <a:latin typeface="+mn-ea"/>
            </a:endParaRPr>
          </a:p>
          <a:p>
            <a:pPr marL="579438" indent="-5794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sz="3600" dirty="0">
                <a:latin typeface="+mn-ea"/>
              </a:rPr>
              <a:t> 3 </a:t>
            </a:r>
            <a:r>
              <a:rPr kumimoji="1" lang="zh-TW" altLang="en-US" sz="3600" dirty="0">
                <a:latin typeface="+mn-ea"/>
              </a:rPr>
              <a:t>關於訪人牧養。</a:t>
            </a:r>
            <a:endParaRPr kumimoji="1" lang="en-US" altLang="zh-TW" sz="3600" dirty="0">
              <a:latin typeface="+mn-ea"/>
            </a:endParaRPr>
          </a:p>
          <a:p>
            <a:pPr marL="579438" indent="-5794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sz="3600" dirty="0">
                <a:latin typeface="+mn-ea"/>
                <a:ea typeface="微軟正黑體" panose="020B0604030504040204" pitchFamily="34" charset="-120"/>
              </a:rPr>
              <a:t> 4 </a:t>
            </a:r>
            <a:r>
              <a:rPr kumimoji="1" lang="zh-TW" altLang="en-US" sz="3600" dirty="0">
                <a:latin typeface="+mn-ea"/>
              </a:rPr>
              <a:t>如何正確的盡長老職分。</a:t>
            </a:r>
            <a:endParaRPr kumimoji="1" lang="en-US" altLang="zh-TW" sz="3600" dirty="0">
              <a:latin typeface="+mn-ea"/>
            </a:endParaRPr>
          </a:p>
          <a:p>
            <a:pPr marL="579438" indent="-5794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5</a:t>
            </a:r>
            <a:r>
              <a:rPr kumimoji="1" lang="zh-TW" altLang="en-US" sz="3600" dirty="0">
                <a:latin typeface="+mn-ea"/>
              </a:rPr>
              <a:t> 在召會中說一樣的話。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9438" indent="-5794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600" dirty="0">
                <a:latin typeface="+mn-ea"/>
              </a:rPr>
              <a:t> </a:t>
            </a:r>
            <a:r>
              <a:rPr kumimoji="1" lang="en-US" altLang="zh-TW" sz="3600" dirty="0">
                <a:latin typeface="+mn-ea"/>
              </a:rPr>
              <a:t>6</a:t>
            </a:r>
            <a:r>
              <a:rPr kumimoji="1" lang="zh-TW" altLang="en-US" sz="3600" dirty="0">
                <a:latin typeface="+mn-ea"/>
              </a:rPr>
              <a:t> </a:t>
            </a:r>
            <a:r>
              <a:rPr lang="zh-TW" altLang="en-US" sz="3600" dirty="0"/>
              <a:t>為著主的見證擴展召會生活。</a:t>
            </a:r>
            <a:endParaRPr kumimoji="1" lang="zh-TW" altLang="en-US" sz="3600" dirty="0">
              <a:latin typeface="+mn-ea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57501B9A-71B4-0846-BB75-ADB185C896DB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xmlns="" id="{7A9EBADD-B53B-C048-B44E-D0E4957C0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C0FD109F-DCEF-5A4B-84A0-2A79002E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23" name="Rectangle 71">
              <a:extLst>
                <a:ext uri="{FF2B5EF4-FFF2-40B4-BE49-F238E27FC236}">
                  <a16:creationId xmlns:a16="http://schemas.microsoft.com/office/drawing/2014/main" xmlns="" id="{FC43DDBB-1655-CB45-9856-1246E878219F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5" name="TextBox 74">
            <a:extLst>
              <a:ext uri="{FF2B5EF4-FFF2-40B4-BE49-F238E27FC236}">
                <a16:creationId xmlns:a16="http://schemas.microsoft.com/office/drawing/2014/main" xmlns="" id="{D40749A0-63DA-2649-B836-CE283B32C735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6533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0">
            <a:extLst>
              <a:ext uri="{FF2B5EF4-FFF2-40B4-BE49-F238E27FC236}">
                <a16:creationId xmlns:a16="http://schemas.microsoft.com/office/drawing/2014/main" xmlns="" id="{8E9DFAD2-6DBC-9A41-855D-0EB95350FF78}"/>
              </a:ext>
            </a:extLst>
          </p:cNvPr>
          <p:cNvSpPr/>
          <p:nvPr/>
        </p:nvSpPr>
        <p:spPr>
          <a:xfrm>
            <a:off x="285820" y="971275"/>
            <a:ext cx="2168185" cy="8958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軟正黑體" panose="020B0604030504040204" pitchFamily="34" charset="-120"/>
            </a:endParaRPr>
          </a:p>
        </p:txBody>
      </p:sp>
      <p:sp>
        <p:nvSpPr>
          <p:cNvPr id="9" name="Rounded Rectangle 71">
            <a:extLst>
              <a:ext uri="{FF2B5EF4-FFF2-40B4-BE49-F238E27FC236}">
                <a16:creationId xmlns:a16="http://schemas.microsoft.com/office/drawing/2014/main" xmlns="" id="{A0E3D4DD-E23D-3C47-B21A-5D38D6046D6A}"/>
              </a:ext>
            </a:extLst>
          </p:cNvPr>
          <p:cNvSpPr/>
          <p:nvPr/>
        </p:nvSpPr>
        <p:spPr>
          <a:xfrm>
            <a:off x="2820502" y="971275"/>
            <a:ext cx="882269" cy="895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軟正黑體" panose="020B0604030504040204" pitchFamily="34" charset="-120"/>
            </a:endParaRPr>
          </a:p>
        </p:txBody>
      </p:sp>
      <p:sp>
        <p:nvSpPr>
          <p:cNvPr id="10" name="Rounded Rectangle 72">
            <a:extLst>
              <a:ext uri="{FF2B5EF4-FFF2-40B4-BE49-F238E27FC236}">
                <a16:creationId xmlns:a16="http://schemas.microsoft.com/office/drawing/2014/main" xmlns="" id="{BAA298D4-AFE0-A847-B9CE-42B1845CAF64}"/>
              </a:ext>
            </a:extLst>
          </p:cNvPr>
          <p:cNvSpPr/>
          <p:nvPr/>
        </p:nvSpPr>
        <p:spPr>
          <a:xfrm>
            <a:off x="4050859" y="971275"/>
            <a:ext cx="441132" cy="8958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9275" y="1285860"/>
            <a:ext cx="115934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在長老職分上加強牧養的路：</a:t>
            </a: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操練經歷生命。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2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得著對主話充分的認識。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3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藉著牧養建造剛強的召會。</a:t>
            </a: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 藉著滋養聖徒解決他們的難處。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讓主對付我們的個性。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97035" y="357166"/>
            <a:ext cx="5365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長老主要的職責乃是牧養</a:t>
            </a:r>
            <a:endParaRPr lang="zh-TW" altLang="en-US" sz="3600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1B08B174-2739-4DFB-BCCC-6744F6B7DFC0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13" name="Freeform 65">
              <a:extLst>
                <a:ext uri="{FF2B5EF4-FFF2-40B4-BE49-F238E27FC236}">
                  <a16:creationId xmlns:a16="http://schemas.microsoft.com/office/drawing/2014/main" xmlns="" id="{D9151285-7072-4183-AB3D-5F2039963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D6BFF823-B990-4526-8C79-CAE7F05C4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5" name="Rectangle 71">
              <a:extLst>
                <a:ext uri="{FF2B5EF4-FFF2-40B4-BE49-F238E27FC236}">
                  <a16:creationId xmlns:a16="http://schemas.microsoft.com/office/drawing/2014/main" xmlns="" id="{BD00280F-8FF2-432D-A6E1-D6F5FE6F0F30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6" name="TextBox 74">
            <a:extLst>
              <a:ext uri="{FF2B5EF4-FFF2-40B4-BE49-F238E27FC236}">
                <a16:creationId xmlns:a16="http://schemas.microsoft.com/office/drawing/2014/main" xmlns="" id="{89C566F6-6025-4B17-8B11-0D3C0F9EA88D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13446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關於長老職分的交通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203067" y="1285860"/>
            <a:ext cx="11864647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一 長老們需要聚集禱告交通。</a:t>
            </a:r>
          </a:p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二 與長老職分有關之三個關鍵且極重要的項目：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1 </a:t>
            </a:r>
            <a:r>
              <a:rPr lang="zh-TW" altLang="en-US" sz="3600" dirty="0">
                <a:latin typeface="+mn-ea"/>
              </a:rPr>
              <a:t>看見召會的異象。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>
                <a:latin typeface="+mn-ea"/>
              </a:rPr>
              <a:t>  </a:t>
            </a:r>
            <a:r>
              <a:rPr lang="en-US" altLang="zh-TW" sz="3600" dirty="0">
                <a:latin typeface="+mn-ea"/>
              </a:rPr>
              <a:t>2 </a:t>
            </a:r>
            <a:r>
              <a:rPr lang="zh-TW" altLang="en-US" sz="3600" dirty="0">
                <a:latin typeface="+mn-ea"/>
              </a:rPr>
              <a:t>在動機上純淨，沒有尋求地位的野心。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3600" dirty="0">
                <a:latin typeface="+mn-ea"/>
              </a:rPr>
              <a:t>  3 </a:t>
            </a:r>
            <a:r>
              <a:rPr lang="zh-TW" altLang="en-US" sz="3600" dirty="0">
                <a:latin typeface="+mn-ea"/>
              </a:rPr>
              <a:t>有生命的經歷並供應生命。</a:t>
            </a:r>
            <a:endParaRPr kumimoji="1"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9D2B255C-1EF2-416F-BCFD-FF01CC738985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xmlns="" id="{BFFB93C1-B0E4-49C0-A7EC-2FF0C6D3F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F630ED05-D436-45FE-A8AC-1EB5E49B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6" name="Rectangle 71">
              <a:extLst>
                <a:ext uri="{FF2B5EF4-FFF2-40B4-BE49-F238E27FC236}">
                  <a16:creationId xmlns:a16="http://schemas.microsoft.com/office/drawing/2014/main" xmlns="" id="{766DBA34-3D07-4F04-8CB8-ED3409113421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7" name="TextBox 74">
            <a:extLst>
              <a:ext uri="{FF2B5EF4-FFF2-40B4-BE49-F238E27FC236}">
                <a16:creationId xmlns:a16="http://schemas.microsoft.com/office/drawing/2014/main" xmlns="" id="{DD4D6A1D-F593-48B9-988F-569A0EA2B924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05950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E70B8EB6-99CB-4971-A170-68EC426506BD}"/>
              </a:ext>
            </a:extLst>
          </p:cNvPr>
          <p:cNvSpPr txBox="1"/>
          <p:nvPr/>
        </p:nvSpPr>
        <p:spPr>
          <a:xfrm>
            <a:off x="203067" y="1292317"/>
            <a:ext cx="12017808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三  關於訪人牧養：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1  </a:t>
            </a:r>
            <a:r>
              <a:rPr kumimoji="1" lang="zh-TW" altLang="en-US" sz="3600" dirty="0">
                <a:latin typeface="+mn-ea"/>
              </a:rPr>
              <a:t>有負擔和禱告的靈比方法更重要。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2  </a:t>
            </a:r>
            <a:r>
              <a:rPr kumimoji="1" lang="zh-TW" altLang="en-US" sz="3600" dirty="0">
                <a:latin typeface="+mn-ea"/>
              </a:rPr>
              <a:t>基於主的異象、主的恢復、以及對於主的用處接觸人。</a:t>
            </a:r>
          </a:p>
          <a:p>
            <a:pPr marL="741363" indent="-741363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3  </a:t>
            </a:r>
            <a:r>
              <a:rPr kumimoji="1" lang="zh-TW" altLang="en-US" sz="3600" dirty="0">
                <a:latin typeface="+mn-ea"/>
              </a:rPr>
              <a:t>長老們中間的交通，該一直基於主的權益和人的用處。我們在談到別人時不該有任何個人的感覺。這必須是長老的基本原則。  </a:t>
            </a:r>
            <a:endParaRPr kumimoji="1" lang="en-US" altLang="zh-TW" sz="3600" dirty="0">
              <a:latin typeface="+mn-ea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23597D76-FB33-4AEF-815E-C222C0D1222B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xmlns="" id="{E44AB6AE-FF07-46C5-A393-B5FA09DF4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56DAC34C-562C-4765-8E91-E28A21D08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1" name="Rectangle 71">
              <a:extLst>
                <a:ext uri="{FF2B5EF4-FFF2-40B4-BE49-F238E27FC236}">
                  <a16:creationId xmlns:a16="http://schemas.microsoft.com/office/drawing/2014/main" xmlns="" id="{07E7C3B3-6B8C-4B71-8590-7FF6F76BCF63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2" name="TextBox 74">
            <a:extLst>
              <a:ext uri="{FF2B5EF4-FFF2-40B4-BE49-F238E27FC236}">
                <a16:creationId xmlns:a16="http://schemas.microsoft.com/office/drawing/2014/main" xmlns="" id="{2432F365-3895-47A6-84F3-6232A64CD49C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3" name="Group 55">
            <a:extLst>
              <a:ext uri="{FF2B5EF4-FFF2-40B4-BE49-F238E27FC236}">
                <a16:creationId xmlns:a16="http://schemas.microsoft.com/office/drawing/2014/main" xmlns="" id="{3D02F4C1-40CA-48CD-93B4-6B89244FC4DF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5" name="Rounded Rectangle 70">
              <a:extLst>
                <a:ext uri="{FF2B5EF4-FFF2-40B4-BE49-F238E27FC236}">
                  <a16:creationId xmlns:a16="http://schemas.microsoft.com/office/drawing/2014/main" xmlns="" id="{D0E0A189-93BB-4022-A35B-06C8E1762020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6" name="Rounded Rectangle 71">
              <a:extLst>
                <a:ext uri="{FF2B5EF4-FFF2-40B4-BE49-F238E27FC236}">
                  <a16:creationId xmlns:a16="http://schemas.microsoft.com/office/drawing/2014/main" xmlns="" id="{16B4D3FD-897A-4C79-8EB9-D846DDCFF1A4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21" name="Rounded Rectangle 72">
              <a:extLst>
                <a:ext uri="{FF2B5EF4-FFF2-40B4-BE49-F238E27FC236}">
                  <a16:creationId xmlns:a16="http://schemas.microsoft.com/office/drawing/2014/main" xmlns="" id="{5C4914B3-168D-46FB-86DF-C6DCE884B765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DB47788E-EDDB-4473-98CB-39655441DA0C}"/>
              </a:ext>
            </a:extLst>
          </p:cNvPr>
          <p:cNvSpPr txBox="1"/>
          <p:nvPr/>
        </p:nvSpPr>
        <p:spPr>
          <a:xfrm>
            <a:off x="203067" y="26497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關於長老職分的交通</a:t>
            </a:r>
          </a:p>
        </p:txBody>
      </p:sp>
    </p:spTree>
    <p:extLst>
      <p:ext uri="{BB962C8B-B14F-4D97-AF65-F5344CB8AC3E}">
        <p14:creationId xmlns:p14="http://schemas.microsoft.com/office/powerpoint/2010/main" val="19599662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3067" y="1238693"/>
            <a:ext cx="11144328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四 如何正確的盡長老職分：</a:t>
            </a:r>
            <a:endParaRPr kumimoji="1" lang="en-US" altLang="zh-TW" sz="3600" dirty="0"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1 </a:t>
            </a:r>
            <a:r>
              <a:rPr kumimoji="1" lang="zh-TW" altLang="en-US" sz="3600" dirty="0">
                <a:latin typeface="+mn-ea"/>
              </a:rPr>
              <a:t>長老需要帶領並牧養聖徒。</a:t>
            </a:r>
            <a:r>
              <a:rPr kumimoji="1" lang="zh-TW" altLang="en-US" sz="3600" dirty="0">
                <a:solidFill>
                  <a:srgbClr val="FFFF00"/>
                </a:solidFill>
                <a:latin typeface="+mn-ea"/>
              </a:rPr>
              <a:t>這不同於屬人、天然、社會組織的觀念與作法。</a:t>
            </a:r>
            <a:endParaRPr kumimoji="1" lang="en-US" altLang="zh-TW" sz="3600" dirty="0">
              <a:solidFill>
                <a:srgbClr val="FFFF00"/>
              </a:solidFill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TW" sz="3600" dirty="0">
                <a:latin typeface="+mn-ea"/>
              </a:rPr>
              <a:t>  2 </a:t>
            </a:r>
            <a:r>
              <a:rPr kumimoji="1" lang="zh-TW" altLang="en-US" sz="3600" dirty="0">
                <a:solidFill>
                  <a:srgbClr val="FFFF00"/>
                </a:solidFill>
                <a:latin typeface="+mn-ea"/>
              </a:rPr>
              <a:t>長老們該率先愛主、禱告、經歷主作生命並照顧人。</a:t>
            </a:r>
            <a:r>
              <a:rPr kumimoji="1" lang="zh-TW" altLang="en-US" sz="3600" dirty="0">
                <a:latin typeface="+mn-ea"/>
              </a:rPr>
              <a:t>同時，他們也必須牧養聖徒，將生命供應給他們。</a:t>
            </a:r>
            <a:endParaRPr kumimoji="1" lang="en-US" altLang="zh-TW" sz="3600" dirty="0"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3 </a:t>
            </a:r>
            <a:r>
              <a:rPr kumimoji="1" lang="zh-TW" altLang="en-US" sz="3600" dirty="0">
                <a:latin typeface="+mn-ea"/>
              </a:rPr>
              <a:t>召會如何能在正確的長老職分下，</a:t>
            </a:r>
            <a:r>
              <a:rPr kumimoji="1" lang="zh-TW" altLang="en-US" sz="3600" dirty="0">
                <a:solidFill>
                  <a:srgbClr val="FFFF00"/>
                </a:solidFill>
                <a:latin typeface="+mn-ea"/>
              </a:rPr>
              <a:t>這完全在於長老們的禱告</a:t>
            </a:r>
            <a:r>
              <a:rPr kumimoji="1" lang="zh-TW" altLang="en-US" sz="3600" dirty="0">
                <a:latin typeface="+mn-ea"/>
              </a:rPr>
              <a:t>；禱告是最重要的事。</a:t>
            </a:r>
            <a:endParaRPr kumimoji="1" lang="en-US" altLang="zh-TW" sz="3600" dirty="0">
              <a:latin typeface="+mn-ea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CCE474E2-70E0-480B-826D-9ADB9461E367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4D7EF83A-0BEB-4947-90D9-41B3FA003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5050BD18-C0EB-413E-8BC9-EFC584054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ectangle 71">
              <a:extLst>
                <a:ext uri="{FF2B5EF4-FFF2-40B4-BE49-F238E27FC236}">
                  <a16:creationId xmlns:a16="http://schemas.microsoft.com/office/drawing/2014/main" xmlns="" id="{02983C53-8168-4819-A2F5-436D508ED5FC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3" name="TextBox 74">
            <a:extLst>
              <a:ext uri="{FF2B5EF4-FFF2-40B4-BE49-F238E27FC236}">
                <a16:creationId xmlns:a16="http://schemas.microsoft.com/office/drawing/2014/main" xmlns="" id="{9CF8E4E6-9F84-442E-ACC0-9111506F09A8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4" name="Group 55">
            <a:extLst>
              <a:ext uri="{FF2B5EF4-FFF2-40B4-BE49-F238E27FC236}">
                <a16:creationId xmlns:a16="http://schemas.microsoft.com/office/drawing/2014/main" xmlns="" id="{24AA1632-8D68-417A-94C4-10D8E0EBD496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5" name="Rounded Rectangle 70">
              <a:extLst>
                <a:ext uri="{FF2B5EF4-FFF2-40B4-BE49-F238E27FC236}">
                  <a16:creationId xmlns:a16="http://schemas.microsoft.com/office/drawing/2014/main" xmlns="" id="{72032068-4E63-4751-BCB1-6FAF1D6A259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6" name="Rounded Rectangle 71">
              <a:extLst>
                <a:ext uri="{FF2B5EF4-FFF2-40B4-BE49-F238E27FC236}">
                  <a16:creationId xmlns:a16="http://schemas.microsoft.com/office/drawing/2014/main" xmlns="" id="{441F2F0F-5B8E-4149-81EE-A2292BD552B8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7" name="Rounded Rectangle 72">
              <a:extLst>
                <a:ext uri="{FF2B5EF4-FFF2-40B4-BE49-F238E27FC236}">
                  <a16:creationId xmlns:a16="http://schemas.microsoft.com/office/drawing/2014/main" xmlns="" id="{F12B292B-2124-46FE-AB35-B3B400CA87CA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4D21E5C6-F10A-4883-A212-A844E359C47D}"/>
              </a:ext>
            </a:extLst>
          </p:cNvPr>
          <p:cNvSpPr txBox="1"/>
          <p:nvPr/>
        </p:nvSpPr>
        <p:spPr>
          <a:xfrm>
            <a:off x="203067" y="26497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關於長老職分的交通</a:t>
            </a:r>
          </a:p>
        </p:txBody>
      </p:sp>
    </p:spTree>
    <p:extLst>
      <p:ext uri="{BB962C8B-B14F-4D97-AF65-F5344CB8AC3E}">
        <p14:creationId xmlns:p14="http://schemas.microsoft.com/office/powerpoint/2010/main" val="81372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ECD6B513-29CA-AC43-9197-9F9C0367BB70}"/>
              </a:ext>
            </a:extLst>
          </p:cNvPr>
          <p:cNvGrpSpPr/>
          <p:nvPr/>
        </p:nvGrpSpPr>
        <p:grpSpPr>
          <a:xfrm>
            <a:off x="305479" y="2584358"/>
            <a:ext cx="5497339" cy="1093498"/>
            <a:chOff x="946329" y="1878269"/>
            <a:chExt cx="5497339" cy="1093498"/>
          </a:xfrm>
          <a:solidFill>
            <a:schemeClr val="accent3">
              <a:lumMod val="50000"/>
            </a:schemeClr>
          </a:solidFill>
          <a:effectLst>
            <a:glow rad="508000">
              <a:schemeClr val="accent3">
                <a:lumMod val="40000"/>
                <a:lumOff val="60000"/>
                <a:alpha val="40000"/>
              </a:schemeClr>
            </a:glow>
          </a:effectLst>
        </p:grpSpPr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xmlns="" id="{0F27144D-666F-D749-BD1C-30571CFF7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xmlns="" id="{2139326D-9C91-CB40-945E-0A0B82F7B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5" name="Rectangle 62">
              <a:extLst>
                <a:ext uri="{FF2B5EF4-FFF2-40B4-BE49-F238E27FC236}">
                  <a16:creationId xmlns:a16="http://schemas.microsoft.com/office/drawing/2014/main" xmlns="" id="{82DC1A68-8770-3342-98A7-5496883E5367}"/>
                </a:ext>
              </a:extLst>
            </p:cNvPr>
            <p:cNvSpPr/>
            <p:nvPr/>
          </p:nvSpPr>
          <p:spPr>
            <a:xfrm>
              <a:off x="6323627" y="1878269"/>
              <a:ext cx="120041" cy="1080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E79FA25B-0238-8D4A-828D-1974CC788CE6}"/>
                </a:ext>
              </a:extLst>
            </p:cNvPr>
            <p:cNvSpPr/>
            <p:nvPr/>
          </p:nvSpPr>
          <p:spPr>
            <a:xfrm>
              <a:off x="5442930" y="1890512"/>
              <a:ext cx="880697" cy="10812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9BA15A56-9D95-3B48-A8E3-A287B1E071E1}"/>
              </a:ext>
            </a:extLst>
          </p:cNvPr>
          <p:cNvGrpSpPr/>
          <p:nvPr/>
        </p:nvGrpSpPr>
        <p:grpSpPr>
          <a:xfrm>
            <a:off x="290299" y="2600967"/>
            <a:ext cx="5497339" cy="1093498"/>
            <a:chOff x="946329" y="1878269"/>
            <a:chExt cx="5497339" cy="1093498"/>
          </a:xfrm>
        </p:grpSpPr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xmlns="" id="{11231940-EB60-1D44-A6E8-13B7BECC1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128C6B93-0291-8342-B551-C7DF928A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40" name="Rectangle 62">
              <a:extLst>
                <a:ext uri="{FF2B5EF4-FFF2-40B4-BE49-F238E27FC236}">
                  <a16:creationId xmlns:a16="http://schemas.microsoft.com/office/drawing/2014/main" xmlns="" id="{07949167-B7C2-1F40-A6B6-F86162F2F55F}"/>
                </a:ext>
              </a:extLst>
            </p:cNvPr>
            <p:cNvSpPr/>
            <p:nvPr/>
          </p:nvSpPr>
          <p:spPr>
            <a:xfrm>
              <a:off x="6323627" y="1878269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9A49666B-8B8B-9045-AC15-7BB8AC3D1A13}"/>
                </a:ext>
              </a:extLst>
            </p:cNvPr>
            <p:cNvSpPr/>
            <p:nvPr/>
          </p:nvSpPr>
          <p:spPr>
            <a:xfrm>
              <a:off x="5442930" y="1890512"/>
              <a:ext cx="880697" cy="10812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6" name="TextBox 53">
            <a:extLst>
              <a:ext uri="{FF2B5EF4-FFF2-40B4-BE49-F238E27FC236}">
                <a16:creationId xmlns:a16="http://schemas.microsoft.com/office/drawing/2014/main" xmlns="" id="{D90ABB18-D91D-134B-B137-CE95D3345990}"/>
              </a:ext>
            </a:extLst>
          </p:cNvPr>
          <p:cNvSpPr txBox="1"/>
          <p:nvPr/>
        </p:nvSpPr>
        <p:spPr>
          <a:xfrm>
            <a:off x="305479" y="223038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charset="0"/>
                <a:ea typeface="Open Sans Extrabold" charset="0"/>
                <a:cs typeface="Open Sans Extrabold" charset="0"/>
              </a:rPr>
              <a:t>李常受文集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charset="0"/>
                <a:ea typeface="Open Sans Extrabold" charset="0"/>
                <a:cs typeface="Open Sans Extrabold" charset="0"/>
              </a:rPr>
              <a:t>1977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charset="0"/>
                <a:ea typeface="Open Sans Extrabold" charset="0"/>
                <a:cs typeface="Open Sans Extrabold" charset="0"/>
              </a:rPr>
              <a:t>年展覽項目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xmlns="" id="{152290EF-6AC3-D14C-8697-147CE4E2D408}"/>
              </a:ext>
            </a:extLst>
          </p:cNvPr>
          <p:cNvGrpSpPr/>
          <p:nvPr/>
        </p:nvGrpSpPr>
        <p:grpSpPr>
          <a:xfrm>
            <a:off x="444999" y="980274"/>
            <a:ext cx="5237778" cy="74796"/>
            <a:chOff x="5012716" y="1129776"/>
            <a:chExt cx="3148718" cy="103072"/>
          </a:xfrm>
        </p:grpSpPr>
        <p:sp>
          <p:nvSpPr>
            <p:cNvPr id="28" name="Rounded Rectangle 55">
              <a:extLst>
                <a:ext uri="{FF2B5EF4-FFF2-40B4-BE49-F238E27FC236}">
                  <a16:creationId xmlns:a16="http://schemas.microsoft.com/office/drawing/2014/main" xmlns="" id="{50C76994-05DD-C34A-81A9-F26F4E88D61C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29" name="Rounded Rectangle 56">
              <a:extLst>
                <a:ext uri="{FF2B5EF4-FFF2-40B4-BE49-F238E27FC236}">
                  <a16:creationId xmlns:a16="http://schemas.microsoft.com/office/drawing/2014/main" xmlns="" id="{FD55AB6E-AB26-2C40-B205-D95476F37B43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30" name="Rounded Rectangle 57">
              <a:extLst>
                <a:ext uri="{FF2B5EF4-FFF2-40B4-BE49-F238E27FC236}">
                  <a16:creationId xmlns:a16="http://schemas.microsoft.com/office/drawing/2014/main" xmlns="" id="{E86043C9-A7DF-BE40-B880-CA976532D75A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C71BA57B-5FDC-5A48-85FE-611025D13243}"/>
              </a:ext>
            </a:extLst>
          </p:cNvPr>
          <p:cNvGrpSpPr/>
          <p:nvPr/>
        </p:nvGrpSpPr>
        <p:grpSpPr>
          <a:xfrm>
            <a:off x="305479" y="4809310"/>
            <a:ext cx="5497339" cy="1085632"/>
            <a:chOff x="933507" y="3063146"/>
            <a:chExt cx="5497339" cy="1085632"/>
          </a:xfrm>
        </p:grpSpPr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560F9677-9D88-2F4F-AC72-D64F7A0F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7" y="3064299"/>
              <a:ext cx="4509426" cy="1081368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28EDAC7E-F3D5-7E4C-83F2-F63835CF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159" y="3266550"/>
              <a:ext cx="854492" cy="875062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45" name="Rectangle 63">
              <a:extLst>
                <a:ext uri="{FF2B5EF4-FFF2-40B4-BE49-F238E27FC236}">
                  <a16:creationId xmlns:a16="http://schemas.microsoft.com/office/drawing/2014/main" xmlns="" id="{CDCFC4AC-CFDE-3F4C-B5B4-D6E34D166D5D}"/>
                </a:ext>
              </a:extLst>
            </p:cNvPr>
            <p:cNvSpPr/>
            <p:nvPr/>
          </p:nvSpPr>
          <p:spPr>
            <a:xfrm>
              <a:off x="6334576" y="3064299"/>
              <a:ext cx="96270" cy="10844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D62BFF7F-2B14-8B45-9A7D-8992EFC8478A}"/>
                </a:ext>
              </a:extLst>
            </p:cNvPr>
            <p:cNvSpPr/>
            <p:nvPr/>
          </p:nvSpPr>
          <p:spPr>
            <a:xfrm>
              <a:off x="5442929" y="3063146"/>
              <a:ext cx="891648" cy="1085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47" name="TextBox 74">
            <a:extLst>
              <a:ext uri="{FF2B5EF4-FFF2-40B4-BE49-F238E27FC236}">
                <a16:creationId xmlns:a16="http://schemas.microsoft.com/office/drawing/2014/main" xmlns="" id="{5CC443D5-EDD6-4C40-8BB3-9960C993C07D}"/>
              </a:ext>
            </a:extLst>
          </p:cNvPr>
          <p:cNvSpPr txBox="1"/>
          <p:nvPr/>
        </p:nvSpPr>
        <p:spPr>
          <a:xfrm>
            <a:off x="1407882" y="5070024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召會的啟示與實行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8" name="TextBox 74">
            <a:extLst>
              <a:ext uri="{FF2B5EF4-FFF2-40B4-BE49-F238E27FC236}">
                <a16:creationId xmlns:a16="http://schemas.microsoft.com/office/drawing/2014/main" xmlns="" id="{19C29932-10A7-6A43-9592-D48762E06CCD}"/>
              </a:ext>
            </a:extLst>
          </p:cNvPr>
          <p:cNvSpPr txBox="1"/>
          <p:nvPr/>
        </p:nvSpPr>
        <p:spPr>
          <a:xfrm>
            <a:off x="1392702" y="2872348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聖經中主觀的真理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xmlns="" id="{41CF9011-8C90-6441-B485-3C5644CB34D9}"/>
              </a:ext>
            </a:extLst>
          </p:cNvPr>
          <p:cNvGrpSpPr/>
          <p:nvPr/>
        </p:nvGrpSpPr>
        <p:grpSpPr>
          <a:xfrm>
            <a:off x="6043915" y="2567411"/>
            <a:ext cx="5533593" cy="1089820"/>
            <a:chOff x="885367" y="4251172"/>
            <a:chExt cx="5533593" cy="1089820"/>
          </a:xfrm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6B21E024-1589-0D4F-B63E-75E6975B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8B0BA1A7-F151-D748-A940-81A5F4284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266482ED-6B67-4F45-BD10-24683C06579A}"/>
                </a:ext>
              </a:extLst>
            </p:cNvPr>
            <p:cNvSpPr/>
            <p:nvPr/>
          </p:nvSpPr>
          <p:spPr>
            <a:xfrm>
              <a:off x="6322690" y="4251172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3896C01C-224F-0B4A-942B-03E07442F763}"/>
                </a:ext>
              </a:extLst>
            </p:cNvPr>
            <p:cNvSpPr/>
            <p:nvPr/>
          </p:nvSpPr>
          <p:spPr>
            <a:xfrm>
              <a:off x="5356640" y="4253266"/>
              <a:ext cx="954166" cy="10856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54" name="TextBox 74">
            <a:extLst>
              <a:ext uri="{FF2B5EF4-FFF2-40B4-BE49-F238E27FC236}">
                <a16:creationId xmlns:a16="http://schemas.microsoft.com/office/drawing/2014/main" xmlns="" id="{3404A2A6-CB09-2A4E-B7E0-DA14FC9295EE}"/>
              </a:ext>
            </a:extLst>
          </p:cNvPr>
          <p:cNvSpPr txBox="1"/>
          <p:nvPr/>
        </p:nvSpPr>
        <p:spPr>
          <a:xfrm>
            <a:off x="7194459" y="2819933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福音與主恢復的擴展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xmlns="" id="{4237DD6C-8399-644D-BAF1-FFA4EDFA0A40}"/>
              </a:ext>
            </a:extLst>
          </p:cNvPr>
          <p:cNvGrpSpPr/>
          <p:nvPr/>
        </p:nvGrpSpPr>
        <p:grpSpPr>
          <a:xfrm>
            <a:off x="5965035" y="4805009"/>
            <a:ext cx="5627653" cy="1082767"/>
            <a:chOff x="791307" y="5505053"/>
            <a:chExt cx="5627653" cy="1082767"/>
          </a:xfrm>
        </p:grpSpPr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xmlns="" id="{E37E1100-B148-814B-935F-973A2333A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xmlns="" id="{6E5CB2BE-ED1C-9F42-BF2C-F844B781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58" name="Rectangle 71">
              <a:extLst>
                <a:ext uri="{FF2B5EF4-FFF2-40B4-BE49-F238E27FC236}">
                  <a16:creationId xmlns:a16="http://schemas.microsoft.com/office/drawing/2014/main" xmlns="" id="{EC03ECC9-2666-644F-9E2D-08C020A4A271}"/>
                </a:ext>
              </a:extLst>
            </p:cNvPr>
            <p:cNvSpPr/>
            <p:nvPr/>
          </p:nvSpPr>
          <p:spPr>
            <a:xfrm>
              <a:off x="6322690" y="5511494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5BF42400-1C6F-8145-AA14-048ED950F318}"/>
                </a:ext>
              </a:extLst>
            </p:cNvPr>
            <p:cNvSpPr/>
            <p:nvPr/>
          </p:nvSpPr>
          <p:spPr>
            <a:xfrm>
              <a:off x="5324947" y="5507648"/>
              <a:ext cx="985858" cy="107350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60" name="TextBox 74">
            <a:extLst>
              <a:ext uri="{FF2B5EF4-FFF2-40B4-BE49-F238E27FC236}">
                <a16:creationId xmlns:a16="http://schemas.microsoft.com/office/drawing/2014/main" xmlns="" id="{95290FB5-BF48-1649-BE30-3F2AEC04BCF1}"/>
              </a:ext>
            </a:extLst>
          </p:cNvPr>
          <p:cNvSpPr txBox="1"/>
          <p:nvPr/>
        </p:nvSpPr>
        <p:spPr>
          <a:xfrm>
            <a:off x="7209639" y="5064696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事奉與聖徒的成全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7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A6AC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69D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4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6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9062" y="1294688"/>
            <a:ext cx="11765904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五 在召會中說一樣的話：</a:t>
            </a:r>
            <a:endParaRPr kumimoji="1" lang="en-US" altLang="zh-TW" sz="3600" dirty="0"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1 </a:t>
            </a:r>
            <a:r>
              <a:rPr kumimoji="1" lang="zh-TW" altLang="en-US" sz="3600" dirty="0">
                <a:latin typeface="+mn-ea"/>
              </a:rPr>
              <a:t>實行的路乃是</a:t>
            </a:r>
            <a:r>
              <a:rPr kumimoji="1" lang="zh-TW" altLang="en-US" sz="3600" dirty="0">
                <a:solidFill>
                  <a:srgbClr val="FFFF00"/>
                </a:solidFill>
                <a:latin typeface="+mn-ea"/>
              </a:rPr>
              <a:t>藉著喫一樣的食物</a:t>
            </a:r>
            <a:r>
              <a:rPr kumimoji="1" lang="zh-TW" altLang="en-US" sz="3600" dirty="0">
                <a:latin typeface="+mn-ea"/>
              </a:rPr>
              <a:t>。</a:t>
            </a:r>
            <a:endParaRPr kumimoji="1" lang="en-US" altLang="zh-TW" sz="3600" dirty="0"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TW" sz="3600" dirty="0">
                <a:latin typeface="+mn-ea"/>
              </a:rPr>
              <a:t>  2</a:t>
            </a:r>
            <a:r>
              <a:rPr kumimoji="1" lang="zh-TW" altLang="en-US" sz="3600" dirty="0">
                <a:latin typeface="+mn-ea"/>
              </a:rPr>
              <a:t> 聖徒們需要</a:t>
            </a:r>
            <a:r>
              <a:rPr kumimoji="1" lang="zh-TW" altLang="en-US" sz="3600" dirty="0">
                <a:solidFill>
                  <a:srgbClr val="FFFF00"/>
                </a:solidFill>
                <a:latin typeface="+mn-ea"/>
              </a:rPr>
              <a:t>操練靈，將生命讀經的信息，特別是其中所引的經節接受到裏面</a:t>
            </a:r>
            <a:r>
              <a:rPr kumimoji="1" lang="zh-TW" altLang="en-US" sz="3600" dirty="0">
                <a:latin typeface="+mn-ea"/>
              </a:rPr>
              <a:t>。然後，他們就會都說一樣的話。</a:t>
            </a:r>
            <a:endParaRPr kumimoji="1" lang="en-US" altLang="zh-TW" sz="3600" dirty="0">
              <a:latin typeface="+mn-ea"/>
            </a:endParaRPr>
          </a:p>
          <a:p>
            <a:pPr marL="619125" indent="-619125" algn="just"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TW" sz="3600" dirty="0">
                <a:latin typeface="+mn-ea"/>
              </a:rPr>
              <a:t>  3 </a:t>
            </a:r>
            <a:r>
              <a:rPr kumimoji="1" lang="zh-TW" altLang="en-US" sz="3600" dirty="0">
                <a:latin typeface="+mn-ea"/>
              </a:rPr>
              <a:t>眾聖徒若操練靈重複讀並禱讀生命讀經，他們的靈就會被摸著並被挑旺。同時，他們會從主的話得著滋養；他們會被點活並得加強。這實行會徹底改變眾召會。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DE21A989-214F-4055-919B-A95AFFDAAA87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9524E0D2-B353-4DA3-8FE2-40238D48C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60F2B92-A35B-470D-BFC0-99C45FEB3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2" name="Rectangle 71">
              <a:extLst>
                <a:ext uri="{FF2B5EF4-FFF2-40B4-BE49-F238E27FC236}">
                  <a16:creationId xmlns:a16="http://schemas.microsoft.com/office/drawing/2014/main" xmlns="" id="{51417B37-4C05-4DA2-AF37-14C4A665BC64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3" name="TextBox 74">
            <a:extLst>
              <a:ext uri="{FF2B5EF4-FFF2-40B4-BE49-F238E27FC236}">
                <a16:creationId xmlns:a16="http://schemas.microsoft.com/office/drawing/2014/main" xmlns="" id="{D5876955-09E3-4DC8-8201-0FB45E9F04A2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4" name="Group 55">
            <a:extLst>
              <a:ext uri="{FF2B5EF4-FFF2-40B4-BE49-F238E27FC236}">
                <a16:creationId xmlns:a16="http://schemas.microsoft.com/office/drawing/2014/main" xmlns="" id="{A03C4C37-1DD4-4384-B0AE-4E95EC85A139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5" name="Rounded Rectangle 70">
              <a:extLst>
                <a:ext uri="{FF2B5EF4-FFF2-40B4-BE49-F238E27FC236}">
                  <a16:creationId xmlns:a16="http://schemas.microsoft.com/office/drawing/2014/main" xmlns="" id="{6944E6D5-7A73-41AE-B461-FD8D30A049D5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6" name="Rounded Rectangle 71">
              <a:extLst>
                <a:ext uri="{FF2B5EF4-FFF2-40B4-BE49-F238E27FC236}">
                  <a16:creationId xmlns:a16="http://schemas.microsoft.com/office/drawing/2014/main" xmlns="" id="{EAF68F06-600B-432E-8B28-F915FA51650F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7" name="Rounded Rectangle 72">
              <a:extLst>
                <a:ext uri="{FF2B5EF4-FFF2-40B4-BE49-F238E27FC236}">
                  <a16:creationId xmlns:a16="http://schemas.microsoft.com/office/drawing/2014/main" xmlns="" id="{CD75B08B-34AB-49E7-900D-1767B68CB03B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FAD1F887-67AF-46D6-9C3E-181B01568C79}"/>
              </a:ext>
            </a:extLst>
          </p:cNvPr>
          <p:cNvSpPr txBox="1"/>
          <p:nvPr/>
        </p:nvSpPr>
        <p:spPr>
          <a:xfrm>
            <a:off x="203067" y="26497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關於長老職分的交通</a:t>
            </a:r>
          </a:p>
        </p:txBody>
      </p:sp>
    </p:spTree>
    <p:extLst>
      <p:ext uri="{BB962C8B-B14F-4D97-AF65-F5344CB8AC3E}">
        <p14:creationId xmlns:p14="http://schemas.microsoft.com/office/powerpoint/2010/main" val="17672476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2523" y="1217051"/>
            <a:ext cx="108345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六 </a:t>
            </a:r>
            <a:r>
              <a:rPr lang="zh-TW" altLang="en-US" sz="3600" dirty="0"/>
              <a:t>為著主的見證擴展召會生活：</a:t>
            </a:r>
            <a:endParaRPr kumimoji="1" lang="en-US" altLang="zh-TW" sz="3600" dirty="0"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1 </a:t>
            </a:r>
            <a:r>
              <a:rPr kumimoji="1" lang="zh-TW" altLang="en-US" sz="3600" dirty="0">
                <a:latin typeface="+mn-ea"/>
              </a:rPr>
              <a:t>移民成為結果子的嫩枝。</a:t>
            </a:r>
            <a:endParaRPr kumimoji="1" lang="en-US" altLang="zh-TW" sz="3600" dirty="0"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2 </a:t>
            </a:r>
            <a:r>
              <a:rPr kumimoji="1" lang="zh-TW" altLang="en-US" sz="3600" dirty="0">
                <a:latin typeface="+mn-ea"/>
              </a:rPr>
              <a:t>憑信並帶著忍耐出去擴展召會生活。</a:t>
            </a:r>
            <a:endParaRPr kumimoji="1" lang="en-US" altLang="zh-TW" sz="3600" dirty="0"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3 </a:t>
            </a:r>
            <a:r>
              <a:rPr kumimoji="1" lang="zh-TW" altLang="en-US" sz="3600" dirty="0">
                <a:latin typeface="+mn-ea"/>
              </a:rPr>
              <a:t>從大召會擴展到鄰近城市。</a:t>
            </a:r>
            <a:endParaRPr kumimoji="1" lang="en-US" altLang="zh-TW" sz="3600" dirty="0"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4 </a:t>
            </a:r>
            <a:r>
              <a:rPr kumimoji="1" lang="zh-TW" altLang="en-US" sz="3600" dirty="0">
                <a:latin typeface="+mn-ea"/>
              </a:rPr>
              <a:t>擴展以發展神聖的生命同其恩賜。</a:t>
            </a:r>
            <a:endParaRPr kumimoji="1" lang="en-US" altLang="zh-TW" sz="3600" dirty="0">
              <a:latin typeface="+mn-ea"/>
            </a:endParaRPr>
          </a:p>
          <a:p>
            <a:pPr marL="619125" indent="-619125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3600" dirty="0">
                <a:latin typeface="+mn-ea"/>
              </a:rPr>
              <a:t>  </a:t>
            </a:r>
            <a:r>
              <a:rPr kumimoji="1" lang="en-US" altLang="zh-TW" sz="3600" dirty="0">
                <a:latin typeface="+mn-ea"/>
              </a:rPr>
              <a:t>5 </a:t>
            </a:r>
            <a:r>
              <a:rPr kumimoji="1" lang="zh-TW" altLang="en-US" sz="3600" dirty="0">
                <a:latin typeface="+mn-ea"/>
              </a:rPr>
              <a:t>小召會有親密並經常的交通。</a:t>
            </a:r>
            <a:endParaRPr kumimoji="1" lang="en-US" altLang="zh-TW" sz="3600" dirty="0">
              <a:latin typeface="+mn-ea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F400FE9C-E4D8-4FD9-ABB5-9F901CB5FF86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xmlns="" id="{C1129DBC-2FA7-48E8-A557-DE3D497DB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DAF19A0A-73BC-42B2-A419-2A60666E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  <p:sp>
          <p:nvSpPr>
            <p:cNvPr id="11" name="Rectangle 71">
              <a:extLst>
                <a:ext uri="{FF2B5EF4-FFF2-40B4-BE49-F238E27FC236}">
                  <a16:creationId xmlns:a16="http://schemas.microsoft.com/office/drawing/2014/main" xmlns="" id="{CCB3920B-3BCF-4B75-A595-94564197229E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2" name="TextBox 74">
            <a:extLst>
              <a:ext uri="{FF2B5EF4-FFF2-40B4-BE49-F238E27FC236}">
                <a16:creationId xmlns:a16="http://schemas.microsoft.com/office/drawing/2014/main" xmlns="" id="{024C6D51-6C67-4ED7-A925-A991B2C7463F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3" name="Group 55">
            <a:extLst>
              <a:ext uri="{FF2B5EF4-FFF2-40B4-BE49-F238E27FC236}">
                <a16:creationId xmlns:a16="http://schemas.microsoft.com/office/drawing/2014/main" xmlns="" id="{5FAC3548-5E5F-429E-9E10-798647A4F9D0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4" name="Rounded Rectangle 70">
              <a:extLst>
                <a:ext uri="{FF2B5EF4-FFF2-40B4-BE49-F238E27FC236}">
                  <a16:creationId xmlns:a16="http://schemas.microsoft.com/office/drawing/2014/main" xmlns="" id="{B9D5CD79-C148-409F-AC24-64BB0C2143FD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5" name="Rounded Rectangle 71">
              <a:extLst>
                <a:ext uri="{FF2B5EF4-FFF2-40B4-BE49-F238E27FC236}">
                  <a16:creationId xmlns:a16="http://schemas.microsoft.com/office/drawing/2014/main" xmlns="" id="{3F4B7EB5-ADD3-4F9C-8B51-FF456934CB7F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  <p:sp>
          <p:nvSpPr>
            <p:cNvPr id="16" name="Rounded Rectangle 72">
              <a:extLst>
                <a:ext uri="{FF2B5EF4-FFF2-40B4-BE49-F238E27FC236}">
                  <a16:creationId xmlns:a16="http://schemas.microsoft.com/office/drawing/2014/main" xmlns="" id="{39B3C62C-823C-45D2-83CB-91D574F19C7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軟正黑體" panose="020B0604030504040204" pitchFamily="34" charset="-12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6928ECD9-1C77-4894-B128-905EA9D4CB68}"/>
              </a:ext>
            </a:extLst>
          </p:cNvPr>
          <p:cNvSpPr txBox="1"/>
          <p:nvPr/>
        </p:nvSpPr>
        <p:spPr>
          <a:xfrm>
            <a:off x="203067" y="26497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關於長老職分的交通</a:t>
            </a:r>
          </a:p>
        </p:txBody>
      </p:sp>
    </p:spTree>
    <p:extLst>
      <p:ext uri="{BB962C8B-B14F-4D97-AF65-F5344CB8AC3E}">
        <p14:creationId xmlns:p14="http://schemas.microsoft.com/office/powerpoint/2010/main" val="8904430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【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總結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】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神在祂恢復裏當前的說話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聖經中主觀的真理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1007448" y="1571888"/>
            <a:ext cx="10177103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宣告我們在主的恢復裏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，不是一件小事。這樣的宣告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需要有些證明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。要試驗我們是否在主的恢復裏，在於我們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有沒有神的說話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。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主的恢復就是恢復聖經中，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所啟示的神聖的真理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，以及我們對這些神聖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真理之主觀的經歷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。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kumimoji="1" lang="zh-TW" altLang="en-US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                              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(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李常受文集一九七七年第一冊</a:t>
            </a:r>
            <a:r>
              <a:rPr kumimoji="1"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p195)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3771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壹 聖經中主觀的真理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7443968" y="171256"/>
            <a:ext cx="4654274" cy="957942"/>
            <a:chOff x="946329" y="1873903"/>
            <a:chExt cx="4654274" cy="1097299"/>
          </a:xfrm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5" name="TextBox 74">
            <a:extLst>
              <a:ext uri="{FF2B5EF4-FFF2-40B4-BE49-F238E27FC236}">
                <a16:creationId xmlns:a16="http://schemas.microsoft.com/office/drawing/2014/main" xmlns="" id="{A7C0EF0A-E6B3-4EA8-8E9B-C649FA56DE6D}"/>
              </a:ext>
            </a:extLst>
          </p:cNvPr>
          <p:cNvSpPr txBox="1"/>
          <p:nvPr/>
        </p:nvSpPr>
        <p:spPr>
          <a:xfrm>
            <a:off x="7957982" y="365089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聖經中主觀的真理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701F38-1D37-4C6F-B472-4683C0AF5643}"/>
              </a:ext>
            </a:extLst>
          </p:cNvPr>
          <p:cNvSpPr txBox="1"/>
          <p:nvPr/>
        </p:nvSpPr>
        <p:spPr>
          <a:xfrm>
            <a:off x="203067" y="1844824"/>
            <a:ext cx="11895175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一 聖經有一個核仁－就是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基督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與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召會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看見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基督與召會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     是我們當前的需要。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二 聖經中真理的兩面。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(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客觀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與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主觀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是為著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完成神的經綸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)</a:t>
            </a:r>
            <a:endParaRPr kumimoji="1" lang="zh-TW" altLang="en-US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 三 主的恢復就是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恢復我們對主主觀的經歷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730962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2" name="Freeform 15">
            <a:extLst>
              <a:ext uri="{FF2B5EF4-FFF2-40B4-BE49-F238E27FC236}">
                <a16:creationId xmlns:a16="http://schemas.microsoft.com/office/drawing/2014/main" xmlns="" id="{73C8A078-7811-4131-BBC5-5BF35089A74E}"/>
              </a:ext>
            </a:extLst>
          </p:cNvPr>
          <p:cNvSpPr>
            <a:spLocks/>
          </p:cNvSpPr>
          <p:nvPr/>
        </p:nvSpPr>
        <p:spPr bwMode="auto">
          <a:xfrm>
            <a:off x="7799645" y="295570"/>
            <a:ext cx="854492" cy="770080"/>
          </a:xfrm>
          <a:custGeom>
            <a:avLst/>
            <a:gdLst>
              <a:gd name="T0" fmla="*/ 228 w 228"/>
              <a:gd name="T1" fmla="*/ 274 h 274"/>
              <a:gd name="T2" fmla="*/ 131 w 228"/>
              <a:gd name="T3" fmla="*/ 0 h 274"/>
              <a:gd name="T4" fmla="*/ 134 w 228"/>
              <a:gd name="T5" fmla="*/ 29 h 274"/>
              <a:gd name="T6" fmla="*/ 129 w 228"/>
              <a:gd name="T7" fmla="*/ 62 h 274"/>
              <a:gd name="T8" fmla="*/ 114 w 228"/>
              <a:gd name="T9" fmla="*/ 93 h 274"/>
              <a:gd name="T10" fmla="*/ 90 w 228"/>
              <a:gd name="T11" fmla="*/ 125 h 274"/>
              <a:gd name="T12" fmla="*/ 60 w 228"/>
              <a:gd name="T13" fmla="*/ 158 h 274"/>
              <a:gd name="T14" fmla="*/ 0 w 228"/>
              <a:gd name="T15" fmla="*/ 220 h 274"/>
              <a:gd name="T16" fmla="*/ 145 w 228"/>
              <a:gd name="T17" fmla="*/ 220 h 274"/>
              <a:gd name="T18" fmla="*/ 145 w 228"/>
              <a:gd name="T19" fmla="*/ 274 h 274"/>
              <a:gd name="T20" fmla="*/ 228 w 228"/>
              <a:gd name="T2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74">
                <a:moveTo>
                  <a:pt x="228" y="274"/>
                </a:moveTo>
                <a:cubicBezTo>
                  <a:pt x="156" y="70"/>
                  <a:pt x="136" y="15"/>
                  <a:pt x="131" y="0"/>
                </a:cubicBezTo>
                <a:cubicBezTo>
                  <a:pt x="133" y="9"/>
                  <a:pt x="134" y="19"/>
                  <a:pt x="134" y="29"/>
                </a:cubicBezTo>
                <a:cubicBezTo>
                  <a:pt x="134" y="40"/>
                  <a:pt x="133" y="51"/>
                  <a:pt x="129" y="62"/>
                </a:cubicBezTo>
                <a:cubicBezTo>
                  <a:pt x="126" y="72"/>
                  <a:pt x="121" y="83"/>
                  <a:pt x="114" y="93"/>
                </a:cubicBezTo>
                <a:cubicBezTo>
                  <a:pt x="107" y="103"/>
                  <a:pt x="100" y="114"/>
                  <a:pt x="90" y="125"/>
                </a:cubicBezTo>
                <a:cubicBezTo>
                  <a:pt x="81" y="135"/>
                  <a:pt x="71" y="147"/>
                  <a:pt x="60" y="158"/>
                </a:cubicBezTo>
                <a:cubicBezTo>
                  <a:pt x="0" y="220"/>
                  <a:pt x="0" y="220"/>
                  <a:pt x="0" y="220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45" y="274"/>
                  <a:pt x="145" y="274"/>
                  <a:pt x="145" y="274"/>
                </a:cubicBezTo>
                <a:cubicBezTo>
                  <a:pt x="228" y="274"/>
                  <a:pt x="228" y="274"/>
                  <a:pt x="228" y="2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98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BD5D872-A7FA-4384-A44D-0908D18ED60F}"/>
              </a:ext>
            </a:extLst>
          </p:cNvPr>
          <p:cNvSpPr txBox="1"/>
          <p:nvPr/>
        </p:nvSpPr>
        <p:spPr>
          <a:xfrm>
            <a:off x="8065349" y="336091"/>
            <a:ext cx="38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63190FB3-BAF2-4302-8157-08F72BAD7E71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229EC34D-6067-4561-99BC-A826D9BA1AB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xmlns="" id="{109650D6-8BAC-4056-9422-DE035486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798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F22CA003-E446-47AE-9688-A6F34E135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798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xmlns="" id="{91AF9CA8-BF4B-4F5F-B7AA-146FA6C5D82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798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:a16="http://schemas.microsoft.com/office/drawing/2014/main" xmlns="" id="{F015CFE7-A614-4FF1-879C-2E391AED4E1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8C5E6FC6-0E9A-442A-B77F-F7433903C70D}"/>
              </a:ext>
            </a:extLst>
          </p:cNvPr>
          <p:cNvSpPr txBox="1"/>
          <p:nvPr/>
        </p:nvSpPr>
        <p:spPr>
          <a:xfrm>
            <a:off x="203067" y="1568156"/>
            <a:ext cx="11864647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</a:rPr>
              <a:t>在啟示上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：</a:t>
            </a:r>
            <a:endParaRPr kumimoji="1" lang="en-US" altLang="zh-TW" sz="32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一 召會是</a:t>
            </a:r>
            <a:r>
              <a:rPr kumimoji="1"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</a:rPr>
              <a:t>基督的身體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和</a:t>
            </a:r>
            <a:r>
              <a:rPr kumimoji="1"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</a:rPr>
              <a:t>一個新人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。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二 </a:t>
            </a:r>
            <a:r>
              <a:rPr kumimoji="1"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</a:rPr>
              <a:t>新人若要實際的出現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，就需要接受基督作我們的</a:t>
            </a:r>
            <a:r>
              <a:rPr kumimoji="1"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</a:rPr>
              <a:t>生命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和</a:t>
            </a:r>
            <a:r>
              <a:rPr kumimoji="1"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</a:rPr>
              <a:t>人位，</a:t>
            </a:r>
            <a:endParaRPr kumimoji="1" lang="en-US" altLang="zh-TW" sz="32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     還要藉著</a:t>
            </a:r>
            <a:r>
              <a:rPr kumimoji="1"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</a:rPr>
              <a:t>心思的更新而變化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，為著一個新人的出現。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56228682-64AF-4E76-95DD-1F4E3964A257}"/>
              </a:ext>
            </a:extLst>
          </p:cNvPr>
          <p:cNvSpPr txBox="1"/>
          <p:nvPr/>
        </p:nvSpPr>
        <p:spPr>
          <a:xfrm>
            <a:off x="287805" y="312674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貳 召會的啟示與實行</a:t>
            </a:r>
          </a:p>
        </p:txBody>
      </p:sp>
    </p:spTree>
    <p:extLst>
      <p:ext uri="{BB962C8B-B14F-4D97-AF65-F5344CB8AC3E}">
        <p14:creationId xmlns:p14="http://schemas.microsoft.com/office/powerpoint/2010/main" val="36340077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2" name="Freeform 15">
            <a:extLst>
              <a:ext uri="{FF2B5EF4-FFF2-40B4-BE49-F238E27FC236}">
                <a16:creationId xmlns:a16="http://schemas.microsoft.com/office/drawing/2014/main" xmlns="" id="{73C8A078-7811-4131-BBC5-5BF35089A74E}"/>
              </a:ext>
            </a:extLst>
          </p:cNvPr>
          <p:cNvSpPr>
            <a:spLocks/>
          </p:cNvSpPr>
          <p:nvPr/>
        </p:nvSpPr>
        <p:spPr bwMode="auto">
          <a:xfrm>
            <a:off x="7799645" y="295570"/>
            <a:ext cx="854492" cy="770080"/>
          </a:xfrm>
          <a:custGeom>
            <a:avLst/>
            <a:gdLst>
              <a:gd name="T0" fmla="*/ 228 w 228"/>
              <a:gd name="T1" fmla="*/ 274 h 274"/>
              <a:gd name="T2" fmla="*/ 131 w 228"/>
              <a:gd name="T3" fmla="*/ 0 h 274"/>
              <a:gd name="T4" fmla="*/ 134 w 228"/>
              <a:gd name="T5" fmla="*/ 29 h 274"/>
              <a:gd name="T6" fmla="*/ 129 w 228"/>
              <a:gd name="T7" fmla="*/ 62 h 274"/>
              <a:gd name="T8" fmla="*/ 114 w 228"/>
              <a:gd name="T9" fmla="*/ 93 h 274"/>
              <a:gd name="T10" fmla="*/ 90 w 228"/>
              <a:gd name="T11" fmla="*/ 125 h 274"/>
              <a:gd name="T12" fmla="*/ 60 w 228"/>
              <a:gd name="T13" fmla="*/ 158 h 274"/>
              <a:gd name="T14" fmla="*/ 0 w 228"/>
              <a:gd name="T15" fmla="*/ 220 h 274"/>
              <a:gd name="T16" fmla="*/ 145 w 228"/>
              <a:gd name="T17" fmla="*/ 220 h 274"/>
              <a:gd name="T18" fmla="*/ 145 w 228"/>
              <a:gd name="T19" fmla="*/ 274 h 274"/>
              <a:gd name="T20" fmla="*/ 228 w 228"/>
              <a:gd name="T2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74">
                <a:moveTo>
                  <a:pt x="228" y="274"/>
                </a:moveTo>
                <a:cubicBezTo>
                  <a:pt x="156" y="70"/>
                  <a:pt x="136" y="15"/>
                  <a:pt x="131" y="0"/>
                </a:cubicBezTo>
                <a:cubicBezTo>
                  <a:pt x="133" y="9"/>
                  <a:pt x="134" y="19"/>
                  <a:pt x="134" y="29"/>
                </a:cubicBezTo>
                <a:cubicBezTo>
                  <a:pt x="134" y="40"/>
                  <a:pt x="133" y="51"/>
                  <a:pt x="129" y="62"/>
                </a:cubicBezTo>
                <a:cubicBezTo>
                  <a:pt x="126" y="72"/>
                  <a:pt x="121" y="83"/>
                  <a:pt x="114" y="93"/>
                </a:cubicBezTo>
                <a:cubicBezTo>
                  <a:pt x="107" y="103"/>
                  <a:pt x="100" y="114"/>
                  <a:pt x="90" y="125"/>
                </a:cubicBezTo>
                <a:cubicBezTo>
                  <a:pt x="81" y="135"/>
                  <a:pt x="71" y="147"/>
                  <a:pt x="60" y="158"/>
                </a:cubicBezTo>
                <a:cubicBezTo>
                  <a:pt x="0" y="220"/>
                  <a:pt x="0" y="220"/>
                  <a:pt x="0" y="220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45" y="274"/>
                  <a:pt x="145" y="274"/>
                  <a:pt x="145" y="274"/>
                </a:cubicBezTo>
                <a:cubicBezTo>
                  <a:pt x="228" y="274"/>
                  <a:pt x="228" y="274"/>
                  <a:pt x="228" y="2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98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BD5D872-A7FA-4384-A44D-0908D18ED60F}"/>
              </a:ext>
            </a:extLst>
          </p:cNvPr>
          <p:cNvSpPr txBox="1"/>
          <p:nvPr/>
        </p:nvSpPr>
        <p:spPr>
          <a:xfrm>
            <a:off x="8065349" y="336091"/>
            <a:ext cx="38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召會的啟示與實行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63190FB3-BAF2-4302-8157-08F72BAD7E71}"/>
              </a:ext>
            </a:extLst>
          </p:cNvPr>
          <p:cNvGrpSpPr/>
          <p:nvPr/>
        </p:nvGrpSpPr>
        <p:grpSpPr>
          <a:xfrm>
            <a:off x="7452993" y="111277"/>
            <a:ext cx="4614721" cy="957942"/>
            <a:chOff x="212490" y="215798"/>
            <a:chExt cx="4614721" cy="1088534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229EC34D-6067-4561-99BC-A826D9BA1AB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xmlns="" id="{109650D6-8BAC-4056-9422-DE035486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798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F22CA003-E446-47AE-9688-A6F34E135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798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xmlns="" id="{91AF9CA8-BF4B-4F5F-B7AA-146FA6C5D82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798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:a16="http://schemas.microsoft.com/office/drawing/2014/main" xmlns="" id="{F015CFE7-A614-4FF1-879C-2E391AED4E1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56228682-64AF-4E76-95DD-1F4E3964A257}"/>
              </a:ext>
            </a:extLst>
          </p:cNvPr>
          <p:cNvSpPr txBox="1"/>
          <p:nvPr/>
        </p:nvSpPr>
        <p:spPr>
          <a:xfrm>
            <a:off x="287805" y="312674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貳 召會的啟示與實行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842921DF-42B0-428E-9631-79A4AF6D7890}"/>
              </a:ext>
            </a:extLst>
          </p:cNvPr>
          <p:cNvSpPr txBox="1"/>
          <p:nvPr/>
        </p:nvSpPr>
        <p:spPr>
          <a:xfrm>
            <a:off x="203067" y="1656864"/>
            <a:ext cx="11737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在實行上</a:t>
            </a:r>
            <a:r>
              <a:rPr kumimoji="1" lang="zh-TW" altLang="en-US" sz="3600" dirty="0">
                <a:latin typeface="微軟正黑體" panose="020B0604030504040204" pitchFamily="34" charset="-120"/>
              </a:rPr>
              <a:t>的兩方面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：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  一 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藉著排聚會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使肢體彼此相顧，來實行身體生活。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  二 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藉著福音的傳揚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，使召會的見證得以開拓並擴展。</a:t>
            </a:r>
          </a:p>
        </p:txBody>
      </p:sp>
    </p:spTree>
    <p:extLst>
      <p:ext uri="{BB962C8B-B14F-4D97-AF65-F5344CB8AC3E}">
        <p14:creationId xmlns:p14="http://schemas.microsoft.com/office/powerpoint/2010/main" val="32526271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916E63F5-239E-AB41-AB0F-4B75831CB3A9}"/>
              </a:ext>
            </a:extLst>
          </p:cNvPr>
          <p:cNvGrpSpPr/>
          <p:nvPr/>
        </p:nvGrpSpPr>
        <p:grpSpPr>
          <a:xfrm>
            <a:off x="7474837" y="111277"/>
            <a:ext cx="4592877" cy="948556"/>
            <a:chOff x="885367" y="4256378"/>
            <a:chExt cx="4592877" cy="1084614"/>
          </a:xfrm>
          <a:solidFill>
            <a:schemeClr val="accent2">
              <a:lumMod val="75000"/>
            </a:schemeClr>
          </a:solidFill>
        </p:grpSpPr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xmlns="" id="{B6C66F1C-96A6-5F49-8BF9-21B71B42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67" y="4256378"/>
              <a:ext cx="4496607" cy="1084614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4F4D798-A181-D143-A2B1-1D36F26AA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01" y="4485808"/>
              <a:ext cx="771447" cy="855184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346EAB66-738E-D847-9D72-3D507792AAA6}"/>
                </a:ext>
              </a:extLst>
            </p:cNvPr>
            <p:cNvSpPr/>
            <p:nvPr/>
          </p:nvSpPr>
          <p:spPr>
            <a:xfrm>
              <a:off x="5381974" y="4256378"/>
              <a:ext cx="96270" cy="10846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9" name="TextBox 74">
            <a:extLst>
              <a:ext uri="{FF2B5EF4-FFF2-40B4-BE49-F238E27FC236}">
                <a16:creationId xmlns:a16="http://schemas.microsoft.com/office/drawing/2014/main" xmlns="" id="{23A3DFEC-73D1-BD47-BC6A-67D70DBC947B}"/>
              </a:ext>
            </a:extLst>
          </p:cNvPr>
          <p:cNvSpPr txBox="1"/>
          <p:nvPr/>
        </p:nvSpPr>
        <p:spPr>
          <a:xfrm>
            <a:off x="8098141" y="340707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EE3394C1-352C-4603-B8EE-FDFF1C556F3A}"/>
              </a:ext>
            </a:extLst>
          </p:cNvPr>
          <p:cNvSpPr txBox="1"/>
          <p:nvPr/>
        </p:nvSpPr>
        <p:spPr>
          <a:xfrm>
            <a:off x="285195" y="1556792"/>
            <a:ext cx="1173750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一 主的心意乃是要我們前去校園，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為著主的恢復得著</a:t>
            </a:r>
            <a:endParaRPr kumimoji="1" lang="en-US" altLang="zh-TW" sz="36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     年輕的一代，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使校園見證剛強擴展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二 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新約的路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乃是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開展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不是合併。藉著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移民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將召會生活開展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  <a:p>
            <a:pPr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     出去，建立召會就會</a:t>
            </a: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帶進擴增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</a:rPr>
              <a:t>。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00375196-5896-4781-A851-825954FEF1F2}"/>
              </a:ext>
            </a:extLst>
          </p:cNvPr>
          <p:cNvSpPr txBox="1"/>
          <p:nvPr/>
        </p:nvSpPr>
        <p:spPr>
          <a:xfrm>
            <a:off x="195774" y="27915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參 主恢復當前的需要與福音的擴展</a:t>
            </a:r>
          </a:p>
        </p:txBody>
      </p:sp>
    </p:spTree>
    <p:extLst>
      <p:ext uri="{BB962C8B-B14F-4D97-AF65-F5344CB8AC3E}">
        <p14:creationId xmlns:p14="http://schemas.microsoft.com/office/powerpoint/2010/main" val="8593436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肆 事奉與聖徒的成全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383678" y="1763883"/>
            <a:ext cx="11864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一 需要鼓勵所有聖徒</a:t>
            </a:r>
            <a:r>
              <a:rPr kumimoji="1"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打開他們的家</a:t>
            </a: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</a:t>
            </a:r>
            <a:r>
              <a:rPr kumimoji="1"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接觸人</a:t>
            </a:r>
            <a:endParaRPr kumimoji="1" lang="en-US" altLang="zh-TW" sz="4000" dirty="0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     並</a:t>
            </a:r>
            <a:r>
              <a:rPr kumimoji="1"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傳福音</a:t>
            </a: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二 作</a:t>
            </a:r>
            <a:r>
              <a:rPr kumimoji="1"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讀經小組</a:t>
            </a: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</a:t>
            </a:r>
            <a:r>
              <a:rPr kumimoji="1"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牧養人</a:t>
            </a: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，好</a:t>
            </a:r>
            <a:r>
              <a:rPr kumimoji="1"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</a:rPr>
              <a:t>留住</a:t>
            </a: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他們。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57501B9A-71B4-0846-BB75-ADB185C896DB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xmlns="" id="{7A9EBADD-B53B-C048-B44E-D0E4957C0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C0FD109F-DCEF-5A4B-84A0-2A79002E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23" name="Rectangle 71">
              <a:extLst>
                <a:ext uri="{FF2B5EF4-FFF2-40B4-BE49-F238E27FC236}">
                  <a16:creationId xmlns:a16="http://schemas.microsoft.com/office/drawing/2014/main" xmlns="" id="{FC43DDBB-1655-CB45-9856-1246E878219F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25" name="TextBox 74">
            <a:extLst>
              <a:ext uri="{FF2B5EF4-FFF2-40B4-BE49-F238E27FC236}">
                <a16:creationId xmlns:a16="http://schemas.microsoft.com/office/drawing/2014/main" xmlns="" id="{D40749A0-63DA-2649-B836-CE283B32C735}"/>
              </a:ext>
            </a:extLst>
          </p:cNvPr>
          <p:cNvSpPr txBox="1"/>
          <p:nvPr/>
        </p:nvSpPr>
        <p:spPr>
          <a:xfrm>
            <a:off x="8111143" y="386500"/>
            <a:ext cx="4109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algn="ctr">
              <a:defRPr/>
            </a:pP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92970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E7E7A9AB-352D-0340-928E-DD02F6D15CD5}"/>
              </a:ext>
            </a:extLst>
          </p:cNvPr>
          <p:cNvGrpSpPr/>
          <p:nvPr/>
        </p:nvGrpSpPr>
        <p:grpSpPr>
          <a:xfrm>
            <a:off x="285195" y="970251"/>
            <a:ext cx="4206168" cy="89582"/>
            <a:chOff x="5012716" y="1129776"/>
            <a:chExt cx="3148718" cy="103072"/>
          </a:xfrm>
        </p:grpSpPr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xmlns="" id="{8E9DFAD2-6DBC-9A41-855D-0EB95350FF7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xmlns="" id="{A0E3D4DD-E23D-3C47-B21A-5D38D6046D6A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xmlns="" id="{BAA298D4-AFE0-A847-B9CE-42B1845CAF64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027A55F-3C1D-434D-8370-5EDAFE143D43}"/>
              </a:ext>
            </a:extLst>
          </p:cNvPr>
          <p:cNvSpPr txBox="1"/>
          <p:nvPr/>
        </p:nvSpPr>
        <p:spPr>
          <a:xfrm>
            <a:off x="203067" y="336091"/>
            <a:ext cx="72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</a:rPr>
              <a:t>肆 事奉與聖徒的成全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5123286" y="3903826"/>
            <a:ext cx="767278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藉移民擴展實行新路得著青年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57501B9A-71B4-0846-BB75-ADB185C896DB}"/>
              </a:ext>
            </a:extLst>
          </p:cNvPr>
          <p:cNvGrpSpPr/>
          <p:nvPr/>
        </p:nvGrpSpPr>
        <p:grpSpPr>
          <a:xfrm>
            <a:off x="7461326" y="140725"/>
            <a:ext cx="4629910" cy="1076326"/>
            <a:chOff x="791307" y="5505052"/>
            <a:chExt cx="4629910" cy="1076326"/>
          </a:xfrm>
        </p:grpSpPr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xmlns="" id="{7A9EBADD-B53B-C048-B44E-D0E4957C0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C0FD109F-DCEF-5A4B-84A0-2A79002E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23" name="Rectangle 71">
              <a:extLst>
                <a:ext uri="{FF2B5EF4-FFF2-40B4-BE49-F238E27FC236}">
                  <a16:creationId xmlns:a16="http://schemas.microsoft.com/office/drawing/2014/main" xmlns="" id="{FC43DDBB-1655-CB45-9856-1246E878219F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25" name="TextBox 74">
            <a:extLst>
              <a:ext uri="{FF2B5EF4-FFF2-40B4-BE49-F238E27FC236}">
                <a16:creationId xmlns:a16="http://schemas.microsoft.com/office/drawing/2014/main" xmlns="" id="{D40749A0-63DA-2649-B836-CE283B32C735}"/>
              </a:ext>
            </a:extLst>
          </p:cNvPr>
          <p:cNvSpPr txBox="1"/>
          <p:nvPr/>
        </p:nvSpPr>
        <p:spPr>
          <a:xfrm>
            <a:off x="8111143" y="386500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4FB46A42-1346-C840-9638-5FD42E914575}"/>
              </a:ext>
            </a:extLst>
          </p:cNvPr>
          <p:cNvGrpSpPr/>
          <p:nvPr/>
        </p:nvGrpSpPr>
        <p:grpSpPr>
          <a:xfrm>
            <a:off x="285195" y="1346337"/>
            <a:ext cx="4654274" cy="957942"/>
            <a:chOff x="946329" y="1873903"/>
            <a:chExt cx="4654274" cy="1097299"/>
          </a:xfrm>
        </p:grpSpPr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xmlns="" id="{357CB029-B8CA-A843-B146-94377456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29" y="1890513"/>
              <a:ext cx="4496602" cy="108068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E453374A-E633-564D-87DC-5B855170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9" y="1878269"/>
              <a:ext cx="441451" cy="1076324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xmlns="" id="{F729C26B-6973-CF41-BF78-CACC33945C88}"/>
                </a:ext>
              </a:extLst>
            </p:cNvPr>
            <p:cNvSpPr/>
            <p:nvPr/>
          </p:nvSpPr>
          <p:spPr>
            <a:xfrm>
              <a:off x="5480562" y="1873903"/>
              <a:ext cx="120041" cy="108069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07" y="1486470"/>
            <a:ext cx="4115157" cy="859611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5040302" y="1613628"/>
            <a:ext cx="70620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乃是為著產生正確的召會生活</a:t>
            </a:r>
            <a:endParaRPr kumimoji="1" lang="en-US" altLang="zh-TW" sz="4000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63190FB3-BAF2-4302-8157-08F72BAD7E71}"/>
              </a:ext>
            </a:extLst>
          </p:cNvPr>
          <p:cNvGrpSpPr/>
          <p:nvPr/>
        </p:nvGrpSpPr>
        <p:grpSpPr>
          <a:xfrm>
            <a:off x="329151" y="2480771"/>
            <a:ext cx="4614721" cy="957942"/>
            <a:chOff x="212490" y="215798"/>
            <a:chExt cx="4614721" cy="1088534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229EC34D-6067-4561-99BC-A826D9BA1AB5}"/>
                </a:ext>
              </a:extLst>
            </p:cNvPr>
            <p:cNvGrpSpPr/>
            <p:nvPr/>
          </p:nvGrpSpPr>
          <p:grpSpPr>
            <a:xfrm>
              <a:off x="212490" y="215798"/>
              <a:ext cx="4614721" cy="1088534"/>
              <a:chOff x="933507" y="3057133"/>
              <a:chExt cx="4614721" cy="1088534"/>
            </a:xfrm>
          </p:grpSpPr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xmlns="" id="{109650D6-8BAC-4056-9422-DE035486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507" y="3064299"/>
                <a:ext cx="4509426" cy="1081368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798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F22CA003-E446-47AE-9688-A6F34E135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159" y="3266550"/>
                <a:ext cx="854492" cy="875062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798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xmlns="" id="{91AF9CA8-BF4B-4F5F-B7AA-146FA6C5D825}"/>
                  </a:ext>
                </a:extLst>
              </p:cNvPr>
              <p:cNvSpPr/>
              <p:nvPr/>
            </p:nvSpPr>
            <p:spPr>
              <a:xfrm>
                <a:off x="5451958" y="3057133"/>
                <a:ext cx="96270" cy="10844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798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8" name="TextBox 74">
              <a:extLst>
                <a:ext uri="{FF2B5EF4-FFF2-40B4-BE49-F238E27FC236}">
                  <a16:creationId xmlns:a16="http://schemas.microsoft.com/office/drawing/2014/main" xmlns="" id="{F015CFE7-A614-4FF1-879C-2E391AED4E16}"/>
                </a:ext>
              </a:extLst>
            </p:cNvPr>
            <p:cNvSpPr txBox="1"/>
            <p:nvPr/>
          </p:nvSpPr>
          <p:spPr>
            <a:xfrm>
              <a:off x="824846" y="471260"/>
              <a:ext cx="3897070" cy="66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zh-TW" sz="3200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召會的啟示與實行</a:t>
              </a:r>
              <a:endPara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5093739" y="2695802"/>
            <a:ext cx="705093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為著建造身體並產生一個新人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86" y="3666590"/>
            <a:ext cx="4590686" cy="951058"/>
          </a:xfrm>
          <a:prstGeom prst="rect">
            <a:avLst/>
          </a:prstGeom>
        </p:spPr>
      </p:pic>
      <p:sp>
        <p:nvSpPr>
          <p:cNvPr id="34" name="TextBox 74">
            <a:extLst>
              <a:ext uri="{FF2B5EF4-FFF2-40B4-BE49-F238E27FC236}">
                <a16:creationId xmlns:a16="http://schemas.microsoft.com/office/drawing/2014/main" xmlns="" id="{23A3DFEC-73D1-BD47-BC6A-67D70DBC947B}"/>
              </a:ext>
            </a:extLst>
          </p:cNvPr>
          <p:cNvSpPr txBox="1"/>
          <p:nvPr/>
        </p:nvSpPr>
        <p:spPr>
          <a:xfrm>
            <a:off x="906148" y="3863455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福音與主恢復的擴展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57501B9A-71B4-0846-BB75-ADB185C896DB}"/>
              </a:ext>
            </a:extLst>
          </p:cNvPr>
          <p:cNvGrpSpPr/>
          <p:nvPr/>
        </p:nvGrpSpPr>
        <p:grpSpPr>
          <a:xfrm>
            <a:off x="329151" y="4907981"/>
            <a:ext cx="4629910" cy="1076326"/>
            <a:chOff x="791307" y="5505052"/>
            <a:chExt cx="4629910" cy="1076326"/>
          </a:xfrm>
        </p:grpSpPr>
        <p:sp>
          <p:nvSpPr>
            <p:cNvPr id="36" name="Freeform 65">
              <a:extLst>
                <a:ext uri="{FF2B5EF4-FFF2-40B4-BE49-F238E27FC236}">
                  <a16:creationId xmlns:a16="http://schemas.microsoft.com/office/drawing/2014/main" xmlns="" id="{7A9EBADD-B53B-C048-B44E-D0E4957C0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07" y="5505053"/>
              <a:ext cx="4533640" cy="1076325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C0FD109F-DCEF-5A4B-84A0-2A79002E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052" y="5505053"/>
              <a:ext cx="456858" cy="1076325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38" name="Rectangle 71">
              <a:extLst>
                <a:ext uri="{FF2B5EF4-FFF2-40B4-BE49-F238E27FC236}">
                  <a16:creationId xmlns:a16="http://schemas.microsoft.com/office/drawing/2014/main" xmlns="" id="{FC43DDBB-1655-CB45-9856-1246E878219F}"/>
                </a:ext>
              </a:extLst>
            </p:cNvPr>
            <p:cNvSpPr/>
            <p:nvPr/>
          </p:nvSpPr>
          <p:spPr>
            <a:xfrm>
              <a:off x="5324947" y="5505052"/>
              <a:ext cx="96270" cy="1076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43" name="TextBox 74">
            <a:extLst>
              <a:ext uri="{FF2B5EF4-FFF2-40B4-BE49-F238E27FC236}">
                <a16:creationId xmlns:a16="http://schemas.microsoft.com/office/drawing/2014/main" xmlns="" id="{D40749A0-63DA-2649-B836-CE283B32C735}"/>
              </a:ext>
            </a:extLst>
          </p:cNvPr>
          <p:cNvSpPr txBox="1"/>
          <p:nvPr/>
        </p:nvSpPr>
        <p:spPr>
          <a:xfrm>
            <a:off x="978156" y="5182552"/>
            <a:ext cx="41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</a:rPr>
              <a:t>事奉與聖徒的成全</a:t>
            </a:r>
            <a:endParaRPr lang="zh-TW" altLang="en-US" sz="32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4E6C3ACF-77BC-E24E-891C-4322D451CF7D}"/>
              </a:ext>
            </a:extLst>
          </p:cNvPr>
          <p:cNvSpPr txBox="1"/>
          <p:nvPr/>
        </p:nvSpPr>
        <p:spPr>
          <a:xfrm>
            <a:off x="5122371" y="5182552"/>
            <a:ext cx="767278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000" dirty="0">
                <a:solidFill>
                  <a:prstClr val="white"/>
                </a:solidFill>
                <a:latin typeface="微軟正黑體" panose="020B0604030504040204" pitchFamily="34" charset="-120"/>
              </a:rPr>
              <a:t>開家傳福音牧養人使果子長存</a:t>
            </a:r>
          </a:p>
        </p:txBody>
      </p:sp>
    </p:spTree>
    <p:extLst>
      <p:ext uri="{BB962C8B-B14F-4D97-AF65-F5344CB8AC3E}">
        <p14:creationId xmlns:p14="http://schemas.microsoft.com/office/powerpoint/2010/main" val="537772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天體">
    <a:dk1>
      <a:sysClr val="windowText" lastClr="000000"/>
    </a:dk1>
    <a:lt1>
      <a:sysClr val="window" lastClr="FFFFFF"/>
    </a:lt1>
    <a:dk2>
      <a:srgbClr val="18276C"/>
    </a:dk2>
    <a:lt2>
      <a:srgbClr val="EBEBEB"/>
    </a:lt2>
    <a:accent1>
      <a:srgbClr val="AC3EC1"/>
    </a:accent1>
    <a:accent2>
      <a:srgbClr val="477BD1"/>
    </a:accent2>
    <a:accent3>
      <a:srgbClr val="46B298"/>
    </a:accent3>
    <a:accent4>
      <a:srgbClr val="90BA4C"/>
    </a:accent4>
    <a:accent5>
      <a:srgbClr val="DD9D31"/>
    </a:accent5>
    <a:accent6>
      <a:srgbClr val="E25247"/>
    </a:accent6>
    <a:hlink>
      <a:srgbClr val="C573D2"/>
    </a:hlink>
    <a:folHlink>
      <a:srgbClr val="CCAE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12606</TotalTime>
  <Words>8397</Words>
  <Application>Microsoft Office PowerPoint</Application>
  <PresentationFormat>寬螢幕</PresentationFormat>
  <Paragraphs>681</Paragraphs>
  <Slides>98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98</vt:i4>
      </vt:variant>
    </vt:vector>
  </HeadingPairs>
  <TitlesOfParts>
    <vt:vector size="107" baseType="lpstr">
      <vt:lpstr>Open Sans Extrabold</vt:lpstr>
      <vt:lpstr>黑体</vt:lpstr>
      <vt:lpstr>Weibei TC</vt:lpstr>
      <vt:lpstr>華康細明體</vt:lpstr>
      <vt:lpstr>微軟正黑體</vt:lpstr>
      <vt:lpstr>新細明體</vt:lpstr>
      <vt:lpstr>Arial</vt:lpstr>
      <vt:lpstr>Calibri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豐吉 吳</dc:creator>
  <cp:lastModifiedBy>TNNCH-doc2</cp:lastModifiedBy>
  <cp:revision>272</cp:revision>
  <dcterms:created xsi:type="dcterms:W3CDTF">2020-04-04T04:47:37Z</dcterms:created>
  <dcterms:modified xsi:type="dcterms:W3CDTF">2020-12-15T08:37:56Z</dcterms:modified>
</cp:coreProperties>
</file>