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9"/>
  </p:notesMasterIdLst>
  <p:sldIdLst>
    <p:sldId id="256" r:id="rId2"/>
    <p:sldId id="535" r:id="rId3"/>
    <p:sldId id="565" r:id="rId4"/>
    <p:sldId id="536" r:id="rId5"/>
    <p:sldId id="537" r:id="rId6"/>
    <p:sldId id="538" r:id="rId7"/>
    <p:sldId id="408" r:id="rId8"/>
    <p:sldId id="358" r:id="rId9"/>
    <p:sldId id="335" r:id="rId10"/>
    <p:sldId id="410" r:id="rId11"/>
    <p:sldId id="409" r:id="rId12"/>
    <p:sldId id="420" r:id="rId13"/>
    <p:sldId id="520" r:id="rId14"/>
    <p:sldId id="534" r:id="rId15"/>
    <p:sldId id="524" r:id="rId16"/>
    <p:sldId id="530" r:id="rId17"/>
    <p:sldId id="531" r:id="rId18"/>
    <p:sldId id="532" r:id="rId19"/>
    <p:sldId id="533" r:id="rId20"/>
    <p:sldId id="378" r:id="rId21"/>
    <p:sldId id="379" r:id="rId22"/>
    <p:sldId id="380" r:id="rId23"/>
    <p:sldId id="387" r:id="rId24"/>
    <p:sldId id="381" r:id="rId25"/>
    <p:sldId id="382" r:id="rId26"/>
    <p:sldId id="383" r:id="rId27"/>
    <p:sldId id="384" r:id="rId28"/>
    <p:sldId id="385" r:id="rId29"/>
    <p:sldId id="421" r:id="rId30"/>
    <p:sldId id="588" r:id="rId31"/>
    <p:sldId id="424" r:id="rId32"/>
    <p:sldId id="515" r:id="rId33"/>
    <p:sldId id="508" r:id="rId34"/>
    <p:sldId id="509" r:id="rId35"/>
    <p:sldId id="511" r:id="rId36"/>
    <p:sldId id="512" r:id="rId37"/>
    <p:sldId id="513" r:id="rId38"/>
    <p:sldId id="514" r:id="rId39"/>
    <p:sldId id="516" r:id="rId40"/>
    <p:sldId id="517" r:id="rId41"/>
    <p:sldId id="518" r:id="rId42"/>
    <p:sldId id="422" r:id="rId43"/>
    <p:sldId id="257" r:id="rId44"/>
    <p:sldId id="258" r:id="rId45"/>
    <p:sldId id="259" r:id="rId46"/>
    <p:sldId id="260" r:id="rId47"/>
    <p:sldId id="261" r:id="rId48"/>
    <p:sldId id="262" r:id="rId49"/>
    <p:sldId id="263" r:id="rId50"/>
    <p:sldId id="264" r:id="rId51"/>
    <p:sldId id="589" r:id="rId52"/>
    <p:sldId id="590" r:id="rId53"/>
    <p:sldId id="591" r:id="rId54"/>
    <p:sldId id="592" r:id="rId55"/>
    <p:sldId id="593" r:id="rId56"/>
    <p:sldId id="594" r:id="rId57"/>
    <p:sldId id="595" r:id="rId58"/>
    <p:sldId id="596" r:id="rId59"/>
    <p:sldId id="423" r:id="rId60"/>
    <p:sldId id="570" r:id="rId61"/>
    <p:sldId id="571" r:id="rId62"/>
    <p:sldId id="572" r:id="rId63"/>
    <p:sldId id="504" r:id="rId64"/>
    <p:sldId id="493" r:id="rId65"/>
    <p:sldId id="494" r:id="rId66"/>
    <p:sldId id="495" r:id="rId67"/>
    <p:sldId id="496" r:id="rId68"/>
    <p:sldId id="497" r:id="rId69"/>
    <p:sldId id="525" r:id="rId70"/>
    <p:sldId id="527" r:id="rId71"/>
    <p:sldId id="573" r:id="rId72"/>
    <p:sldId id="574" r:id="rId73"/>
    <p:sldId id="575" r:id="rId74"/>
    <p:sldId id="576" r:id="rId75"/>
    <p:sldId id="577" r:id="rId76"/>
    <p:sldId id="578" r:id="rId77"/>
    <p:sldId id="478" r:id="rId78"/>
    <p:sldId id="479" r:id="rId79"/>
    <p:sldId id="480" r:id="rId80"/>
    <p:sldId id="481" r:id="rId81"/>
    <p:sldId id="579" r:id="rId82"/>
    <p:sldId id="580" r:id="rId83"/>
    <p:sldId id="542" r:id="rId84"/>
    <p:sldId id="543" r:id="rId85"/>
    <p:sldId id="541" r:id="rId86"/>
    <p:sldId id="540" r:id="rId87"/>
    <p:sldId id="539" r:id="rId88"/>
    <p:sldId id="581" r:id="rId89"/>
    <p:sldId id="582" r:id="rId90"/>
    <p:sldId id="545" r:id="rId91"/>
    <p:sldId id="583" r:id="rId92"/>
    <p:sldId id="507" r:id="rId93"/>
    <p:sldId id="526" r:id="rId94"/>
    <p:sldId id="584" r:id="rId95"/>
    <p:sldId id="585" r:id="rId96"/>
    <p:sldId id="586" r:id="rId97"/>
    <p:sldId id="587" r:id="rId98"/>
  </p:sldIdLst>
  <p:sldSz cx="12192000" cy="6858000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99" autoAdjust="0"/>
    <p:restoredTop sz="86450" autoAdjust="0"/>
  </p:normalViewPr>
  <p:slideViewPr>
    <p:cSldViewPr snapToGrid="0" snapToObjects="1">
      <p:cViewPr varScale="1">
        <p:scale>
          <a:sx n="69" d="100"/>
          <a:sy n="69" d="100"/>
        </p:scale>
        <p:origin x="96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1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90" d="100"/>
        <a:sy n="90" d="100"/>
      </p:scale>
      <p:origin x="0" y="-86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008B85-3F8F-BD4B-9817-15EB6780B07A}" type="doc">
      <dgm:prSet loTypeId="urn:microsoft.com/office/officeart/2005/8/layout/arrow2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E744FC6E-F858-8247-A7B1-7836EBDF0A2A}">
      <dgm:prSet phldrT="[文字]" custT="1"/>
      <dgm:spPr/>
      <dgm:t>
        <a:bodyPr/>
        <a:lstStyle/>
        <a:p>
          <a:r>
            <a:rPr kumimoji="1" lang="en-US" altLang="zh-TW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1962</a:t>
          </a:r>
          <a:r>
            <a:rPr kumimoji="1" lang="zh-TW" altLang="en-US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 </a:t>
          </a:r>
          <a:endParaRPr lang="zh-TW" altLang="en-US" sz="40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cs typeface="Brush Script MT" panose="03060802040406070304" pitchFamily="66" charset="-122"/>
          </a:endParaRPr>
        </a:p>
      </dgm:t>
    </dgm:pt>
    <dgm:pt modelId="{6099B373-D273-2945-9EFF-B3106976DFB4}" type="parTrans" cxnId="{65DDDF26-D046-A54E-AE66-89BD1E7AE7FC}">
      <dgm:prSet/>
      <dgm:spPr/>
      <dgm:t>
        <a:bodyPr/>
        <a:lstStyle/>
        <a:p>
          <a:endParaRPr lang="zh-TW" altLang="en-US"/>
        </a:p>
      </dgm:t>
    </dgm:pt>
    <dgm:pt modelId="{7C9C6A11-A48C-E64E-9CA1-B1327ABA0D32}" type="sibTrans" cxnId="{65DDDF26-D046-A54E-AE66-89BD1E7AE7FC}">
      <dgm:prSet/>
      <dgm:spPr/>
      <dgm:t>
        <a:bodyPr/>
        <a:lstStyle/>
        <a:p>
          <a:endParaRPr lang="zh-TW" altLang="en-US"/>
        </a:p>
      </dgm:t>
    </dgm:pt>
    <dgm:pt modelId="{28F08ECF-5D8A-B54E-BB5E-97EE826A5BC8}">
      <dgm:prSet phldrT="[文字]" phldr="1"/>
      <dgm:spPr/>
      <dgm:t>
        <a:bodyPr/>
        <a:lstStyle/>
        <a:p>
          <a:endParaRPr lang="zh-TW" altLang="en-US"/>
        </a:p>
      </dgm:t>
    </dgm:pt>
    <dgm:pt modelId="{6C3EA2BD-758E-9142-88E8-1DD029C3614D}" type="parTrans" cxnId="{CA1B4821-A943-D147-B237-5D4DB1AEC7ED}">
      <dgm:prSet/>
      <dgm:spPr/>
      <dgm:t>
        <a:bodyPr/>
        <a:lstStyle/>
        <a:p>
          <a:endParaRPr lang="zh-TW" altLang="en-US"/>
        </a:p>
      </dgm:t>
    </dgm:pt>
    <dgm:pt modelId="{9E761A73-2823-D342-8F55-A643671B0600}" type="sibTrans" cxnId="{CA1B4821-A943-D147-B237-5D4DB1AEC7ED}">
      <dgm:prSet/>
      <dgm:spPr/>
      <dgm:t>
        <a:bodyPr/>
        <a:lstStyle/>
        <a:p>
          <a:endParaRPr lang="zh-TW" altLang="en-US"/>
        </a:p>
      </dgm:t>
    </dgm:pt>
    <dgm:pt modelId="{2E89DC1B-AD4F-5544-A523-7E04476B9B4F}">
      <dgm:prSet/>
      <dgm:spPr/>
      <dgm:t>
        <a:bodyPr/>
        <a:lstStyle/>
        <a:p>
          <a:endParaRPr lang="zh-TW" altLang="en-US"/>
        </a:p>
      </dgm:t>
    </dgm:pt>
    <dgm:pt modelId="{60878405-37CA-9B4A-B474-7A29495EB78A}" type="parTrans" cxnId="{4E27517A-D14C-6845-83A8-E1D78F074F56}">
      <dgm:prSet/>
      <dgm:spPr/>
      <dgm:t>
        <a:bodyPr/>
        <a:lstStyle/>
        <a:p>
          <a:endParaRPr lang="zh-TW" altLang="en-US"/>
        </a:p>
      </dgm:t>
    </dgm:pt>
    <dgm:pt modelId="{80C6E0F9-1659-834F-BDBD-A3BF59CFF2DB}" type="sibTrans" cxnId="{4E27517A-D14C-6845-83A8-E1D78F074F56}">
      <dgm:prSet/>
      <dgm:spPr/>
      <dgm:t>
        <a:bodyPr/>
        <a:lstStyle/>
        <a:p>
          <a:endParaRPr lang="zh-TW" altLang="en-US"/>
        </a:p>
      </dgm:t>
    </dgm:pt>
    <dgm:pt modelId="{9439F4DA-5F9D-7249-83CF-653C70FA8825}">
      <dgm:prSet custT="1"/>
      <dgm:spPr/>
      <dgm:t>
        <a:bodyPr/>
        <a:lstStyle/>
        <a:p>
          <a:r>
            <a:rPr kumimoji="1" lang="en-US" altLang="zh-TW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1963</a:t>
          </a:r>
          <a:r>
            <a:rPr kumimoji="1" lang="zh-TW" altLang="en-US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</a:t>
          </a:r>
          <a:endParaRPr kumimoji="1" lang="en-US" altLang="zh-TW" sz="40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ea typeface="Brush Script MT" panose="03060802040406070304" pitchFamily="66" charset="-122"/>
            <a:cs typeface="Brush Script MT" panose="03060802040406070304" pitchFamily="66" charset="-122"/>
          </a:endParaRPr>
        </a:p>
      </dgm:t>
    </dgm:pt>
    <dgm:pt modelId="{407563AD-5627-7542-8496-28BC40D182CB}" type="parTrans" cxnId="{DAF427E3-7F3A-5148-B63D-4093F9E3B318}">
      <dgm:prSet/>
      <dgm:spPr/>
      <dgm:t>
        <a:bodyPr/>
        <a:lstStyle/>
        <a:p>
          <a:endParaRPr lang="zh-TW" altLang="en-US"/>
        </a:p>
      </dgm:t>
    </dgm:pt>
    <dgm:pt modelId="{E7E70AD6-A4AE-3848-A6FE-6AB112CDECE3}" type="sibTrans" cxnId="{DAF427E3-7F3A-5148-B63D-4093F9E3B318}">
      <dgm:prSet/>
      <dgm:spPr/>
      <dgm:t>
        <a:bodyPr/>
        <a:lstStyle/>
        <a:p>
          <a:endParaRPr lang="zh-TW" altLang="en-US"/>
        </a:p>
      </dgm:t>
    </dgm:pt>
    <dgm:pt modelId="{1167D27D-541F-B047-A3CA-BBF632AD01A5}">
      <dgm:prSet custT="1"/>
      <dgm:spPr/>
      <dgm:t>
        <a:bodyPr/>
        <a:lstStyle/>
        <a:p>
          <a:r>
            <a:rPr kumimoji="1" lang="en-US" altLang="zh-TW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1964</a:t>
          </a:r>
        </a:p>
      </dgm:t>
    </dgm:pt>
    <dgm:pt modelId="{AF795401-3657-344B-AE4B-C78BA6E2250A}" type="parTrans" cxnId="{7BDCFF5A-5229-3C40-A694-29840B6A2B13}">
      <dgm:prSet/>
      <dgm:spPr/>
      <dgm:t>
        <a:bodyPr/>
        <a:lstStyle/>
        <a:p>
          <a:endParaRPr lang="zh-TW" altLang="en-US"/>
        </a:p>
      </dgm:t>
    </dgm:pt>
    <dgm:pt modelId="{44BE2CE1-D3C1-2348-AB41-24E17170AA6C}" type="sibTrans" cxnId="{7BDCFF5A-5229-3C40-A694-29840B6A2B13}">
      <dgm:prSet/>
      <dgm:spPr/>
      <dgm:t>
        <a:bodyPr/>
        <a:lstStyle/>
        <a:p>
          <a:endParaRPr lang="zh-TW" altLang="en-US"/>
        </a:p>
      </dgm:t>
    </dgm:pt>
    <dgm:pt modelId="{B9B894F0-E16B-AC4C-8870-1BDB47EC4FBC}">
      <dgm:prSet custT="1"/>
      <dgm:spPr/>
      <dgm:t>
        <a:bodyPr/>
        <a:lstStyle/>
        <a:p>
          <a:r>
            <a:rPr kumimoji="1" lang="en-US" altLang="zh-TW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1965</a:t>
          </a:r>
          <a:r>
            <a:rPr kumimoji="1" lang="zh-TW" altLang="en-US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</a:t>
          </a:r>
          <a:endParaRPr kumimoji="1" lang="en-US" altLang="zh-TW" sz="40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ea typeface="Brush Script MT" panose="03060802040406070304" pitchFamily="66" charset="-122"/>
            <a:cs typeface="Brush Script MT" panose="03060802040406070304" pitchFamily="66" charset="-122"/>
          </a:endParaRPr>
        </a:p>
      </dgm:t>
    </dgm:pt>
    <dgm:pt modelId="{A899E5D1-2C65-9346-A71D-86AFE484A4EB}" type="parTrans" cxnId="{7E2C6A3E-2D0D-1541-8990-5C6DD92255CF}">
      <dgm:prSet/>
      <dgm:spPr/>
      <dgm:t>
        <a:bodyPr/>
        <a:lstStyle/>
        <a:p>
          <a:endParaRPr lang="zh-TW" altLang="en-US"/>
        </a:p>
      </dgm:t>
    </dgm:pt>
    <dgm:pt modelId="{F4810F29-B2F5-8547-A857-02D68D37E7DE}" type="sibTrans" cxnId="{7E2C6A3E-2D0D-1541-8990-5C6DD92255CF}">
      <dgm:prSet/>
      <dgm:spPr/>
      <dgm:t>
        <a:bodyPr/>
        <a:lstStyle/>
        <a:p>
          <a:endParaRPr lang="zh-TW" altLang="en-US"/>
        </a:p>
      </dgm:t>
    </dgm:pt>
    <dgm:pt modelId="{10680C82-3318-0B46-AD67-DBB50E2CCB87}">
      <dgm:prSet custT="1"/>
      <dgm:spPr/>
      <dgm:t>
        <a:bodyPr/>
        <a:lstStyle/>
        <a:p>
          <a:r>
            <a:rPr kumimoji="1" lang="en-US" altLang="zh-TW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1966</a:t>
          </a:r>
          <a:r>
            <a:rPr kumimoji="1" lang="zh-TW" altLang="en-US" sz="40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</a:t>
          </a:r>
          <a:endParaRPr kumimoji="1" lang="en-US" altLang="zh-TW" sz="40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ea typeface="Brush Script MT" panose="03060802040406070304" pitchFamily="66" charset="-122"/>
            <a:cs typeface="Brush Script MT" panose="03060802040406070304" pitchFamily="66" charset="-122"/>
          </a:endParaRPr>
        </a:p>
      </dgm:t>
    </dgm:pt>
    <dgm:pt modelId="{39E2EA8C-6624-8A48-8C05-005254FCDD29}" type="parTrans" cxnId="{E0492F28-EF92-B14B-980C-3E3C512BA040}">
      <dgm:prSet/>
      <dgm:spPr/>
      <dgm:t>
        <a:bodyPr/>
        <a:lstStyle/>
        <a:p>
          <a:endParaRPr lang="zh-TW" altLang="en-US"/>
        </a:p>
      </dgm:t>
    </dgm:pt>
    <dgm:pt modelId="{250E9953-0BBE-F44E-B4E6-C166AFB38D0B}" type="sibTrans" cxnId="{E0492F28-EF92-B14B-980C-3E3C512BA040}">
      <dgm:prSet/>
      <dgm:spPr/>
      <dgm:t>
        <a:bodyPr/>
        <a:lstStyle/>
        <a:p>
          <a:endParaRPr lang="zh-TW" altLang="en-US"/>
        </a:p>
      </dgm:t>
    </dgm:pt>
    <dgm:pt modelId="{CF52387E-39B7-BA4E-AC36-729F879FA662}">
      <dgm:prSet/>
      <dgm:spPr/>
      <dgm:t>
        <a:bodyPr/>
        <a:lstStyle/>
        <a:p>
          <a:endParaRPr lang="zh-TW" altLang="en-US"/>
        </a:p>
      </dgm:t>
    </dgm:pt>
    <dgm:pt modelId="{52706D26-D67A-D849-8DAF-1B98393FEAD5}" type="parTrans" cxnId="{597BB36B-2865-9041-8627-07150888CAB0}">
      <dgm:prSet/>
      <dgm:spPr/>
      <dgm:t>
        <a:bodyPr/>
        <a:lstStyle/>
        <a:p>
          <a:endParaRPr lang="zh-TW" altLang="en-US"/>
        </a:p>
      </dgm:t>
    </dgm:pt>
    <dgm:pt modelId="{056DCB0B-7503-E14B-8E23-7A959A3AA508}" type="sibTrans" cxnId="{597BB36B-2865-9041-8627-07150888CAB0}">
      <dgm:prSet/>
      <dgm:spPr/>
      <dgm:t>
        <a:bodyPr/>
        <a:lstStyle/>
        <a:p>
          <a:endParaRPr lang="zh-TW" altLang="en-US"/>
        </a:p>
      </dgm:t>
    </dgm:pt>
    <dgm:pt modelId="{3DB0E65F-3A37-584C-BA30-83DA6E525F69}">
      <dgm:prSet/>
      <dgm:spPr/>
      <dgm:t>
        <a:bodyPr/>
        <a:lstStyle/>
        <a:p>
          <a:endParaRPr lang="zh-TW" altLang="en-US"/>
        </a:p>
      </dgm:t>
    </dgm:pt>
    <dgm:pt modelId="{E6ABA8F1-257D-724B-ADEF-250017E8AE2A}" type="parTrans" cxnId="{E77DC5D0-7873-2B49-A2B5-C899FDA8B4C5}">
      <dgm:prSet/>
      <dgm:spPr/>
      <dgm:t>
        <a:bodyPr/>
        <a:lstStyle/>
        <a:p>
          <a:endParaRPr lang="zh-TW" altLang="en-US"/>
        </a:p>
      </dgm:t>
    </dgm:pt>
    <dgm:pt modelId="{9142DBC4-0349-E349-B716-5FE73DC3F31C}" type="sibTrans" cxnId="{E77DC5D0-7873-2B49-A2B5-C899FDA8B4C5}">
      <dgm:prSet/>
      <dgm:spPr/>
      <dgm:t>
        <a:bodyPr/>
        <a:lstStyle/>
        <a:p>
          <a:endParaRPr lang="zh-TW" altLang="en-US"/>
        </a:p>
      </dgm:t>
    </dgm:pt>
    <dgm:pt modelId="{FD572866-32AA-6D4F-8703-39A101AF7CD5}">
      <dgm:prSet/>
      <dgm:spPr/>
      <dgm:t>
        <a:bodyPr/>
        <a:lstStyle/>
        <a:p>
          <a:endParaRPr lang="zh-TW" altLang="en-US"/>
        </a:p>
      </dgm:t>
    </dgm:pt>
    <dgm:pt modelId="{8B6C09C8-DEF2-D04E-A860-6F9619453F0B}" type="parTrans" cxnId="{E74B3924-9838-1B4E-812C-A0B5666E3EE7}">
      <dgm:prSet/>
      <dgm:spPr/>
      <dgm:t>
        <a:bodyPr/>
        <a:lstStyle/>
        <a:p>
          <a:endParaRPr lang="zh-TW" altLang="en-US"/>
        </a:p>
      </dgm:t>
    </dgm:pt>
    <dgm:pt modelId="{4BA63DD7-0889-9F48-B9D5-930D726DEA3E}" type="sibTrans" cxnId="{E74B3924-9838-1B4E-812C-A0B5666E3EE7}">
      <dgm:prSet/>
      <dgm:spPr/>
      <dgm:t>
        <a:bodyPr/>
        <a:lstStyle/>
        <a:p>
          <a:endParaRPr lang="zh-TW" altLang="en-US"/>
        </a:p>
      </dgm:t>
    </dgm:pt>
    <dgm:pt modelId="{886BF3E9-C3FA-CB41-9152-BEC269D65BB3}">
      <dgm:prSet/>
      <dgm:spPr/>
      <dgm:t>
        <a:bodyPr/>
        <a:lstStyle/>
        <a:p>
          <a:endParaRPr lang="zh-TW" altLang="en-US"/>
        </a:p>
      </dgm:t>
    </dgm:pt>
    <dgm:pt modelId="{FAEB0EFE-96C5-FD4B-B931-D443BC224503}" type="parTrans" cxnId="{686CC9BB-DD58-2746-8FFA-51979D1697FB}">
      <dgm:prSet/>
      <dgm:spPr/>
      <dgm:t>
        <a:bodyPr/>
        <a:lstStyle/>
        <a:p>
          <a:endParaRPr lang="zh-TW" altLang="en-US"/>
        </a:p>
      </dgm:t>
    </dgm:pt>
    <dgm:pt modelId="{C4BD7EAB-0A97-B34C-9CF7-FE545CE0A718}" type="sibTrans" cxnId="{686CC9BB-DD58-2746-8FFA-51979D1697FB}">
      <dgm:prSet/>
      <dgm:spPr/>
      <dgm:t>
        <a:bodyPr/>
        <a:lstStyle/>
        <a:p>
          <a:endParaRPr lang="zh-TW" altLang="en-US"/>
        </a:p>
      </dgm:t>
    </dgm:pt>
    <dgm:pt modelId="{F99B410A-80A6-9247-AF60-2C091AF5E665}">
      <dgm:prSet custFlipVert="0" custScaleX="83434" custScaleY="13370" custLinFactX="-100000" custLinFactNeighborX="-119638" custLinFactNeighborY="-23203"/>
      <dgm:spPr/>
      <dgm:t>
        <a:bodyPr/>
        <a:lstStyle/>
        <a:p>
          <a:endParaRPr lang="zh-TW" altLang="en-US"/>
        </a:p>
      </dgm:t>
    </dgm:pt>
    <dgm:pt modelId="{24303A9B-CE08-B048-8F95-00AC618414FE}" type="parTrans" cxnId="{A2287A47-90C7-F040-8BAB-78FF04ED91D6}">
      <dgm:prSet/>
      <dgm:spPr/>
      <dgm:t>
        <a:bodyPr/>
        <a:lstStyle/>
        <a:p>
          <a:endParaRPr lang="zh-TW" altLang="en-US"/>
        </a:p>
      </dgm:t>
    </dgm:pt>
    <dgm:pt modelId="{BB3ADA45-7B70-AD4E-A016-589ECAAACD2B}" type="sibTrans" cxnId="{A2287A47-90C7-F040-8BAB-78FF04ED91D6}">
      <dgm:prSet/>
      <dgm:spPr/>
      <dgm:t>
        <a:bodyPr/>
        <a:lstStyle/>
        <a:p>
          <a:endParaRPr lang="zh-TW" altLang="en-US"/>
        </a:p>
      </dgm:t>
    </dgm:pt>
    <dgm:pt modelId="{8B427359-FBFC-0646-9120-5F210AAA001F}">
      <dgm:prSet custFlipVert="0" custScaleX="83434" custScaleY="13370" custLinFactX="-100000" custLinFactNeighborX="-119638" custLinFactNeighborY="-23203"/>
      <dgm:spPr/>
      <dgm:t>
        <a:bodyPr/>
        <a:lstStyle/>
        <a:p>
          <a:endParaRPr lang="zh-TW" altLang="en-US"/>
        </a:p>
      </dgm:t>
    </dgm:pt>
    <dgm:pt modelId="{E1F7C646-DAB6-294D-B937-9051ACB19C58}" type="parTrans" cxnId="{0D5CEA4C-6E3F-F54C-B172-9F24058AD6EA}">
      <dgm:prSet/>
      <dgm:spPr/>
      <dgm:t>
        <a:bodyPr/>
        <a:lstStyle/>
        <a:p>
          <a:endParaRPr lang="zh-TW" altLang="en-US"/>
        </a:p>
      </dgm:t>
    </dgm:pt>
    <dgm:pt modelId="{3D9C91F4-99FA-7D4D-AE4C-3EFEFD3A3644}" type="sibTrans" cxnId="{0D5CEA4C-6E3F-F54C-B172-9F24058AD6EA}">
      <dgm:prSet/>
      <dgm:spPr/>
      <dgm:t>
        <a:bodyPr/>
        <a:lstStyle/>
        <a:p>
          <a:endParaRPr lang="zh-TW" altLang="en-US"/>
        </a:p>
      </dgm:t>
    </dgm:pt>
    <dgm:pt modelId="{00B43783-4E41-7446-A723-B89A2AD7536B}" type="pres">
      <dgm:prSet presAssocID="{E5008B85-3F8F-BD4B-9817-15EB6780B07A}" presName="arrowDiagram" presStyleCnt="0">
        <dgm:presLayoutVars>
          <dgm:chMax val="5"/>
          <dgm:dir/>
          <dgm:resizeHandles val="exact"/>
        </dgm:presLayoutVars>
      </dgm:prSet>
      <dgm:spPr/>
    </dgm:pt>
    <dgm:pt modelId="{DF833EB0-BD40-5641-8584-C5AD3F67EE04}" type="pres">
      <dgm:prSet presAssocID="{E5008B85-3F8F-BD4B-9817-15EB6780B07A}" presName="arrow" presStyleLbl="bgShp" presStyleIdx="0" presStyleCnt="1" custScaleX="122769" custLinFactNeighborX="-2596" custLinFactNeighborY="-35510"/>
      <dgm:spPr/>
    </dgm:pt>
    <dgm:pt modelId="{3A2DBB13-A24B-E542-A6A2-F74B560D371B}" type="pres">
      <dgm:prSet presAssocID="{E5008B85-3F8F-BD4B-9817-15EB6780B07A}" presName="arrowDiagram5" presStyleCnt="0"/>
      <dgm:spPr/>
    </dgm:pt>
    <dgm:pt modelId="{F9E29688-1BD6-3F40-9476-0E72172EA874}" type="pres">
      <dgm:prSet presAssocID="{E744FC6E-F858-8247-A7B1-7836EBDF0A2A}" presName="bullet5a" presStyleLbl="node1" presStyleIdx="0" presStyleCnt="5" custLinFactX="-400000" custLinFactY="200000" custLinFactNeighborX="-455283" custLinFactNeighborY="205123"/>
      <dgm:spPr/>
    </dgm:pt>
    <dgm:pt modelId="{5BC5CFCA-5827-7B4C-9095-BB566366387A}" type="pres">
      <dgm:prSet presAssocID="{E744FC6E-F858-8247-A7B1-7836EBDF0A2A}" presName="textBox5a" presStyleLbl="revTx" presStyleIdx="0" presStyleCnt="5" custScaleX="128132" custScaleY="50775" custLinFactX="-21402" custLinFactNeighborX="-100000" custLinFactNeighborY="24612">
        <dgm:presLayoutVars>
          <dgm:bulletEnabled val="1"/>
        </dgm:presLayoutVars>
      </dgm:prSet>
      <dgm:spPr/>
    </dgm:pt>
    <dgm:pt modelId="{B5D73CC2-065F-684D-A576-3FD9CB184035}" type="pres">
      <dgm:prSet presAssocID="{9439F4DA-5F9D-7249-83CF-653C70FA8825}" presName="bullet5b" presStyleLbl="node1" presStyleIdx="1" presStyleCnt="5" custScaleX="100500" custScaleY="94443" custLinFactX="-400000" custLinFactY="200000" custLinFactNeighborX="-408590" custLinFactNeighborY="236675"/>
      <dgm:spPr/>
    </dgm:pt>
    <dgm:pt modelId="{6D2C9E43-8E1A-0240-A88A-EC6E7C334F1C}" type="pres">
      <dgm:prSet presAssocID="{9439F4DA-5F9D-7249-83CF-653C70FA8825}" presName="textBox5b" presStyleLbl="revTx" presStyleIdx="1" presStyleCnt="5" custScaleY="22872" custLinFactX="-61455" custLinFactNeighborX="-100000" custLinFactNeighborY="10708">
        <dgm:presLayoutVars>
          <dgm:bulletEnabled val="1"/>
        </dgm:presLayoutVars>
      </dgm:prSet>
      <dgm:spPr/>
    </dgm:pt>
    <dgm:pt modelId="{0E98E730-FB82-C247-B4A3-6E3DE62FBF8F}" type="pres">
      <dgm:prSet presAssocID="{1167D27D-541F-B047-A3CA-BBF632AD01A5}" presName="bullet5c" presStyleLbl="node1" presStyleIdx="2" presStyleCnt="5" custLinFactX="-400000" custLinFactY="199829" custLinFactNeighborX="-415312" custLinFactNeighborY="200000"/>
      <dgm:spPr/>
    </dgm:pt>
    <dgm:pt modelId="{C14C76F3-46FF-994C-93AD-076CC15E95CE}" type="pres">
      <dgm:prSet presAssocID="{1167D27D-541F-B047-A3CA-BBF632AD01A5}" presName="textBox5c" presStyleLbl="revTx" presStyleIdx="2" presStyleCnt="5" custScaleX="84775" custScaleY="17310" custLinFactX="-100000" custLinFactNeighborX="-101180" custLinFactNeighborY="3715">
        <dgm:presLayoutVars>
          <dgm:bulletEnabled val="1"/>
        </dgm:presLayoutVars>
      </dgm:prSet>
      <dgm:spPr/>
    </dgm:pt>
    <dgm:pt modelId="{4E8444BC-6CF0-7E4B-97EA-B7C1D71C1FA5}" type="pres">
      <dgm:prSet presAssocID="{B9B894F0-E16B-AC4C-8870-1BDB47EC4FBC}" presName="bullet5d" presStyleLbl="node1" presStyleIdx="3" presStyleCnt="5" custScaleX="83230" custScaleY="78283" custLinFactX="-391050" custLinFactY="111340" custLinFactNeighborX="-400000" custLinFactNeighborY="200000"/>
      <dgm:spPr/>
    </dgm:pt>
    <dgm:pt modelId="{CF911F9B-46BE-6647-A8C2-CF126E02BB68}" type="pres">
      <dgm:prSet presAssocID="{B9B894F0-E16B-AC4C-8870-1BDB47EC4FBC}" presName="textBox5d" presStyleLbl="revTx" presStyleIdx="3" presStyleCnt="5" custScaleX="74033" custScaleY="13737" custLinFactX="-100000" custLinFactNeighborX="-154663" custLinFactNeighborY="-1882">
        <dgm:presLayoutVars>
          <dgm:bulletEnabled val="1"/>
        </dgm:presLayoutVars>
      </dgm:prSet>
      <dgm:spPr/>
    </dgm:pt>
    <dgm:pt modelId="{168801F0-D007-C747-993C-7BB6C0627CE9}" type="pres">
      <dgm:prSet presAssocID="{10680C82-3318-0B46-AD67-DBB50E2CCB87}" presName="bullet5e" presStyleLbl="node1" presStyleIdx="4" presStyleCnt="5" custScaleX="88361" custScaleY="81091" custLinFactX="-341218" custLinFactY="100000" custLinFactNeighborX="-400000" custLinFactNeighborY="127079"/>
      <dgm:spPr/>
    </dgm:pt>
    <dgm:pt modelId="{63F30825-6FA3-9845-A7B1-7434BDDBA0CA}" type="pres">
      <dgm:prSet presAssocID="{10680C82-3318-0B46-AD67-DBB50E2CCB87}" presName="textBox5e" presStyleLbl="revTx" presStyleIdx="4" presStyleCnt="5" custFlipVert="0" custScaleX="72618" custScaleY="13370" custLinFactX="-100000" custLinFactNeighborX="-197706" custLinFactNeighborY="-10167">
        <dgm:presLayoutVars>
          <dgm:bulletEnabled val="1"/>
        </dgm:presLayoutVars>
      </dgm:prSet>
      <dgm:spPr/>
    </dgm:pt>
  </dgm:ptLst>
  <dgm:cxnLst>
    <dgm:cxn modelId="{CA1B4821-A943-D147-B237-5D4DB1AEC7ED}" srcId="{E5008B85-3F8F-BD4B-9817-15EB6780B07A}" destId="{28F08ECF-5D8A-B54E-BB5E-97EE826A5BC8}" srcOrd="11" destOrd="0" parTransId="{6C3EA2BD-758E-9142-88E8-1DD029C3614D}" sibTransId="{9E761A73-2823-D342-8F55-A643671B0600}"/>
    <dgm:cxn modelId="{90409D22-04F5-457F-A603-3EC4940B2A12}" type="presOf" srcId="{1167D27D-541F-B047-A3CA-BBF632AD01A5}" destId="{C14C76F3-46FF-994C-93AD-076CC15E95CE}" srcOrd="0" destOrd="0" presId="urn:microsoft.com/office/officeart/2005/8/layout/arrow2"/>
    <dgm:cxn modelId="{E74B3924-9838-1B4E-812C-A0B5666E3EE7}" srcId="{E5008B85-3F8F-BD4B-9817-15EB6780B07A}" destId="{FD572866-32AA-6D4F-8703-39A101AF7CD5}" srcOrd="9" destOrd="0" parTransId="{8B6C09C8-DEF2-D04E-A860-6F9619453F0B}" sibTransId="{4BA63DD7-0889-9F48-B9D5-930D726DEA3E}"/>
    <dgm:cxn modelId="{65DDDF26-D046-A54E-AE66-89BD1E7AE7FC}" srcId="{E5008B85-3F8F-BD4B-9817-15EB6780B07A}" destId="{E744FC6E-F858-8247-A7B1-7836EBDF0A2A}" srcOrd="0" destOrd="0" parTransId="{6099B373-D273-2945-9EFF-B3106976DFB4}" sibTransId="{7C9C6A11-A48C-E64E-9CA1-B1327ABA0D32}"/>
    <dgm:cxn modelId="{E0492F28-EF92-B14B-980C-3E3C512BA040}" srcId="{E5008B85-3F8F-BD4B-9817-15EB6780B07A}" destId="{10680C82-3318-0B46-AD67-DBB50E2CCB87}" srcOrd="4" destOrd="0" parTransId="{39E2EA8C-6624-8A48-8C05-005254FCDD29}" sibTransId="{250E9953-0BBE-F44E-B4E6-C166AFB38D0B}"/>
    <dgm:cxn modelId="{7E2C6A3E-2D0D-1541-8990-5C6DD92255CF}" srcId="{E5008B85-3F8F-BD4B-9817-15EB6780B07A}" destId="{B9B894F0-E16B-AC4C-8870-1BDB47EC4FBC}" srcOrd="3" destOrd="0" parTransId="{A899E5D1-2C65-9346-A71D-86AFE484A4EB}" sibTransId="{F4810F29-B2F5-8547-A857-02D68D37E7DE}"/>
    <dgm:cxn modelId="{974A2346-C259-4F6E-9994-826DE84FB36A}" type="presOf" srcId="{B9B894F0-E16B-AC4C-8870-1BDB47EC4FBC}" destId="{CF911F9B-46BE-6647-A8C2-CF126E02BB68}" srcOrd="0" destOrd="0" presId="urn:microsoft.com/office/officeart/2005/8/layout/arrow2"/>
    <dgm:cxn modelId="{A2287A47-90C7-F040-8BAB-78FF04ED91D6}" srcId="{E5008B85-3F8F-BD4B-9817-15EB6780B07A}" destId="{F99B410A-80A6-9247-AF60-2C091AF5E665}" srcOrd="6" destOrd="0" parTransId="{24303A9B-CE08-B048-8F95-00AC618414FE}" sibTransId="{BB3ADA45-7B70-AD4E-A016-589ECAAACD2B}"/>
    <dgm:cxn modelId="{597BB36B-2865-9041-8627-07150888CAB0}" srcId="{E5008B85-3F8F-BD4B-9817-15EB6780B07A}" destId="{CF52387E-39B7-BA4E-AC36-729F879FA662}" srcOrd="7" destOrd="0" parTransId="{52706D26-D67A-D849-8DAF-1B98393FEAD5}" sibTransId="{056DCB0B-7503-E14B-8E23-7A959A3AA508}"/>
    <dgm:cxn modelId="{0D5CEA4C-6E3F-F54C-B172-9F24058AD6EA}" srcId="{E5008B85-3F8F-BD4B-9817-15EB6780B07A}" destId="{8B427359-FBFC-0646-9120-5F210AAA001F}" srcOrd="5" destOrd="0" parTransId="{E1F7C646-DAB6-294D-B937-9051ACB19C58}" sibTransId="{3D9C91F4-99FA-7D4D-AE4C-3EFEFD3A3644}"/>
    <dgm:cxn modelId="{4E27517A-D14C-6845-83A8-E1D78F074F56}" srcId="{E5008B85-3F8F-BD4B-9817-15EB6780B07A}" destId="{2E89DC1B-AD4F-5544-A523-7E04476B9B4F}" srcOrd="12" destOrd="0" parTransId="{60878405-37CA-9B4A-B474-7A29495EB78A}" sibTransId="{80C6E0F9-1659-834F-BDBD-A3BF59CFF2DB}"/>
    <dgm:cxn modelId="{7BDCFF5A-5229-3C40-A694-29840B6A2B13}" srcId="{E5008B85-3F8F-BD4B-9817-15EB6780B07A}" destId="{1167D27D-541F-B047-A3CA-BBF632AD01A5}" srcOrd="2" destOrd="0" parTransId="{AF795401-3657-344B-AE4B-C78BA6E2250A}" sibTransId="{44BE2CE1-D3C1-2348-AB41-24E17170AA6C}"/>
    <dgm:cxn modelId="{E4235F93-3831-4F86-A503-12A7998FCFA6}" type="presOf" srcId="{E5008B85-3F8F-BD4B-9817-15EB6780B07A}" destId="{00B43783-4E41-7446-A723-B89A2AD7536B}" srcOrd="0" destOrd="0" presId="urn:microsoft.com/office/officeart/2005/8/layout/arrow2"/>
    <dgm:cxn modelId="{7A8A5E99-DCC7-4D45-A095-99B44D9E851A}" type="presOf" srcId="{E744FC6E-F858-8247-A7B1-7836EBDF0A2A}" destId="{5BC5CFCA-5827-7B4C-9095-BB566366387A}" srcOrd="0" destOrd="0" presId="urn:microsoft.com/office/officeart/2005/8/layout/arrow2"/>
    <dgm:cxn modelId="{686CC9BB-DD58-2746-8FFA-51979D1697FB}" srcId="{E5008B85-3F8F-BD4B-9817-15EB6780B07A}" destId="{886BF3E9-C3FA-CB41-9152-BEC269D65BB3}" srcOrd="10" destOrd="0" parTransId="{FAEB0EFE-96C5-FD4B-B931-D443BC224503}" sibTransId="{C4BD7EAB-0A97-B34C-9CF7-FE545CE0A718}"/>
    <dgm:cxn modelId="{E77DC5D0-7873-2B49-A2B5-C899FDA8B4C5}" srcId="{E5008B85-3F8F-BD4B-9817-15EB6780B07A}" destId="{3DB0E65F-3A37-584C-BA30-83DA6E525F69}" srcOrd="8" destOrd="0" parTransId="{E6ABA8F1-257D-724B-ADEF-250017E8AE2A}" sibTransId="{9142DBC4-0349-E349-B716-5FE73DC3F31C}"/>
    <dgm:cxn modelId="{3154B7D6-6F95-4647-BE1E-9641340996C7}" type="presOf" srcId="{9439F4DA-5F9D-7249-83CF-653C70FA8825}" destId="{6D2C9E43-8E1A-0240-A88A-EC6E7C334F1C}" srcOrd="0" destOrd="0" presId="urn:microsoft.com/office/officeart/2005/8/layout/arrow2"/>
    <dgm:cxn modelId="{B282B8D8-2571-430A-A605-C98D48BEACB2}" type="presOf" srcId="{10680C82-3318-0B46-AD67-DBB50E2CCB87}" destId="{63F30825-6FA3-9845-A7B1-7434BDDBA0CA}" srcOrd="0" destOrd="0" presId="urn:microsoft.com/office/officeart/2005/8/layout/arrow2"/>
    <dgm:cxn modelId="{DAF427E3-7F3A-5148-B63D-4093F9E3B318}" srcId="{E5008B85-3F8F-BD4B-9817-15EB6780B07A}" destId="{9439F4DA-5F9D-7249-83CF-653C70FA8825}" srcOrd="1" destOrd="0" parTransId="{407563AD-5627-7542-8496-28BC40D182CB}" sibTransId="{E7E70AD6-A4AE-3848-A6FE-6AB112CDECE3}"/>
    <dgm:cxn modelId="{88AB2FBD-67D4-4912-BC84-3FFC46B9C0A2}" type="presParOf" srcId="{00B43783-4E41-7446-A723-B89A2AD7536B}" destId="{DF833EB0-BD40-5641-8584-C5AD3F67EE04}" srcOrd="0" destOrd="0" presId="urn:microsoft.com/office/officeart/2005/8/layout/arrow2"/>
    <dgm:cxn modelId="{37BC9BA3-0A98-48B9-AE28-AE891776EE02}" type="presParOf" srcId="{00B43783-4E41-7446-A723-B89A2AD7536B}" destId="{3A2DBB13-A24B-E542-A6A2-F74B560D371B}" srcOrd="1" destOrd="0" presId="urn:microsoft.com/office/officeart/2005/8/layout/arrow2"/>
    <dgm:cxn modelId="{6F6EBF39-122B-4893-866A-B63E4025AD17}" type="presParOf" srcId="{3A2DBB13-A24B-E542-A6A2-F74B560D371B}" destId="{F9E29688-1BD6-3F40-9476-0E72172EA874}" srcOrd="0" destOrd="0" presId="urn:microsoft.com/office/officeart/2005/8/layout/arrow2"/>
    <dgm:cxn modelId="{76D759D9-92AB-4E35-B848-7DF7B2FD766D}" type="presParOf" srcId="{3A2DBB13-A24B-E542-A6A2-F74B560D371B}" destId="{5BC5CFCA-5827-7B4C-9095-BB566366387A}" srcOrd="1" destOrd="0" presId="urn:microsoft.com/office/officeart/2005/8/layout/arrow2"/>
    <dgm:cxn modelId="{BFE35BCE-736D-4BBF-8A3F-8B6CB7609563}" type="presParOf" srcId="{3A2DBB13-A24B-E542-A6A2-F74B560D371B}" destId="{B5D73CC2-065F-684D-A576-3FD9CB184035}" srcOrd="2" destOrd="0" presId="urn:microsoft.com/office/officeart/2005/8/layout/arrow2"/>
    <dgm:cxn modelId="{9F33B2E1-B5AB-4451-9F5B-9A38CBC0889D}" type="presParOf" srcId="{3A2DBB13-A24B-E542-A6A2-F74B560D371B}" destId="{6D2C9E43-8E1A-0240-A88A-EC6E7C334F1C}" srcOrd="3" destOrd="0" presId="urn:microsoft.com/office/officeart/2005/8/layout/arrow2"/>
    <dgm:cxn modelId="{090A4417-0210-4B12-88F1-F6950D4C80D5}" type="presParOf" srcId="{3A2DBB13-A24B-E542-A6A2-F74B560D371B}" destId="{0E98E730-FB82-C247-B4A3-6E3DE62FBF8F}" srcOrd="4" destOrd="0" presId="urn:microsoft.com/office/officeart/2005/8/layout/arrow2"/>
    <dgm:cxn modelId="{29E1E5F3-9E85-4454-8967-2035BC633825}" type="presParOf" srcId="{3A2DBB13-A24B-E542-A6A2-F74B560D371B}" destId="{C14C76F3-46FF-994C-93AD-076CC15E95CE}" srcOrd="5" destOrd="0" presId="urn:microsoft.com/office/officeart/2005/8/layout/arrow2"/>
    <dgm:cxn modelId="{3A385CB9-0E0B-4E82-A82E-AA4EFAF41DBB}" type="presParOf" srcId="{3A2DBB13-A24B-E542-A6A2-F74B560D371B}" destId="{4E8444BC-6CF0-7E4B-97EA-B7C1D71C1FA5}" srcOrd="6" destOrd="0" presId="urn:microsoft.com/office/officeart/2005/8/layout/arrow2"/>
    <dgm:cxn modelId="{E8373191-49B6-4DAD-8213-2C4DE09BC1C1}" type="presParOf" srcId="{3A2DBB13-A24B-E542-A6A2-F74B560D371B}" destId="{CF911F9B-46BE-6647-A8C2-CF126E02BB68}" srcOrd="7" destOrd="0" presId="urn:microsoft.com/office/officeart/2005/8/layout/arrow2"/>
    <dgm:cxn modelId="{7338E986-EDED-4CE4-AD54-2319FF3BFB7C}" type="presParOf" srcId="{3A2DBB13-A24B-E542-A6A2-F74B560D371B}" destId="{168801F0-D007-C747-993C-7BB6C0627CE9}" srcOrd="8" destOrd="0" presId="urn:microsoft.com/office/officeart/2005/8/layout/arrow2"/>
    <dgm:cxn modelId="{BAEBC879-CAAF-45A3-9CF2-61DB7CBACFBE}" type="presParOf" srcId="{3A2DBB13-A24B-E542-A6A2-F74B560D371B}" destId="{63F30825-6FA3-9845-A7B1-7434BDDBA0C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33EB0-BD40-5641-8584-C5AD3F67EE04}">
      <dsp:nvSpPr>
        <dsp:cNvPr id="0" name=""/>
        <dsp:cNvSpPr/>
      </dsp:nvSpPr>
      <dsp:spPr>
        <a:xfrm>
          <a:off x="0" y="0"/>
          <a:ext cx="11826669" cy="6020794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9E29688-1BD6-3F40-9476-0E72172EA874}">
      <dsp:nvSpPr>
        <dsp:cNvPr id="0" name=""/>
        <dsp:cNvSpPr/>
      </dsp:nvSpPr>
      <dsp:spPr>
        <a:xfrm>
          <a:off x="323556" y="5374674"/>
          <a:ext cx="221565" cy="2215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C5CFCA-5827-7B4C-9095-BB566366387A}">
      <dsp:nvSpPr>
        <dsp:cNvPr id="0" name=""/>
        <dsp:cNvSpPr/>
      </dsp:nvSpPr>
      <dsp:spPr>
        <a:xfrm>
          <a:off x="619799" y="5293206"/>
          <a:ext cx="1616972" cy="727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403" tIns="0" rIns="0" bIns="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zh-TW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1962</a:t>
          </a:r>
          <a:r>
            <a:rPr kumimoji="1" lang="zh-TW" altLang="en-US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 </a:t>
          </a:r>
          <a:endParaRPr lang="zh-TW" altLang="en-US" sz="4000" kern="12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cs typeface="Brush Script MT" panose="03060802040406070304" pitchFamily="66" charset="-122"/>
          </a:endParaRPr>
        </a:p>
      </dsp:txBody>
      <dsp:txXfrm>
        <a:off x="619799" y="5293206"/>
        <a:ext cx="1616972" cy="727579"/>
      </dsp:txXfrm>
    </dsp:sp>
    <dsp:sp modelId="{B5D73CC2-065F-684D-A576-3FD9CB184035}">
      <dsp:nvSpPr>
        <dsp:cNvPr id="0" name=""/>
        <dsp:cNvSpPr/>
      </dsp:nvSpPr>
      <dsp:spPr>
        <a:xfrm>
          <a:off x="612869" y="4848697"/>
          <a:ext cx="348531" cy="3275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2C9E43-8E1A-0240-A88A-EC6E7C334F1C}">
      <dsp:nvSpPr>
        <dsp:cNvPr id="0" name=""/>
        <dsp:cNvSpPr/>
      </dsp:nvSpPr>
      <dsp:spPr>
        <a:xfrm>
          <a:off x="1009443" y="4741072"/>
          <a:ext cx="1599122" cy="576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761" tIns="0" rIns="0" bIns="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zh-TW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1963</a:t>
          </a:r>
          <a:r>
            <a:rPr kumimoji="1" lang="zh-TW" altLang="en-US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</a:t>
          </a:r>
          <a:endParaRPr kumimoji="1" lang="en-US" altLang="zh-TW" sz="4000" kern="12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ea typeface="Brush Script MT" panose="03060802040406070304" pitchFamily="66" charset="-122"/>
            <a:cs typeface="Brush Script MT" panose="03060802040406070304" pitchFamily="66" charset="-122"/>
          </a:endParaRPr>
        </a:p>
      </dsp:txBody>
      <dsp:txXfrm>
        <a:off x="1009443" y="4741072"/>
        <a:ext cx="1599122" cy="576994"/>
      </dsp:txXfrm>
    </dsp:sp>
    <dsp:sp modelId="{0E98E730-FB82-C247-B4A3-6E3DE62FBF8F}">
      <dsp:nvSpPr>
        <dsp:cNvPr id="0" name=""/>
        <dsp:cNvSpPr/>
      </dsp:nvSpPr>
      <dsp:spPr>
        <a:xfrm>
          <a:off x="1189253" y="4254706"/>
          <a:ext cx="462396" cy="462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4C76F3-46FF-994C-93AD-076CC15E95CE}">
      <dsp:nvSpPr>
        <dsp:cNvPr id="0" name=""/>
        <dsp:cNvSpPr/>
      </dsp:nvSpPr>
      <dsp:spPr>
        <a:xfrm>
          <a:off x="1591582" y="4161796"/>
          <a:ext cx="1576154" cy="585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015" tIns="0" rIns="0" bIns="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zh-TW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1964</a:t>
          </a:r>
        </a:p>
      </dsp:txBody>
      <dsp:txXfrm>
        <a:off x="1591582" y="4161796"/>
        <a:ext cx="1576154" cy="585716"/>
      </dsp:txXfrm>
    </dsp:sp>
    <dsp:sp modelId="{4E8444BC-6CF0-7E4B-97EA-B7C1D71C1FA5}">
      <dsp:nvSpPr>
        <dsp:cNvPr id="0" name=""/>
        <dsp:cNvSpPr/>
      </dsp:nvSpPr>
      <dsp:spPr>
        <a:xfrm>
          <a:off x="2076453" y="3612602"/>
          <a:ext cx="497101" cy="4675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911F9B-46BE-6647-A8C2-CF126E02BB68}">
      <dsp:nvSpPr>
        <dsp:cNvPr id="0" name=""/>
        <dsp:cNvSpPr/>
      </dsp:nvSpPr>
      <dsp:spPr>
        <a:xfrm>
          <a:off x="2393323" y="3650838"/>
          <a:ext cx="1426359" cy="554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6477" tIns="0" rIns="0" bIns="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zh-TW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1965</a:t>
          </a:r>
          <a:r>
            <a:rPr kumimoji="1" lang="zh-TW" altLang="en-US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</a:t>
          </a:r>
          <a:endParaRPr kumimoji="1" lang="en-US" altLang="zh-TW" sz="4000" kern="12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ea typeface="Brush Script MT" panose="03060802040406070304" pitchFamily="66" charset="-122"/>
            <a:cs typeface="Brush Script MT" panose="03060802040406070304" pitchFamily="66" charset="-122"/>
          </a:endParaRPr>
        </a:p>
      </dsp:txBody>
      <dsp:txXfrm>
        <a:off x="2393323" y="3650838"/>
        <a:ext cx="1426359" cy="554141"/>
      </dsp:txXfrm>
    </dsp:sp>
    <dsp:sp modelId="{168801F0-D007-C747-993C-7BB6C0627CE9}">
      <dsp:nvSpPr>
        <dsp:cNvPr id="0" name=""/>
        <dsp:cNvSpPr/>
      </dsp:nvSpPr>
      <dsp:spPr>
        <a:xfrm>
          <a:off x="2999200" y="3009062"/>
          <a:ext cx="672452" cy="6171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F30825-6FA3-9845-A7B1-7434BDDBA0CA}">
      <dsp:nvSpPr>
        <dsp:cNvPr id="0" name=""/>
        <dsp:cNvSpPr/>
      </dsp:nvSpPr>
      <dsp:spPr>
        <a:xfrm>
          <a:off x="3504319" y="3058378"/>
          <a:ext cx="1399097" cy="592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253" tIns="0" rIns="0" bIns="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zh-TW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ea typeface="Brush Script MT" panose="03060802040406070304" pitchFamily="66" charset="-122"/>
              <a:cs typeface="Brush Script MT" panose="03060802040406070304" pitchFamily="66" charset="-122"/>
            </a:rPr>
            <a:t>1966</a:t>
          </a:r>
          <a:r>
            <a:rPr kumimoji="1" lang="zh-TW" altLang="en-US" sz="4000" kern="12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ush Script MT" panose="03060802040406070304" pitchFamily="66" charset="-122"/>
              <a:cs typeface="Brush Script MT" panose="03060802040406070304" pitchFamily="66" charset="-122"/>
            </a:rPr>
            <a:t> </a:t>
          </a:r>
          <a:endParaRPr kumimoji="1" lang="en-US" altLang="zh-TW" sz="4000" kern="1200" dirty="0"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Brush Script MT" panose="03060802040406070304" pitchFamily="66" charset="-122"/>
            <a:ea typeface="Brush Script MT" panose="03060802040406070304" pitchFamily="66" charset="-122"/>
            <a:cs typeface="Brush Script MT" panose="03060802040406070304" pitchFamily="66" charset="-122"/>
          </a:endParaRPr>
        </a:p>
      </dsp:txBody>
      <dsp:txXfrm>
        <a:off x="3504319" y="3058378"/>
        <a:ext cx="1399097" cy="592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0043E-4135-9E45-8D5E-1C9E5AE54C0C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TW" altLang="en-US"/>
              <a:t>編輯母片文字樣式
第二層
第三層
第四層
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0659B-3D18-C844-9C01-B5A16D537866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3657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4651389"/>
          </a:xfrm>
        </p:spPr>
        <p:txBody>
          <a:bodyPr/>
          <a:lstStyle/>
          <a:p>
            <a:r>
              <a:rPr kumimoji="1" lang="zh-TW" altLang="en-US" dirty="0"/>
              <a:t>講稿：</a:t>
            </a:r>
            <a:endParaRPr kumimoji="1" lang="en-US" altLang="zh-TW" dirty="0"/>
          </a:p>
          <a:p>
            <a:r>
              <a:rPr kumimoji="1" lang="en-US" altLang="zh-TW" dirty="0"/>
              <a:t>1962</a:t>
            </a:r>
            <a:r>
              <a:rPr kumimoji="1" lang="zh-TW" altLang="en-US" dirty="0"/>
              <a:t>年底藉著「包羅萬有的基督」這次的特會，正式開始了在美國主恢復的工作</a:t>
            </a:r>
            <a:endParaRPr kumimoji="1" lang="en-US" altLang="zh-TW" dirty="0"/>
          </a:p>
          <a:p>
            <a:r>
              <a:rPr kumimoji="1" lang="en-US" altLang="zh-TW" dirty="0"/>
              <a:t>1963</a:t>
            </a:r>
            <a:r>
              <a:rPr kumimoji="1" lang="zh-TW" altLang="en-US" dirty="0"/>
              <a:t>年夏天李弟兄開辦第一次為期六週的訓練，內容是包羅的，得著很多美國當地的人，因此召會生活有了相當的基礎。</a:t>
            </a:r>
            <a:endParaRPr kumimoji="1" lang="en-US" altLang="zh-TW" dirty="0"/>
          </a:p>
          <a:p>
            <a:r>
              <a:rPr kumimoji="1" lang="en-US" altLang="zh-TW" dirty="0"/>
              <a:t>1964</a:t>
            </a:r>
            <a:r>
              <a:rPr kumimoji="1" lang="zh-TW" altLang="en-US" dirty="0"/>
              <a:t>年夏天特會主題是神的經營，許多聖徒響應移民，但李弟兄覺得基礎不足，所以鼓勵聖徒先移居洛杉磯，一同過召會生活。</a:t>
            </a:r>
            <a:endParaRPr kumimoji="1" lang="en-US" altLang="zh-TW" dirty="0"/>
          </a:p>
          <a:p>
            <a:r>
              <a:rPr kumimoji="1" lang="en-US" altLang="zh-TW" dirty="0"/>
              <a:t>1965</a:t>
            </a:r>
            <a:r>
              <a:rPr kumimoji="1" lang="zh-TW" altLang="en-US" dirty="0"/>
              <a:t>年夏天專講聖經是一本喫的書，</a:t>
            </a:r>
            <a:r>
              <a:rPr kumimoji="1" lang="zh-TW" altLang="en-US" b="0" dirty="0"/>
              <a:t>每一個基督徒在吃主飽足之後，就應當要盡職，所以</a:t>
            </a:r>
            <a:endParaRPr kumimoji="1" lang="en-US" altLang="zh-TW" b="0" dirty="0"/>
          </a:p>
          <a:p>
            <a:r>
              <a:rPr kumimoji="1" lang="en-US" altLang="zh-TW" b="0" dirty="0"/>
              <a:t>1966</a:t>
            </a:r>
            <a:r>
              <a:rPr kumimoji="1" lang="zh-TW" altLang="en-US" b="0" dirty="0"/>
              <a:t>年夏天講</a:t>
            </a:r>
            <a:r>
              <a:rPr kumimoji="1"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「祭司的體系、職事、事奉」，下半年在美國的召會生活開始實行禱讀主話。</a:t>
            </a:r>
            <a:endParaRPr kumimoji="1"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kumimoji="1"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1967</a:t>
            </a:r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kumimoji="1"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68</a:t>
            </a:r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，李弟兄繼續加強地講「喫」、「祭司的體系」此類的信息，</a:t>
            </a:r>
            <a:endParaRPr kumimoji="1" lang="en-US" altLang="zh-TW" sz="12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kumimoji="1"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1968</a:t>
            </a:r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kumimoji="1"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月某主日李弟兄鼓勵每一個人</a:t>
            </a:r>
            <a:r>
              <a:rPr kumimoji="1" lang="zh-TW" altLang="en-US" b="0" dirty="0"/>
              <a:t>都能開口，每一個人最少都能說四個字，就是「哦，主，阿們，阿利路亞！」這四個字很快地風行全美國，台灣眾召會也紛紛操練。</a:t>
            </a:r>
            <a:endParaRPr kumimoji="1" lang="en-US" altLang="zh-TW" b="0" dirty="0"/>
          </a:p>
          <a:p>
            <a:r>
              <a:rPr kumimoji="1" lang="en-US" altLang="zh-TW" dirty="0"/>
              <a:t>1969</a:t>
            </a:r>
            <a:r>
              <a:rPr kumimoji="1" lang="zh-TW" altLang="en-US" dirty="0"/>
              <a:t>年，李弟兄說：</a:t>
            </a:r>
            <a:r>
              <a:rPr kumimoji="1" lang="en-US" altLang="zh-TW" b="0" dirty="0"/>
              <a:t>『</a:t>
            </a:r>
            <a:r>
              <a:rPr kumimoji="1" lang="zh-TW" altLang="en-US" b="0" dirty="0"/>
              <a:t>這年夏天是一個高峰。那是在美國特會和訓練最高的一次，直到今天</a:t>
            </a:r>
            <a:r>
              <a:rPr kumimoji="1" lang="en-US" altLang="zh-TW" b="0" dirty="0"/>
              <a:t>(1981/11)</a:t>
            </a:r>
            <a:r>
              <a:rPr kumimoji="1" lang="zh-TW" altLang="en-US" b="0" dirty="0"/>
              <a:t>，沒有一次特會和訓練超過那一次。屬靈的空氣非常濃厚，靈非常高昂，話語非常豐富。</a:t>
            </a:r>
            <a:r>
              <a:rPr kumimoji="1" lang="en-US" altLang="zh-TW" b="0" dirty="0"/>
              <a:t>』</a:t>
            </a:r>
          </a:p>
          <a:p>
            <a:r>
              <a:rPr kumimoji="1" lang="en-US" altLang="zh-TW" b="0" dirty="0"/>
              <a:t>1970</a:t>
            </a:r>
            <a:r>
              <a:rPr kumimoji="1" lang="zh-TW" altLang="en-US" b="0" dirty="0"/>
              <a:t>年在洛杉磯有國際特會，遠東眾召會也組團參加。特會主題是「基督與宗教相對」；</a:t>
            </a:r>
            <a:r>
              <a:rPr kumimoji="1" lang="en-US" altLang="zh-TW" b="0" dirty="0"/>
              <a:t>1970</a:t>
            </a:r>
            <a:r>
              <a:rPr kumimoji="1" lang="zh-TW" altLang="en-US" b="0" dirty="0"/>
              <a:t>年也是移民年</a:t>
            </a:r>
            <a:endParaRPr kumimoji="1" lang="en-US" altLang="zh-TW" b="0" dirty="0"/>
          </a:p>
          <a:p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所以大家可以看見李弟兄在美國的職事到了</a:t>
            </a:r>
            <a:r>
              <a:rPr kumimoji="1"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1969</a:t>
            </a:r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年已然達到高峰，而</a:t>
            </a:r>
            <a:r>
              <a:rPr kumimoji="1" lang="en-US" altLang="zh-TW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1970</a:t>
            </a:r>
            <a:r>
              <a:rPr kumimoji="1" lang="zh-TW" altLang="en-US" sz="12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年他的職事繼續在高的看見裏，同時帶進移民行動，擴展了主恢復的見證！</a:t>
            </a:r>
            <a:endParaRPr kumimoji="1" lang="en-US" altLang="zh-TW" dirty="0"/>
          </a:p>
          <a:p>
            <a:endParaRPr kumimoji="1" lang="en-US" altLang="zh-TW" dirty="0"/>
          </a:p>
          <a:p>
            <a:endParaRPr kumimoji="1" lang="en-US" altLang="zh-TW" dirty="0"/>
          </a:p>
          <a:p>
            <a:endParaRPr kumimoji="1" lang="en-US" altLang="zh-TW" dirty="0"/>
          </a:p>
          <a:p>
            <a:endParaRPr kumimoji="1" lang="en-US" altLang="zh-TW" dirty="0"/>
          </a:p>
          <a:p>
            <a:endParaRPr kumimoji="1" lang="en-US" altLang="zh-TW" dirty="0"/>
          </a:p>
          <a:p>
            <a:endParaRPr kumimoji="1" lang="en-US" altLang="zh-TW" dirty="0"/>
          </a:p>
          <a:p>
            <a:r>
              <a:rPr kumimoji="1" lang="zh-TW" altLang="en-US" dirty="0"/>
              <a:t>參考信息：</a:t>
            </a:r>
            <a:endParaRPr kumimoji="1" lang="en-US" altLang="zh-TW" dirty="0"/>
          </a:p>
          <a:p>
            <a:r>
              <a:rPr kumimoji="1" lang="zh-TW" altLang="en-US" dirty="0"/>
              <a:t>一九六二至七○年主在美國恢復的概略 </a:t>
            </a:r>
            <a:r>
              <a:rPr kumimoji="1" lang="en-US" altLang="zh-TW" dirty="0"/>
              <a:t>(</a:t>
            </a:r>
            <a:r>
              <a:rPr kumimoji="1" lang="zh-TW" altLang="en-US" dirty="0"/>
              <a:t>摘自「歷史與啟示 第二四篇</a:t>
            </a:r>
            <a:r>
              <a:rPr kumimoji="1" lang="en-US" altLang="zh-TW" dirty="0"/>
              <a:t>)</a:t>
            </a:r>
          </a:p>
          <a:p>
            <a:r>
              <a:rPr kumimoji="1" lang="en-US" altLang="zh-TW" dirty="0"/>
              <a:t>『</a:t>
            </a:r>
            <a:r>
              <a:rPr kumimoji="1" lang="zh-TW" altLang="en-US" dirty="0"/>
              <a:t>一九六二年</a:t>
            </a:r>
            <a:r>
              <a:rPr kumimoji="1" lang="zh-TW" altLang="en-US" b="1" dirty="0"/>
              <a:t>末了十天，我正式開始在美國的工作</a:t>
            </a:r>
            <a:r>
              <a:rPr kumimoji="1" lang="zh-TW" altLang="en-US" dirty="0"/>
              <a:t>，在洛杉磯有一個特會，釋放了「包羅萬有的基督」的信息</a:t>
            </a:r>
            <a:endParaRPr kumimoji="1" lang="en-US" altLang="zh-TW" dirty="0"/>
          </a:p>
          <a:p>
            <a:r>
              <a:rPr kumimoji="1" lang="zh-TW" altLang="en-US" dirty="0"/>
              <a:t>一九六三年夏天，</a:t>
            </a:r>
            <a:r>
              <a:rPr kumimoji="1" lang="zh-TW" altLang="en-US" b="1" dirty="0"/>
              <a:t>有頭一次的長期訓練，為期六周</a:t>
            </a:r>
            <a:r>
              <a:rPr kumimoji="1" lang="zh-TW" altLang="en-US" dirty="0"/>
              <a:t>，先有特別聚會，後有訓練。那次訓練的內容是包羅的，說到</a:t>
            </a:r>
            <a:r>
              <a:rPr kumimoji="1" lang="zh-TW" altLang="en-US" b="1" dirty="0"/>
              <a:t>基督、靈、生命、召會</a:t>
            </a:r>
            <a:r>
              <a:rPr kumimoji="1" lang="zh-TW" altLang="en-US" dirty="0"/>
              <a:t>。因着弟兄們的要求，我也特別講了</a:t>
            </a:r>
            <a:r>
              <a:rPr kumimoji="1" lang="zh-TW" altLang="en-US" b="1" dirty="0"/>
              <a:t>國度的信息</a:t>
            </a:r>
            <a:r>
              <a:rPr kumimoji="1" lang="zh-TW" altLang="en-US" dirty="0"/>
              <a:t>。</a:t>
            </a:r>
            <a:r>
              <a:rPr kumimoji="1" lang="en-US" altLang="zh-TW" dirty="0"/>
              <a:t>…</a:t>
            </a:r>
            <a:r>
              <a:rPr kumimoji="1" lang="zh-TW" altLang="en-US" dirty="0"/>
              <a:t>這次包羅性的訓練，對弟兄姊妹的幫助相當大，參加的人數也比一九六二年冬天增加許多，並且多是在美國當地的人，華人則沒有增加多少。因此，</a:t>
            </a:r>
            <a:r>
              <a:rPr kumimoji="1" lang="zh-TW" altLang="en-US" b="1" dirty="0"/>
              <a:t>召會生活不但開始，也有了相當的基礎</a:t>
            </a:r>
            <a:r>
              <a:rPr kumimoji="1" lang="zh-TW" altLang="en-US" dirty="0"/>
              <a:t>。</a:t>
            </a:r>
            <a:endParaRPr kumimoji="1" lang="en-US" altLang="zh-TW" dirty="0"/>
          </a:p>
          <a:p>
            <a:r>
              <a:rPr kumimoji="1" lang="zh-TW" altLang="en-US" dirty="0"/>
              <a:t>一九六四年夏天，在洛杉磯的特會裡，我專特的講到「神的經營」</a:t>
            </a:r>
            <a:endParaRPr kumimoji="1" lang="en-US" altLang="zh-TW" dirty="0"/>
          </a:p>
          <a:p>
            <a:r>
              <a:rPr kumimoji="1" lang="zh-TW" altLang="en-US" dirty="0"/>
              <a:t>一九六五年夏天我們在艾爾登會所（</a:t>
            </a:r>
            <a:r>
              <a:rPr kumimoji="1" lang="en-US" altLang="zh-TW" dirty="0"/>
              <a:t>Elden Hall</a:t>
            </a:r>
            <a:r>
              <a:rPr kumimoji="1" lang="zh-TW" altLang="en-US" dirty="0"/>
              <a:t>）有特會和訓練，專講吃，講聖經是一本吃的書。</a:t>
            </a:r>
            <a:endParaRPr kumimoji="1"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dirty="0"/>
              <a:t>一九六六年我講到祭司的體系、祭司的職事、祭司的事奉。</a:t>
            </a:r>
            <a:r>
              <a:rPr kumimoji="1" lang="zh-TW" altLang="en-US" b="1" dirty="0"/>
              <a:t>每一個基督徒在吃主飽足之後，就應當要盡職。一九六六年下半年，我們開始實行禱讀主話。</a:t>
            </a:r>
            <a:r>
              <a:rPr kumimoji="1" lang="zh-TW" altLang="en-US" dirty="0"/>
              <a:t>然而，在美國東岸那位有難處的弟兄，一聽到洛杉磯召會實行禱讀，就在那裡釋放‘魂的潛勢力’的信息，來定罪這個實行是一種魂的潛勢力。</a:t>
            </a:r>
          </a:p>
          <a:p>
            <a:r>
              <a:rPr kumimoji="1" lang="zh-TW" altLang="en-US" dirty="0"/>
              <a:t>一九六七、六八年，我們繼續加強這一系列‘祭司的體系’和‘吃’的信息。</a:t>
            </a:r>
            <a:endParaRPr kumimoji="1" lang="en-US" altLang="zh-TW" dirty="0"/>
          </a:p>
          <a:p>
            <a:r>
              <a:rPr kumimoji="1" lang="zh-TW" altLang="en-US" b="1" dirty="0"/>
              <a:t>一九六八年一月間，一個主日上午</a:t>
            </a:r>
            <a:r>
              <a:rPr kumimoji="1" lang="zh-TW" altLang="en-US" dirty="0"/>
              <a:t>，聚會剛開始，我裡面實在覺得有個負擔要說話，我就說，‘</a:t>
            </a:r>
            <a:r>
              <a:rPr kumimoji="1" lang="zh-TW" altLang="en-US" b="1" dirty="0"/>
              <a:t>你們每一個人都能開口，每一個人最少都能說四個字</a:t>
            </a:r>
            <a:r>
              <a:rPr kumimoji="1" lang="zh-TW" altLang="en-US" dirty="0"/>
              <a:t>。’當我這樣說時，我還不知道是那四個字，我問自己，要告訴他們那四個字？然後，我就說，第一是</a:t>
            </a:r>
            <a:r>
              <a:rPr kumimoji="1" lang="en-US" altLang="zh-TW" dirty="0"/>
              <a:t>Oh</a:t>
            </a:r>
            <a:r>
              <a:rPr kumimoji="1" lang="zh-TW" altLang="en-US" dirty="0"/>
              <a:t>，第二是</a:t>
            </a:r>
            <a:r>
              <a:rPr kumimoji="1" lang="en-US" altLang="zh-TW" dirty="0"/>
              <a:t>Lord</a:t>
            </a:r>
            <a:r>
              <a:rPr kumimoji="1" lang="zh-TW" altLang="en-US" dirty="0"/>
              <a:t>，第三是</a:t>
            </a:r>
            <a:r>
              <a:rPr kumimoji="1" lang="en-US" altLang="zh-TW" dirty="0"/>
              <a:t>Amen</a:t>
            </a:r>
            <a:r>
              <a:rPr kumimoji="1" lang="zh-TW" altLang="en-US" dirty="0"/>
              <a:t>，第四是</a:t>
            </a:r>
            <a:r>
              <a:rPr kumimoji="1" lang="en-US" altLang="zh-TW" dirty="0"/>
              <a:t>Hallelujah</a:t>
            </a:r>
            <a:r>
              <a:rPr kumimoji="1" lang="zh-TW" altLang="en-US" dirty="0"/>
              <a:t>。這四個字就這樣出來了。就這樣，‘</a:t>
            </a:r>
            <a:r>
              <a:rPr kumimoji="1" lang="en-US" altLang="zh-TW" dirty="0"/>
              <a:t>Oh, Lord, Amen, Hallelujah!’</a:t>
            </a:r>
            <a:r>
              <a:rPr kumimoji="1" lang="zh-TW" altLang="en-US" dirty="0"/>
              <a:t>風行美國各處召會，很快的就傳到台灣。台灣各處召會也紛紛操練：‘哦，主，阿們，阿利路亞！</a:t>
            </a:r>
            <a:endParaRPr kumimoji="1" lang="en-US" altLang="zh-TW" dirty="0"/>
          </a:p>
          <a:p>
            <a:r>
              <a:rPr kumimoji="1" lang="zh-TW" altLang="en-US" dirty="0"/>
              <a:t>一九六九年，</a:t>
            </a:r>
            <a:r>
              <a:rPr kumimoji="1" lang="zh-TW" altLang="en-US" b="1" dirty="0"/>
              <a:t>這年夏天是一個高峰。那是在美國特會和訓練最高的一次，直到今天</a:t>
            </a:r>
            <a:r>
              <a:rPr kumimoji="1" lang="en-US" altLang="zh-TW" b="1" dirty="0"/>
              <a:t>(1981/11)</a:t>
            </a:r>
            <a:r>
              <a:rPr kumimoji="1" lang="zh-TW" altLang="en-US" b="1" dirty="0"/>
              <a:t>，沒有一次特會和訓練超過那一次</a:t>
            </a:r>
            <a:r>
              <a:rPr kumimoji="1" lang="zh-TW" altLang="en-US" dirty="0"/>
              <a:t>。屬靈的空氣非常濃厚，靈非常高昂，話語非常豐富。短短一段時間內，那些豐富的信息都刊印成書，分別是：「七靈</a:t>
            </a:r>
            <a:r>
              <a:rPr kumimoji="1" lang="en-US" altLang="zh-TW" dirty="0"/>
              <a:t>—</a:t>
            </a:r>
            <a:r>
              <a:rPr kumimoji="1" lang="zh-TW" altLang="en-US" dirty="0"/>
              <a:t>為著眾地方召會」、「聖經中關於生命的重要啟示」、「神殿與神城的恢復」、「詩篇中所啟示並預表的基督與召會」。</a:t>
            </a:r>
            <a:endParaRPr kumimoji="1" lang="en-US" altLang="zh-TW" dirty="0"/>
          </a:p>
          <a:p>
            <a:r>
              <a:rPr kumimoji="1" lang="zh-TW" altLang="en-US" dirty="0"/>
              <a:t>一九七○年</a:t>
            </a:r>
            <a:r>
              <a:rPr kumimoji="1" lang="zh-TW" altLang="en-US" b="1" dirty="0"/>
              <a:t>在洛杉磯有國際特會</a:t>
            </a:r>
            <a:r>
              <a:rPr kumimoji="1" lang="zh-TW" altLang="en-US" dirty="0"/>
              <a:t>，遠東眾召會也組團參加。特會主題是「基督與宗教相對」；一九七○年也是</a:t>
            </a:r>
            <a:r>
              <a:rPr kumimoji="1" lang="zh-TW" altLang="en-US" b="1" dirty="0"/>
              <a:t>移民年</a:t>
            </a:r>
            <a:r>
              <a:rPr kumimoji="1" lang="en-US" altLang="zh-TW" dirty="0"/>
              <a:t>』</a:t>
            </a:r>
          </a:p>
          <a:p>
            <a:endParaRPr kumimoji="1" lang="en-US" altLang="zh-TW" dirty="0"/>
          </a:p>
          <a:p>
            <a:r>
              <a:rPr kumimoji="1" lang="zh-TW" altLang="en-US" dirty="0"/>
              <a:t>「一九七一、七二年再度移民，情形也都不錯。因着移民開展，人數加多，使我們產生一個錯誤的觀念，以為我們應當大開展，並且應該往靠近校園的地方，往郊區去，去得着好的對象，而不要留在大城市裡。</a:t>
            </a:r>
          </a:p>
          <a:p>
            <a:r>
              <a:rPr kumimoji="1" lang="zh-TW" altLang="en-US" dirty="0"/>
              <a:t>正是這一種空氣，開了一扇門，讓三、四位熱心且有野心的佈道家進來。他們都願意開展、得人。到了一九七三年，大家的眼光都轉到怎樣發展、怎樣得人的事上，所以他們就得着機會，站起來說話。他們覺得主恢復裡的人數還是太少，不過七、八千而已，應當帶進更多的人。這種空氣瀰漫在我們中間，到了一個時候，我們就忘記生命的長大，不太注意生命的事。從一九七三到一九七六年，這些有野心的人，就產生背叛，他們私下互通，計劃要把主的恢復，完全拿到他們手中。他們不管召會，不管生命，只管發展、得人；為達目的，不擇手段，甚至說，‘你可以用污穢的手去得魚。’意思是只要能得人，不必管方法正當不正當。」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21E-5619-423D-9E5E-2B70C94D5E8D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3510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pPr/>
              <a:t>59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005191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pPr/>
              <a:t>70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50980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pPr/>
              <a:t>78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812806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pPr/>
              <a:t>80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676872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t>92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6459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E760-5C97-4FCD-9D15-1D6CBDC7045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05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pPr/>
              <a:t>12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88333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悔改就像洗手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洗一次是不彀的。我們要時時悔改。在啟示錄二至三章，主再三呼召眾召會要悔改。（二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～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22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，三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</a:t>
            </a: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。）我們必須悔改，因為悔改是醫治我們的心最好的藥，也是規範我們的心最好的路。悔改更新我們的心。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我們的心變柔軟是一個徵兆，說明我們真的悔改了。柔軟的心乃是被變化的心，就是新心。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pPr/>
              <a:t>27</a:t>
            </a:fld>
            <a:endParaRPr kumimoji="1"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t>46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116076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t>47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17849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t>48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1173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t>49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53257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10659B-3D18-C844-9C01-B5A16D537866}" type="slidenum">
              <a:rPr kumimoji="1" lang="zh-TW" altLang="en-US" smtClean="0"/>
              <a:t>50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4801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47762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60721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661118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870760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008739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568137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60774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52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23175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37864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629822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53813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185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63463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050068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42100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64122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 dirty="0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微軟正黑體" panose="020B0604030504040204" pitchFamily="34" charset="-120"/>
              </a:defRPr>
            </a:lvl1pPr>
          </a:lstStyle>
          <a:p>
            <a:fld id="{0527D860-9E2E-6749-8BE7-5AEB063FF535}" type="datetimeFigureOut">
              <a:rPr kumimoji="1" lang="zh-TW" altLang="en-US" smtClean="0"/>
              <a:pPr/>
              <a:t>2020/6/18</a:t>
            </a:fld>
            <a:endParaRPr kumimoji="1"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微軟正黑體" panose="020B0604030504040204" pitchFamily="34" charset="-120"/>
              </a:defRPr>
            </a:lvl1pPr>
          </a:lstStyle>
          <a:p>
            <a:endParaRPr kumimoji="1"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微軟正黑體" panose="020B0604030504040204" pitchFamily="34" charset="-120"/>
              </a:defRPr>
            </a:lvl1pPr>
          </a:lstStyle>
          <a:p>
            <a:fld id="{EFCA15C3-68DE-B548-8434-48177D4FBE9B}" type="slidenum">
              <a:rPr kumimoji="1" lang="zh-TW" altLang="en-US" smtClean="0"/>
              <a:pPr/>
              <a:t>‹#›</a:t>
            </a:fld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706012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微軟正黑體" panose="020B0604030504040204" pitchFamily="34" charset="-12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微軟正黑體" panose="020B0604030504040204" pitchFamily="34" charset="-12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82F1B0BD-72EA-9E4A-8DD9-EC4CDB34D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7" b="99167" l="1852" r="9699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3004" y="0"/>
            <a:ext cx="4937760" cy="6858000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FDEE8DAD-41C2-8542-A258-0811E16C95BE}"/>
              </a:ext>
            </a:extLst>
          </p:cNvPr>
          <p:cNvSpPr txBox="1"/>
          <p:nvPr/>
        </p:nvSpPr>
        <p:spPr>
          <a:xfrm>
            <a:off x="5419898" y="472930"/>
            <a:ext cx="59352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4400" dirty="0">
                <a:latin typeface="Weibei TC" panose="03000800000000000000" pitchFamily="66" charset="-128"/>
                <a:ea typeface="Weibei TC" panose="03000800000000000000" pitchFamily="66" charset="-128"/>
              </a:rPr>
              <a:t>李常受文集</a:t>
            </a:r>
            <a:endParaRPr kumimoji="1" lang="en-US" altLang="zh-TW" sz="4400" dirty="0">
              <a:latin typeface="Weibei TC" panose="03000800000000000000" pitchFamily="66" charset="-128"/>
              <a:ea typeface="Weibei TC" panose="03000800000000000000" pitchFamily="66" charset="-128"/>
            </a:endParaRPr>
          </a:p>
          <a:p>
            <a:pPr algn="ctr"/>
            <a:r>
              <a:rPr kumimoji="1" lang="zh-TW" altLang="en-US" sz="4400" dirty="0">
                <a:latin typeface="Weibei TC" panose="03000800000000000000" pitchFamily="66" charset="-128"/>
                <a:ea typeface="Weibei TC" panose="03000800000000000000" pitchFamily="66" charset="-128"/>
              </a:rPr>
              <a:t>一九七五～一九七六年</a:t>
            </a:r>
            <a:endParaRPr kumimoji="1" lang="en-US" altLang="zh-TW" sz="4400" dirty="0">
              <a:latin typeface="Weibei TC" panose="03000800000000000000" pitchFamily="66" charset="-128"/>
              <a:ea typeface="Weibei TC" panose="03000800000000000000" pitchFamily="66" charset="-128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71890EB-766A-C545-BAE7-6D4ECE6366AB}"/>
              </a:ext>
            </a:extLst>
          </p:cNvPr>
          <p:cNvSpPr txBox="1"/>
          <p:nvPr/>
        </p:nvSpPr>
        <p:spPr>
          <a:xfrm>
            <a:off x="6910213" y="296733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5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追求展覽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95DD675E-4A56-4D47-9D50-DB1D0C949FCF}"/>
              </a:ext>
            </a:extLst>
          </p:cNvPr>
          <p:cNvSpPr txBox="1"/>
          <p:nvPr/>
        </p:nvSpPr>
        <p:spPr>
          <a:xfrm>
            <a:off x="8387540" y="5430963"/>
            <a:ext cx="3416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</a:rPr>
              <a:t>台南市召會全時間團</a:t>
            </a:r>
            <a:endParaRPr kumimoji="1" lang="en-US" altLang="zh-TW" sz="2800" dirty="0">
              <a:latin typeface="微軟正黑體" panose="020B0604030504040204" pitchFamily="34" charset="-120"/>
            </a:endParaRPr>
          </a:p>
          <a:p>
            <a:pPr algn="r"/>
            <a:r>
              <a:rPr kumimoji="1" lang="zh-TW" altLang="en-US" sz="2800" dirty="0">
                <a:latin typeface="微軟正黑體" panose="020B0604030504040204" pitchFamily="34" charset="-120"/>
              </a:rPr>
              <a:t>主後</a:t>
            </a:r>
            <a:r>
              <a:rPr kumimoji="1" lang="en-US" altLang="zh-TW" sz="2800" dirty="0">
                <a:latin typeface="微軟正黑體" panose="020B0604030504040204" pitchFamily="34" charset="-120"/>
              </a:rPr>
              <a:t>2020/06/18</a:t>
            </a:r>
            <a:endParaRPr kumimoji="1" lang="zh-TW" altLang="en-US" sz="2800" dirty="0"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353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4AA103B9-82D5-1A4D-A92B-F8D4368959D6}"/>
              </a:ext>
            </a:extLst>
          </p:cNvPr>
          <p:cNvSpPr txBox="1"/>
          <p:nvPr/>
        </p:nvSpPr>
        <p:spPr>
          <a:xfrm>
            <a:off x="-1" y="1358537"/>
            <a:ext cx="12192001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今日的恢復有兩個主要的項目：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對基督的經歷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正確的召會生活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這個恢復不在意對基督的客觀認識，為著宗教的道理；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乃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在意對基督主觀的經歷，為著實際的召會生活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這總是引起仇敵的憎恨。魔鬼撒但，神狡猾的仇敵，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煽動宗教人士抵擋我們，攻擊我們，並且散佈謠言反對我們。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這些謠言主要是與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神聖三一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召會的道理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有關。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6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反對者控告我們在這兩件事上是異端。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endParaRPr kumimoji="1"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李常受文集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1975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1976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第三冊 青年訓練 第六章，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446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D0A4E08-898C-244E-BA1F-212351F5C4B7}"/>
              </a:ext>
            </a:extLst>
          </p:cNvPr>
          <p:cNvSpPr txBox="1"/>
          <p:nvPr/>
        </p:nvSpPr>
        <p:spPr>
          <a:xfrm>
            <a:off x="228601" y="277585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4400" dirty="0">
                <a:latin typeface="Weibei TC" panose="03000800000000000000" pitchFamily="66" charset="-128"/>
                <a:ea typeface="Weibei TC" panose="03000800000000000000" pitchFamily="66" charset="-128"/>
              </a:rPr>
              <a:t>職事當時面臨的背景與負擔</a:t>
            </a:r>
          </a:p>
        </p:txBody>
      </p:sp>
      <p:grpSp>
        <p:nvGrpSpPr>
          <p:cNvPr id="4" name="Group 55">
            <a:extLst>
              <a:ext uri="{FF2B5EF4-FFF2-40B4-BE49-F238E27FC236}">
                <a16:creationId xmlns:a16="http://schemas.microsoft.com/office/drawing/2014/main" id="{7F41F452-4E7B-C048-951B-1C46480F12EA}"/>
              </a:ext>
            </a:extLst>
          </p:cNvPr>
          <p:cNvGrpSpPr/>
          <p:nvPr/>
        </p:nvGrpSpPr>
        <p:grpSpPr>
          <a:xfrm>
            <a:off x="359230" y="1002235"/>
            <a:ext cx="4206168" cy="89582"/>
            <a:chOff x="5012716" y="1129776"/>
            <a:chExt cx="3148718" cy="103072"/>
          </a:xfrm>
        </p:grpSpPr>
        <p:sp>
          <p:nvSpPr>
            <p:cNvPr id="5" name="Rounded Rectangle 70">
              <a:extLst>
                <a:ext uri="{FF2B5EF4-FFF2-40B4-BE49-F238E27FC236}">
                  <a16:creationId xmlns:a16="http://schemas.microsoft.com/office/drawing/2014/main" id="{9405FD50-F5CC-CA46-8393-7817F3A20975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Rounded Rectangle 71">
              <a:extLst>
                <a:ext uri="{FF2B5EF4-FFF2-40B4-BE49-F238E27FC236}">
                  <a16:creationId xmlns:a16="http://schemas.microsoft.com/office/drawing/2014/main" id="{00B79F43-267A-6540-B687-1851777982D7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7" name="Rounded Rectangle 72">
              <a:extLst>
                <a:ext uri="{FF2B5EF4-FFF2-40B4-BE49-F238E27FC236}">
                  <a16:creationId xmlns:a16="http://schemas.microsoft.com/office/drawing/2014/main" id="{E55A593D-C4D0-6648-B0A7-5C68B1F8C58F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369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53">
            <a:extLst>
              <a:ext uri="{FF2B5EF4-FFF2-40B4-BE49-F238E27FC236}">
                <a16:creationId xmlns:a16="http://schemas.microsoft.com/office/drawing/2014/main" id="{D90ABB18-D91D-134B-B137-CE95D3345990}"/>
              </a:ext>
            </a:extLst>
          </p:cNvPr>
          <p:cNvSpPr txBox="1"/>
          <p:nvPr/>
        </p:nvSpPr>
        <p:spPr>
          <a:xfrm>
            <a:off x="305479" y="223038"/>
            <a:ext cx="8930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李常受文集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1975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年展覽內容單元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27" name="Group 54">
            <a:extLst>
              <a:ext uri="{FF2B5EF4-FFF2-40B4-BE49-F238E27FC236}">
                <a16:creationId xmlns:a16="http://schemas.microsoft.com/office/drawing/2014/main" id="{152290EF-6AC3-D14C-8697-147CE4E2D408}"/>
              </a:ext>
            </a:extLst>
          </p:cNvPr>
          <p:cNvGrpSpPr/>
          <p:nvPr/>
        </p:nvGrpSpPr>
        <p:grpSpPr>
          <a:xfrm>
            <a:off x="444999" y="980274"/>
            <a:ext cx="5237778" cy="74796"/>
            <a:chOff x="5012716" y="1129776"/>
            <a:chExt cx="3148718" cy="103072"/>
          </a:xfrm>
        </p:grpSpPr>
        <p:sp>
          <p:nvSpPr>
            <p:cNvPr id="28" name="Rounded Rectangle 55">
              <a:extLst>
                <a:ext uri="{FF2B5EF4-FFF2-40B4-BE49-F238E27FC236}">
                  <a16:creationId xmlns:a16="http://schemas.microsoft.com/office/drawing/2014/main" id="{50C76994-05DD-C34A-81A9-F26F4E88D61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id="{FD55AB6E-AB26-2C40-B205-D95476F37B43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Rounded Rectangle 57">
              <a:extLst>
                <a:ext uri="{FF2B5EF4-FFF2-40B4-BE49-F238E27FC236}">
                  <a16:creationId xmlns:a16="http://schemas.microsoft.com/office/drawing/2014/main" id="{E86043C9-A7DF-BE40-B880-CA976532D75A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9BA15A56-9D95-3B48-A8E3-A287B1E071E1}"/>
              </a:ext>
            </a:extLst>
          </p:cNvPr>
          <p:cNvGrpSpPr/>
          <p:nvPr/>
        </p:nvGrpSpPr>
        <p:grpSpPr>
          <a:xfrm>
            <a:off x="305479" y="3118863"/>
            <a:ext cx="5497339" cy="1093498"/>
            <a:chOff x="946329" y="1878269"/>
            <a:chExt cx="5497339" cy="1093498"/>
          </a:xfrm>
        </p:grpSpPr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1231940-EB60-1D44-A6E8-13B7BECC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128C6B93-0291-8342-B551-C7DF928AA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:a16="http://schemas.microsoft.com/office/drawing/2014/main" id="{07949167-B7C2-1F40-A6B6-F86162F2F55F}"/>
                </a:ext>
              </a:extLst>
            </p:cNvPr>
            <p:cNvSpPr/>
            <p:nvPr/>
          </p:nvSpPr>
          <p:spPr>
            <a:xfrm>
              <a:off x="6323627" y="1878269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A49666B-8B8B-9045-AC15-7BB8AC3D1A13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C71BA57B-5FDC-5A48-85FE-611025D13243}"/>
              </a:ext>
            </a:extLst>
          </p:cNvPr>
          <p:cNvGrpSpPr/>
          <p:nvPr/>
        </p:nvGrpSpPr>
        <p:grpSpPr>
          <a:xfrm>
            <a:off x="305479" y="4809310"/>
            <a:ext cx="5497339" cy="1085632"/>
            <a:chOff x="933507" y="3063146"/>
            <a:chExt cx="5497339" cy="1085632"/>
          </a:xfrm>
        </p:grpSpPr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560F9677-9D88-2F4F-AC72-D64F7A0F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28EDAC7E-F3D5-7E4C-83F2-F63835CF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5" name="Rectangle 63">
              <a:extLst>
                <a:ext uri="{FF2B5EF4-FFF2-40B4-BE49-F238E27FC236}">
                  <a16:creationId xmlns:a16="http://schemas.microsoft.com/office/drawing/2014/main" id="{CDCFC4AC-CFDE-3F4C-B5B4-D6E34D166D5D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D62BFF7F-2B14-8B45-9A7D-8992EFC8478A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47" name="TextBox 74">
            <a:extLst>
              <a:ext uri="{FF2B5EF4-FFF2-40B4-BE49-F238E27FC236}">
                <a16:creationId xmlns:a16="http://schemas.microsoft.com/office/drawing/2014/main" id="{5CC443D5-EDD6-4C40-8BB3-9960C993C07D}"/>
              </a:ext>
            </a:extLst>
          </p:cNvPr>
          <p:cNvSpPr txBox="1"/>
          <p:nvPr/>
        </p:nvSpPr>
        <p:spPr>
          <a:xfrm>
            <a:off x="1407882" y="507002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三一神之真理的辯證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19C29932-10A7-6A43-9592-D48762E06CCD}"/>
              </a:ext>
            </a:extLst>
          </p:cNvPr>
          <p:cNvSpPr txBox="1"/>
          <p:nvPr/>
        </p:nvSpPr>
        <p:spPr>
          <a:xfrm>
            <a:off x="1407882" y="339024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41CF9011-8C90-6441-B485-3C5644CB34D9}"/>
              </a:ext>
            </a:extLst>
          </p:cNvPr>
          <p:cNvGrpSpPr/>
          <p:nvPr/>
        </p:nvGrpSpPr>
        <p:grpSpPr>
          <a:xfrm>
            <a:off x="6059095" y="3085307"/>
            <a:ext cx="5533593" cy="1089820"/>
            <a:chOff x="885367" y="4251172"/>
            <a:chExt cx="5533593" cy="1089820"/>
          </a:xfrm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6B21E024-1589-0D4F-B63E-75E6975B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8B0BA1A7-F151-D748-A940-81A5F428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266482ED-6B67-4F45-BD10-24683C06579A}"/>
                </a:ext>
              </a:extLst>
            </p:cNvPr>
            <p:cNvSpPr/>
            <p:nvPr/>
          </p:nvSpPr>
          <p:spPr>
            <a:xfrm>
              <a:off x="6322690" y="4251172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3896C01C-224F-0B4A-942B-03E07442F763}"/>
                </a:ext>
              </a:extLst>
            </p:cNvPr>
            <p:cNvSpPr/>
            <p:nvPr/>
          </p:nvSpPr>
          <p:spPr>
            <a:xfrm>
              <a:off x="5356640" y="4253266"/>
              <a:ext cx="954166" cy="10856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54" name="TextBox 74">
            <a:extLst>
              <a:ext uri="{FF2B5EF4-FFF2-40B4-BE49-F238E27FC236}">
                <a16:creationId xmlns:a16="http://schemas.microsoft.com/office/drawing/2014/main" id="{3404A2A6-CB09-2A4E-B7E0-DA14FC9295EE}"/>
              </a:ext>
            </a:extLst>
          </p:cNvPr>
          <p:cNvSpPr txBox="1"/>
          <p:nvPr/>
        </p:nvSpPr>
        <p:spPr>
          <a:xfrm>
            <a:off x="7209639" y="333782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grpSp>
        <p:nvGrpSpPr>
          <p:cNvPr id="55" name="群組 54">
            <a:extLst>
              <a:ext uri="{FF2B5EF4-FFF2-40B4-BE49-F238E27FC236}">
                <a16:creationId xmlns:a16="http://schemas.microsoft.com/office/drawing/2014/main" id="{4237DD6C-8399-644D-BAF1-FFA4EDFA0A40}"/>
              </a:ext>
            </a:extLst>
          </p:cNvPr>
          <p:cNvGrpSpPr/>
          <p:nvPr/>
        </p:nvGrpSpPr>
        <p:grpSpPr>
          <a:xfrm>
            <a:off x="5965035" y="4809310"/>
            <a:ext cx="5627653" cy="1085936"/>
            <a:chOff x="791307" y="5501884"/>
            <a:chExt cx="5627653" cy="1085936"/>
          </a:xfrm>
          <a:solidFill>
            <a:schemeClr val="accent6">
              <a:lumMod val="75000"/>
            </a:schemeClr>
          </a:solidFill>
        </p:grpSpPr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E37E1100-B148-814B-935F-973A2333A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E5CB2BE-ED1C-9F42-BF2C-F844B781D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8" name="Rectangle 71">
              <a:extLst>
                <a:ext uri="{FF2B5EF4-FFF2-40B4-BE49-F238E27FC236}">
                  <a16:creationId xmlns:a16="http://schemas.microsoft.com/office/drawing/2014/main" id="{EC03ECC9-2666-644F-9E2D-08C020A4A271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5BF42400-1C6F-8145-AA14-048ED950F318}"/>
                </a:ext>
              </a:extLst>
            </p:cNvPr>
            <p:cNvSpPr/>
            <p:nvPr/>
          </p:nvSpPr>
          <p:spPr>
            <a:xfrm>
              <a:off x="5324947" y="5501884"/>
              <a:ext cx="985858" cy="10752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60" name="TextBox 74">
            <a:extLst>
              <a:ext uri="{FF2B5EF4-FFF2-40B4-BE49-F238E27FC236}">
                <a16:creationId xmlns:a16="http://schemas.microsoft.com/office/drawing/2014/main" id="{95290FB5-BF48-1649-BE30-3F2AEC04BCF1}"/>
              </a:ext>
            </a:extLst>
          </p:cNvPr>
          <p:cNvSpPr txBox="1"/>
          <p:nvPr/>
        </p:nvSpPr>
        <p:spPr>
          <a:xfrm>
            <a:off x="7209639" y="5064696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B925CE6-0B53-DD4F-8852-BBBF0AE1A7B4}"/>
              </a:ext>
            </a:extLst>
          </p:cNvPr>
          <p:cNvSpPr txBox="1"/>
          <p:nvPr/>
        </p:nvSpPr>
        <p:spPr>
          <a:xfrm>
            <a:off x="1600449" y="1425247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憑基督而活以產生召會作耶穌的見證，</a:t>
            </a: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就是基督活的身體並三一神的繁增 </a:t>
            </a:r>
          </a:p>
        </p:txBody>
      </p:sp>
    </p:spTree>
    <p:extLst>
      <p:ext uri="{BB962C8B-B14F-4D97-AF65-F5344CB8AC3E}">
        <p14:creationId xmlns:p14="http://schemas.microsoft.com/office/powerpoint/2010/main" val="252017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7" grpId="0"/>
      <p:bldP spid="48" grpId="0"/>
      <p:bldP spid="54" grpId="0"/>
      <p:bldP spid="60" grpId="0"/>
      <p:bldP spid="3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31">
            <a:extLst>
              <a:ext uri="{FF2B5EF4-FFF2-40B4-BE49-F238E27FC236}">
                <a16:creationId xmlns:a16="http://schemas.microsoft.com/office/drawing/2014/main" id="{ECD6B513-29CA-AC43-9197-9F9C0367BB70}"/>
              </a:ext>
            </a:extLst>
          </p:cNvPr>
          <p:cNvGrpSpPr/>
          <p:nvPr/>
        </p:nvGrpSpPr>
        <p:grpSpPr>
          <a:xfrm>
            <a:off x="320659" y="3102254"/>
            <a:ext cx="5497339" cy="1093498"/>
            <a:chOff x="946329" y="1878269"/>
            <a:chExt cx="5497339" cy="1093498"/>
          </a:xfrm>
          <a:solidFill>
            <a:schemeClr val="accent3">
              <a:lumMod val="50000"/>
            </a:schemeClr>
          </a:solidFill>
          <a:effectLst>
            <a:glow rad="508000">
              <a:schemeClr val="accent3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33" name="Freeform 39">
              <a:extLst>
                <a:ext uri="{FF2B5EF4-FFF2-40B4-BE49-F238E27FC236}">
                  <a16:creationId xmlns:a16="http://schemas.microsoft.com/office/drawing/2014/main" id="{0F27144D-666F-D749-BD1C-30571CFF7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2139326D-9C91-CB40-945E-0A0B82F7B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5" name="Rectangle 62">
              <a:extLst>
                <a:ext uri="{FF2B5EF4-FFF2-40B4-BE49-F238E27FC236}">
                  <a16:creationId xmlns:a16="http://schemas.microsoft.com/office/drawing/2014/main" id="{82DC1A68-8770-3342-98A7-5496883E5367}"/>
                </a:ext>
              </a:extLst>
            </p:cNvPr>
            <p:cNvSpPr/>
            <p:nvPr/>
          </p:nvSpPr>
          <p:spPr>
            <a:xfrm>
              <a:off x="6323627" y="1878269"/>
              <a:ext cx="120041" cy="108069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E79FA25B-0238-8D4A-828D-1974CC788CE6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9BA15A56-9D95-3B48-A8E3-A287B1E071E1}"/>
              </a:ext>
            </a:extLst>
          </p:cNvPr>
          <p:cNvGrpSpPr/>
          <p:nvPr/>
        </p:nvGrpSpPr>
        <p:grpSpPr>
          <a:xfrm>
            <a:off x="305479" y="3118863"/>
            <a:ext cx="5497339" cy="1093498"/>
            <a:chOff x="946329" y="1878269"/>
            <a:chExt cx="5497339" cy="1093498"/>
          </a:xfrm>
        </p:grpSpPr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1231940-EB60-1D44-A6E8-13B7BECC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128C6B93-0291-8342-B551-C7DF928AA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:a16="http://schemas.microsoft.com/office/drawing/2014/main" id="{07949167-B7C2-1F40-A6B6-F86162F2F55F}"/>
                </a:ext>
              </a:extLst>
            </p:cNvPr>
            <p:cNvSpPr/>
            <p:nvPr/>
          </p:nvSpPr>
          <p:spPr>
            <a:xfrm>
              <a:off x="6323627" y="1878269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A49666B-8B8B-9045-AC15-7BB8AC3D1A13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6" name="TextBox 53">
            <a:extLst>
              <a:ext uri="{FF2B5EF4-FFF2-40B4-BE49-F238E27FC236}">
                <a16:creationId xmlns:a16="http://schemas.microsoft.com/office/drawing/2014/main" id="{D90ABB18-D91D-134B-B137-CE95D3345990}"/>
              </a:ext>
            </a:extLst>
          </p:cNvPr>
          <p:cNvSpPr txBox="1"/>
          <p:nvPr/>
        </p:nvSpPr>
        <p:spPr>
          <a:xfrm>
            <a:off x="305479" y="223038"/>
            <a:ext cx="8930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李常受文集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1975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年展覽內容單元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27" name="Group 54">
            <a:extLst>
              <a:ext uri="{FF2B5EF4-FFF2-40B4-BE49-F238E27FC236}">
                <a16:creationId xmlns:a16="http://schemas.microsoft.com/office/drawing/2014/main" id="{152290EF-6AC3-D14C-8697-147CE4E2D408}"/>
              </a:ext>
            </a:extLst>
          </p:cNvPr>
          <p:cNvGrpSpPr/>
          <p:nvPr/>
        </p:nvGrpSpPr>
        <p:grpSpPr>
          <a:xfrm>
            <a:off x="444999" y="980274"/>
            <a:ext cx="5237778" cy="74796"/>
            <a:chOff x="5012716" y="1129776"/>
            <a:chExt cx="3148718" cy="103072"/>
          </a:xfrm>
        </p:grpSpPr>
        <p:sp>
          <p:nvSpPr>
            <p:cNvPr id="28" name="Rounded Rectangle 55">
              <a:extLst>
                <a:ext uri="{FF2B5EF4-FFF2-40B4-BE49-F238E27FC236}">
                  <a16:creationId xmlns:a16="http://schemas.microsoft.com/office/drawing/2014/main" id="{50C76994-05DD-C34A-81A9-F26F4E88D61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id="{FD55AB6E-AB26-2C40-B205-D95476F37B43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Rounded Rectangle 57">
              <a:extLst>
                <a:ext uri="{FF2B5EF4-FFF2-40B4-BE49-F238E27FC236}">
                  <a16:creationId xmlns:a16="http://schemas.microsoft.com/office/drawing/2014/main" id="{E86043C9-A7DF-BE40-B880-CA976532D75A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C71BA57B-5FDC-5A48-85FE-611025D13243}"/>
              </a:ext>
            </a:extLst>
          </p:cNvPr>
          <p:cNvGrpSpPr/>
          <p:nvPr/>
        </p:nvGrpSpPr>
        <p:grpSpPr>
          <a:xfrm>
            <a:off x="305479" y="4809310"/>
            <a:ext cx="5497339" cy="1085632"/>
            <a:chOff x="933507" y="3063146"/>
            <a:chExt cx="5497339" cy="1085632"/>
          </a:xfrm>
        </p:grpSpPr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560F9677-9D88-2F4F-AC72-D64F7A0F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28EDAC7E-F3D5-7E4C-83F2-F63835CF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5" name="Rectangle 63">
              <a:extLst>
                <a:ext uri="{FF2B5EF4-FFF2-40B4-BE49-F238E27FC236}">
                  <a16:creationId xmlns:a16="http://schemas.microsoft.com/office/drawing/2014/main" id="{CDCFC4AC-CFDE-3F4C-B5B4-D6E34D166D5D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D62BFF7F-2B14-8B45-9A7D-8992EFC8478A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47" name="TextBox 74">
            <a:extLst>
              <a:ext uri="{FF2B5EF4-FFF2-40B4-BE49-F238E27FC236}">
                <a16:creationId xmlns:a16="http://schemas.microsoft.com/office/drawing/2014/main" id="{5CC443D5-EDD6-4C40-8BB3-9960C993C07D}"/>
              </a:ext>
            </a:extLst>
          </p:cNvPr>
          <p:cNvSpPr txBox="1"/>
          <p:nvPr/>
        </p:nvSpPr>
        <p:spPr>
          <a:xfrm>
            <a:off x="1407882" y="507002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三一神之真理的辯證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19C29932-10A7-6A43-9592-D48762E06CCD}"/>
              </a:ext>
            </a:extLst>
          </p:cNvPr>
          <p:cNvSpPr txBox="1"/>
          <p:nvPr/>
        </p:nvSpPr>
        <p:spPr>
          <a:xfrm>
            <a:off x="1407882" y="3390244"/>
            <a:ext cx="41097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4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41CF9011-8C90-6441-B485-3C5644CB34D9}"/>
              </a:ext>
            </a:extLst>
          </p:cNvPr>
          <p:cNvGrpSpPr/>
          <p:nvPr/>
        </p:nvGrpSpPr>
        <p:grpSpPr>
          <a:xfrm>
            <a:off x="6059095" y="3085307"/>
            <a:ext cx="5533593" cy="1089820"/>
            <a:chOff x="885367" y="4251172"/>
            <a:chExt cx="5533593" cy="1089820"/>
          </a:xfrm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6B21E024-1589-0D4F-B63E-75E6975B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8B0BA1A7-F151-D748-A940-81A5F428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266482ED-6B67-4F45-BD10-24683C06579A}"/>
                </a:ext>
              </a:extLst>
            </p:cNvPr>
            <p:cNvSpPr/>
            <p:nvPr/>
          </p:nvSpPr>
          <p:spPr>
            <a:xfrm>
              <a:off x="6322690" y="4251172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3896C01C-224F-0B4A-942B-03E07442F763}"/>
                </a:ext>
              </a:extLst>
            </p:cNvPr>
            <p:cNvSpPr/>
            <p:nvPr/>
          </p:nvSpPr>
          <p:spPr>
            <a:xfrm>
              <a:off x="5356640" y="4253266"/>
              <a:ext cx="954166" cy="10856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54" name="TextBox 74">
            <a:extLst>
              <a:ext uri="{FF2B5EF4-FFF2-40B4-BE49-F238E27FC236}">
                <a16:creationId xmlns:a16="http://schemas.microsoft.com/office/drawing/2014/main" id="{3404A2A6-CB09-2A4E-B7E0-DA14FC9295EE}"/>
              </a:ext>
            </a:extLst>
          </p:cNvPr>
          <p:cNvSpPr txBox="1"/>
          <p:nvPr/>
        </p:nvSpPr>
        <p:spPr>
          <a:xfrm>
            <a:off x="7209639" y="333782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grpSp>
        <p:nvGrpSpPr>
          <p:cNvPr id="55" name="群組 54">
            <a:extLst>
              <a:ext uri="{FF2B5EF4-FFF2-40B4-BE49-F238E27FC236}">
                <a16:creationId xmlns:a16="http://schemas.microsoft.com/office/drawing/2014/main" id="{4237DD6C-8399-644D-BAF1-FFA4EDFA0A40}"/>
              </a:ext>
            </a:extLst>
          </p:cNvPr>
          <p:cNvGrpSpPr/>
          <p:nvPr/>
        </p:nvGrpSpPr>
        <p:grpSpPr>
          <a:xfrm>
            <a:off x="5965035" y="4805009"/>
            <a:ext cx="5627653" cy="1082767"/>
            <a:chOff x="791307" y="5505053"/>
            <a:chExt cx="5627653" cy="1082767"/>
          </a:xfrm>
        </p:grpSpPr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E37E1100-B148-814B-935F-973A2333A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E5CB2BE-ED1C-9F42-BF2C-F844B781D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8" name="Rectangle 71">
              <a:extLst>
                <a:ext uri="{FF2B5EF4-FFF2-40B4-BE49-F238E27FC236}">
                  <a16:creationId xmlns:a16="http://schemas.microsoft.com/office/drawing/2014/main" id="{EC03ECC9-2666-644F-9E2D-08C020A4A271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5BF42400-1C6F-8145-AA14-048ED950F318}"/>
                </a:ext>
              </a:extLst>
            </p:cNvPr>
            <p:cNvSpPr/>
            <p:nvPr/>
          </p:nvSpPr>
          <p:spPr>
            <a:xfrm>
              <a:off x="5324947" y="5507648"/>
              <a:ext cx="985858" cy="107350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60" name="TextBox 74">
            <a:extLst>
              <a:ext uri="{FF2B5EF4-FFF2-40B4-BE49-F238E27FC236}">
                <a16:creationId xmlns:a16="http://schemas.microsoft.com/office/drawing/2014/main" id="{95290FB5-BF48-1649-BE30-3F2AEC04BCF1}"/>
              </a:ext>
            </a:extLst>
          </p:cNvPr>
          <p:cNvSpPr txBox="1"/>
          <p:nvPr/>
        </p:nvSpPr>
        <p:spPr>
          <a:xfrm>
            <a:off x="7209639" y="5064696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B925CE6-0B53-DD4F-8852-BBBF0AE1A7B4}"/>
              </a:ext>
            </a:extLst>
          </p:cNvPr>
          <p:cNvSpPr txBox="1"/>
          <p:nvPr/>
        </p:nvSpPr>
        <p:spPr>
          <a:xfrm>
            <a:off x="1600449" y="1425247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憑基督而活以產生召會作耶穌的見證，</a:t>
            </a: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就是基督活的身體並三一神的繁增 </a:t>
            </a:r>
          </a:p>
        </p:txBody>
      </p:sp>
    </p:spTree>
    <p:extLst>
      <p:ext uri="{BB962C8B-B14F-4D97-AF65-F5344CB8AC3E}">
        <p14:creationId xmlns:p14="http://schemas.microsoft.com/office/powerpoint/2010/main" val="341273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1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A6AC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F69D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402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4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要點內容</a:t>
            </a:r>
            <a:endParaRPr lang="zh-TW" altLang="en-US" sz="3600" dirty="0">
              <a:solidFill>
                <a:srgbClr val="FFFFFF"/>
              </a:solidFill>
              <a:latin typeface="微軟正黑體" panose="020B0604030504040204" pitchFamily="34" charset="-120"/>
            </a:endParaRP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484870"/>
            <a:ext cx="118646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1200"/>
              </a:spcAft>
            </a:pPr>
            <a:r>
              <a:rPr lang="zh-TW" altLang="zh-TW" sz="3200" dirty="0">
                <a:latin typeface="微軟正黑體" panose="020B0604030504040204" pitchFamily="34" charset="-120"/>
              </a:rPr>
              <a:t>一</a:t>
            </a:r>
            <a:r>
              <a:rPr lang="zh-TW" altLang="en-US" sz="3200" dirty="0">
                <a:latin typeface="微軟正黑體" panose="020B0604030504040204" pitchFamily="34" charset="-120"/>
              </a:rPr>
              <a:t>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召會乃是耶穌的見證</a:t>
            </a:r>
            <a:r>
              <a:rPr lang="zh-TW" altLang="zh-TW" sz="3200" dirty="0">
                <a:latin typeface="微軟正黑體" panose="020B0604030504040204" pitchFamily="34" charset="-120"/>
              </a:rPr>
              <a:t>： 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200" dirty="0">
                <a:latin typeface="微軟正黑體" panose="020B0604030504040204" pitchFamily="34" charset="-120"/>
              </a:rPr>
              <a:t>1 </a:t>
            </a:r>
            <a:r>
              <a:rPr lang="zh-CN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現今邪惡的時代</a:t>
            </a:r>
            <a:r>
              <a:rPr kumimoji="1" lang="zh-CN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耶穌的見證</a:t>
            </a:r>
            <a:r>
              <a:rPr lang="zh-TW" altLang="en-US" sz="3200" dirty="0">
                <a:latin typeface="微軟正黑體" panose="020B0604030504040204" pitchFamily="34" charset="-120"/>
              </a:rPr>
              <a:t>。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200" dirty="0">
                <a:latin typeface="微軟正黑體" panose="020B0604030504040204" pitchFamily="34" charset="-120"/>
              </a:rPr>
              <a:t>2</a:t>
            </a:r>
            <a:r>
              <a:rPr lang="zh-TW" altLang="en-US" sz="3200" dirty="0">
                <a:latin typeface="微軟正黑體" panose="020B0604030504040204" pitchFamily="34" charset="-120"/>
              </a:rPr>
              <a:t> </a:t>
            </a:r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</a:rPr>
              <a:t>耶穌的見證乃是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作金燈</a:t>
            </a:r>
            <a:r>
              <a:rPr kumimoji="1" lang="zh-CN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的眾召會</a:t>
            </a:r>
            <a:r>
              <a:rPr lang="zh-TW" altLang="zh-TW" sz="3200" dirty="0">
                <a:latin typeface="微軟正黑體" panose="020B0604030504040204" pitchFamily="34" charset="-120"/>
              </a:rPr>
              <a:t>。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kumimoji="1" lang="en-US" altLang="zh-TW" sz="3200" dirty="0">
                <a:latin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 如何實際的成為耶穌的見證。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zh-TW" altLang="en-US" sz="3200" dirty="0">
                <a:latin typeface="微軟正黑體" panose="020B0604030504040204" pitchFamily="34" charset="-120"/>
              </a:rPr>
              <a:t>二 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召會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乃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是那靈的翻版</a:t>
            </a:r>
            <a:r>
              <a:rPr lang="zh-TW" altLang="zh-TW" sz="3200" dirty="0">
                <a:latin typeface="微軟正黑體" panose="020B0604030504040204" pitchFamily="34" charset="-120"/>
              </a:rPr>
              <a:t>：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kumimoji="1" lang="en-US" altLang="zh-TW" sz="3200" dirty="0">
                <a:latin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 </a:t>
            </a: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召會的本質和實際就是聖靈</a:t>
            </a:r>
            <a:r>
              <a:rPr lang="zh-TW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在聖經中所啟示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召會的建造。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為着召會需要正確的心和靈。</a:t>
            </a:r>
            <a:endPara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0796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solidFill>
                  <a:srgbClr val="FFFFFF"/>
                </a:solidFill>
                <a:latin typeface="微軟正黑體" panose="020B0604030504040204" pitchFamily="34" charset="-120"/>
              </a:rPr>
              <a:t>召會乃是耶穌的見證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484870"/>
            <a:ext cx="11864647" cy="5931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</a:rPr>
              <a:t>內容出處：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+mn-ea"/>
              </a:rPr>
              <a:t>1</a:t>
            </a:r>
            <a:r>
              <a:rPr kumimoji="1" lang="zh-TW" altLang="en-US" sz="3200" dirty="0">
                <a:latin typeface="+mn-ea"/>
              </a:rPr>
              <a:t> </a:t>
            </a:r>
            <a:r>
              <a:rPr kumimoji="1" lang="en-US" altLang="zh-TW" sz="3200" dirty="0">
                <a:latin typeface="+mn-ea"/>
              </a:rPr>
              <a:t>『</a:t>
            </a:r>
            <a:r>
              <a:rPr kumimoji="1" lang="en-US" altLang="zh-TW" sz="3200" dirty="0" err="1">
                <a:latin typeface="+mn-ea"/>
              </a:rPr>
              <a:t>耶穌的見證</a:t>
            </a:r>
            <a:r>
              <a:rPr kumimoji="1" lang="en-US" altLang="zh-TW" sz="3200" dirty="0">
                <a:latin typeface="+mn-ea"/>
              </a:rPr>
              <a:t>』</a:t>
            </a:r>
            <a:r>
              <a:rPr kumimoji="1" lang="zh-TW" altLang="en-US" sz="3200" dirty="0">
                <a:latin typeface="+mn-ea"/>
              </a:rPr>
              <a:t>，共</a:t>
            </a:r>
            <a:r>
              <a:rPr kumimoji="1" lang="en-US" altLang="zh-TW" sz="3200" dirty="0">
                <a:latin typeface="+mn-ea"/>
              </a:rPr>
              <a:t>11</a:t>
            </a:r>
            <a:r>
              <a:rPr kumimoji="1" lang="zh-TW" altLang="en-US" sz="3200" dirty="0">
                <a:latin typeface="+mn-ea"/>
              </a:rPr>
              <a:t>篇</a:t>
            </a:r>
            <a:endParaRPr kumimoji="1" lang="en-US" altLang="zh-TW" sz="3200" dirty="0">
              <a:latin typeface="+mn-ea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+mn-ea"/>
              </a:rPr>
              <a:t>2</a:t>
            </a:r>
            <a:r>
              <a:rPr kumimoji="1" lang="zh-TW" altLang="en-US" sz="3200" dirty="0">
                <a:latin typeface="+mn-ea"/>
              </a:rPr>
              <a:t> </a:t>
            </a:r>
            <a:r>
              <a:rPr kumimoji="1" lang="en-US" altLang="zh-TW" sz="3200" dirty="0">
                <a:latin typeface="+mn-ea"/>
              </a:rPr>
              <a:t>『</a:t>
            </a:r>
            <a:r>
              <a:rPr kumimoji="1" lang="zh-TW" altLang="zh-TW" sz="3200" dirty="0">
                <a:latin typeface="+mn-ea"/>
              </a:rPr>
              <a:t>耶穌基督的見證</a:t>
            </a:r>
            <a:r>
              <a:rPr kumimoji="1" lang="en-US" altLang="zh-TW" sz="3200" dirty="0">
                <a:latin typeface="+mn-ea"/>
              </a:rPr>
              <a:t>—</a:t>
            </a:r>
            <a:r>
              <a:rPr kumimoji="1" lang="zh-TW" altLang="zh-TW" sz="3200" dirty="0">
                <a:latin typeface="+mn-ea"/>
              </a:rPr>
              <a:t>啟示錄中</a:t>
            </a:r>
            <a:r>
              <a:rPr kumimoji="1" lang="en-US" altLang="zh-TW" sz="3200" dirty="0" err="1">
                <a:latin typeface="+mn-ea"/>
              </a:rPr>
              <a:t>的召會</a:t>
            </a:r>
            <a:r>
              <a:rPr kumimoji="1" lang="en-US" altLang="zh-TW" sz="3200" dirty="0">
                <a:latin typeface="+mn-ea"/>
              </a:rPr>
              <a:t>』</a:t>
            </a:r>
            <a:r>
              <a:rPr kumimoji="1" lang="zh-TW" altLang="en-US" sz="3200" dirty="0">
                <a:latin typeface="+mn-ea"/>
              </a:rPr>
              <a:t>，共</a:t>
            </a:r>
            <a:r>
              <a:rPr kumimoji="1" lang="en-US" altLang="zh-TW" sz="3200" dirty="0">
                <a:latin typeface="+mn-ea"/>
              </a:rPr>
              <a:t>2</a:t>
            </a:r>
            <a:r>
              <a:rPr kumimoji="1" lang="zh-TW" altLang="en-US" sz="3200" dirty="0">
                <a:latin typeface="+mn-ea"/>
              </a:rPr>
              <a:t>篇</a:t>
            </a:r>
            <a:endParaRPr kumimoji="1" lang="en-US" altLang="zh-TW" sz="3200" dirty="0">
              <a:latin typeface="+mn-ea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+mn-ea"/>
              </a:rPr>
              <a:t>3</a:t>
            </a:r>
            <a:r>
              <a:rPr kumimoji="1" lang="zh-TW" altLang="en-US" sz="3200" dirty="0">
                <a:latin typeface="+mn-ea"/>
              </a:rPr>
              <a:t> </a:t>
            </a:r>
            <a:r>
              <a:rPr kumimoji="1" lang="en-US" altLang="zh-TW" sz="3200" dirty="0">
                <a:latin typeface="+mn-ea"/>
              </a:rPr>
              <a:t>『</a:t>
            </a:r>
            <a:r>
              <a:rPr kumimoji="1" lang="zh-TW" altLang="en-US" sz="3200" dirty="0">
                <a:latin typeface="+mn-ea"/>
              </a:rPr>
              <a:t>給安那翰召會的數篇信息</a:t>
            </a:r>
            <a:r>
              <a:rPr kumimoji="1" lang="en-US" altLang="zh-TW" sz="3200" dirty="0">
                <a:latin typeface="+mn-ea"/>
              </a:rPr>
              <a:t>』</a:t>
            </a:r>
            <a:r>
              <a:rPr kumimoji="1" lang="zh-TW" altLang="en-US" sz="3200" dirty="0">
                <a:latin typeface="+mn-ea"/>
              </a:rPr>
              <a:t>，共</a:t>
            </a:r>
            <a:r>
              <a:rPr kumimoji="1" lang="en-US" altLang="zh-TW" sz="3200" dirty="0">
                <a:latin typeface="+mn-ea"/>
              </a:rPr>
              <a:t>4</a:t>
            </a:r>
            <a:r>
              <a:rPr kumimoji="1" lang="zh-TW" altLang="en-US" sz="3200" dirty="0">
                <a:latin typeface="+mn-ea"/>
              </a:rPr>
              <a:t>篇</a:t>
            </a:r>
            <a:endParaRPr kumimoji="1" lang="en-US" altLang="zh-TW" sz="3200" dirty="0">
              <a:latin typeface="+mn-ea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+mn-ea"/>
              </a:rPr>
              <a:t>4</a:t>
            </a:r>
            <a:r>
              <a:rPr kumimoji="1" lang="zh-TW" altLang="en-US" sz="3200" dirty="0">
                <a:latin typeface="+mn-ea"/>
              </a:rPr>
              <a:t> </a:t>
            </a:r>
            <a:r>
              <a:rPr kumimoji="1" lang="en-US" altLang="zh-TW" sz="3200" dirty="0">
                <a:latin typeface="+mn-ea"/>
              </a:rPr>
              <a:t>『</a:t>
            </a:r>
            <a:r>
              <a:rPr kumimoji="1" lang="zh-TW" altLang="zh-TW" sz="3200" dirty="0">
                <a:latin typeface="+mn-ea"/>
              </a:rPr>
              <a:t>安那翰數次主日晚上聚會</a:t>
            </a:r>
            <a:r>
              <a:rPr kumimoji="1" lang="en-US" altLang="zh-TW" sz="3200" dirty="0">
                <a:latin typeface="+mn-ea"/>
              </a:rPr>
              <a:t>』</a:t>
            </a:r>
            <a:r>
              <a:rPr kumimoji="1" lang="zh-TW" altLang="en-US" sz="3200" dirty="0">
                <a:latin typeface="+mn-ea"/>
              </a:rPr>
              <a:t>，共</a:t>
            </a:r>
            <a:r>
              <a:rPr kumimoji="1" lang="en-US" altLang="zh-TW" sz="3200" dirty="0">
                <a:latin typeface="+mn-ea"/>
              </a:rPr>
              <a:t>6</a:t>
            </a:r>
            <a:r>
              <a:rPr kumimoji="1" lang="zh-TW" altLang="en-US" sz="3200" dirty="0">
                <a:latin typeface="+mn-ea"/>
              </a:rPr>
              <a:t>篇</a:t>
            </a:r>
          </a:p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4564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現今邪惡的世代與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耶穌的見證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292317"/>
            <a:ext cx="1173750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600"/>
              </a:spcAft>
            </a:pP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CN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現今邪惡的時代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徒二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40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，加一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約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十五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屬世的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（別迦摩 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）。 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猶太教（撒但的會堂 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天主教（耶洗別 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更正教（撒狄 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 algn="just">
              <a:spcAft>
                <a:spcPts val="600"/>
              </a:spcAft>
              <a:tabLst>
                <a:tab pos="439738" algn="l"/>
              </a:tabLs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召會作為耶穌的見證，正如神所是完全彰顯在耶穌身上，而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基督所是的，必須完全彰顯在召會</a:t>
            </a:r>
            <a:r>
              <a:rPr lang="zh-CN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裏</a:t>
            </a:r>
            <a:r>
              <a:rPr lang="zh-TW" altLang="zh-TW" sz="3600" dirty="0">
                <a:latin typeface="微軟正黑體" panose="020B0604030504040204" pitchFamily="34" charset="-120"/>
              </a:rPr>
              <a:t>。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8987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462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耶穌</a:t>
            </a:r>
            <a:r>
              <a:rPr kumimoji="1"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之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見證的</a:t>
            </a:r>
            <a:r>
              <a:rPr kumimoji="1"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八方面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302044"/>
            <a:ext cx="11864647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照耀的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金燈臺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啟一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11~13</a:t>
            </a:r>
            <a:r>
              <a:rPr lang="zh-TW" altLang="en-US" sz="3600" dirty="0">
                <a:latin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蒙贖聖徒的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大批群眾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~17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光明的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婦人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同她的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男孩子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1~2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5~6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生長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初熟果子和莊稼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的農場 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十四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1~5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14~16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玻璃海上的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得勝者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啟十五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2~4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穿著明亮潔淨細麻衣的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新婦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啟十九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7~8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與敵基督爭戰的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得勝軍隊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啟十九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14~19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新耶路撒冷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二一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18~19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4170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462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</a:rPr>
              <a:t>耶穌的見證乃是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作金燈</a:t>
            </a:r>
            <a:r>
              <a:rPr kumimoji="1"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的眾召會</a:t>
            </a: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479376" y="1484784"/>
            <a:ext cx="992538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12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金燈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</a:t>
            </a:r>
            <a:r>
              <a:rPr lang="zh-CN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在夜間發光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純金的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，表徵神的神聖性情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憑神的性情發光。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脫盡所有的摻雜。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耶穌的見證是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團體的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2003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462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200" dirty="0">
                <a:latin typeface="微軟正黑體" panose="020B0604030504040204" pitchFamily="34" charset="-120"/>
              </a:rPr>
              <a:t>蒙拯救脫離彎曲的世代，作耶穌的見證</a:t>
            </a: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302044"/>
            <a:ext cx="1186464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12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召會是耶穌的見證，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反對彎曲、邪惡、悖謬的世代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憑著在靈裡享受基督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，勝過現今邪惡的世代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 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基督是我們靈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裏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賜生命的靈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藉著呼求主名操練我們的靈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我們藉著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喫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耶穌與神調和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按照主現今的啟示，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進入作為今日方舟的召會生活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41600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462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如何實際的成為耶穌的見證</a:t>
            </a: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302044"/>
            <a:ext cx="1136554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Bef>
                <a:spcPts val="1200"/>
              </a:spcBef>
              <a:spcAft>
                <a:spcPts val="12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用我們起初的愛來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愛主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1200"/>
              </a:spcBef>
              <a:spcAft>
                <a:spcPts val="12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CN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喫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作生命樹、隱藏的嗎哪和筵席，好被變化，為著神的建造 ─ 約六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57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CN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1200"/>
              </a:spcBef>
              <a:spcAft>
                <a:spcPts val="1200"/>
              </a:spcAft>
              <a:tabLst>
                <a:tab pos="439738" algn="l"/>
              </a:tabLs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棄絕宗教和世界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855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FC4B8920-157E-C74E-99EA-DAE9755160D9}"/>
              </a:ext>
            </a:extLst>
          </p:cNvPr>
          <p:cNvSpPr txBox="1"/>
          <p:nvPr/>
        </p:nvSpPr>
        <p:spPr>
          <a:xfrm>
            <a:off x="2662209" y="290682"/>
            <a:ext cx="7725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latin typeface="Helvetica Neue"/>
              </a:rPr>
              <a:t>    </a:t>
            </a:r>
            <a:r>
              <a:rPr lang="zh-TW" altLang="en-US" sz="4000" u="sng" dirty="0">
                <a:latin typeface="Helvetica Neue"/>
              </a:rPr>
              <a:t>金燈臺是靈的複製</a:t>
            </a:r>
            <a:r>
              <a:rPr lang="zh-TW" altLang="en-US" sz="4000" dirty="0">
                <a:latin typeface="Helvetica Neue"/>
              </a:rPr>
              <a:t>      </a:t>
            </a:r>
            <a:r>
              <a:rPr lang="zh-TW" altLang="en-US" sz="2800" dirty="0">
                <a:latin typeface="Helvetica Neue"/>
              </a:rPr>
              <a:t>補充本</a:t>
            </a:r>
            <a:r>
              <a:rPr lang="en-US" altLang="zh-TW" sz="2800" dirty="0">
                <a:latin typeface="Helvetica Neue"/>
              </a:rPr>
              <a:t>511</a:t>
            </a:r>
            <a:r>
              <a:rPr lang="zh-TW" altLang="en-US" sz="2800" dirty="0">
                <a:latin typeface="Helvetica Neue"/>
              </a:rPr>
              <a:t>首</a:t>
            </a:r>
            <a:endParaRPr lang="en-US" altLang="zh-TW" sz="2800" dirty="0">
              <a:latin typeface="Helvetica Neue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11E00E-975E-41BA-89A1-6E4CEB972E69}"/>
              </a:ext>
            </a:extLst>
          </p:cNvPr>
          <p:cNvSpPr/>
          <p:nvPr/>
        </p:nvSpPr>
        <p:spPr>
          <a:xfrm>
            <a:off x="1663078" y="1222100"/>
            <a:ext cx="905633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altLang="zh-TW" sz="4000" dirty="0"/>
              <a:t>    </a:t>
            </a:r>
            <a:r>
              <a:rPr lang="zh-TW" altLang="en-US" sz="4000" dirty="0"/>
              <a:t>一   </a:t>
            </a:r>
            <a:r>
              <a:rPr lang="zh-TW" altLang="zh-TW" sz="4000" dirty="0"/>
              <a:t>看哪，在這黑夜，眾地方召會</a:t>
            </a:r>
            <a:r>
              <a:rPr lang="zh-TW" altLang="en-US" sz="4000" dirty="0"/>
              <a:t>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作耶穌的見證，發出祂光輝。</a:t>
            </a:r>
            <a:br>
              <a:rPr lang="en-US" altLang="zh-TW" sz="4000" dirty="0"/>
            </a:br>
            <a:r>
              <a:rPr lang="en-US" altLang="zh-TW" sz="4000" dirty="0"/>
              <a:t>  </a:t>
            </a:r>
            <a:r>
              <a:rPr lang="zh-TW" altLang="en-US" sz="4000" dirty="0"/>
              <a:t> </a:t>
            </a:r>
            <a:r>
              <a:rPr lang="en-US" altLang="zh-TW" sz="4000" dirty="0"/>
              <a:t>        </a:t>
            </a:r>
            <a:r>
              <a:rPr lang="zh-TW" altLang="zh-TW" sz="4000" dirty="0"/>
              <a:t>因基督而形成，以靈為模子，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zh-TW" altLang="en-US" sz="4000" dirty="0"/>
              <a:t>           </a:t>
            </a:r>
            <a:r>
              <a:rPr lang="zh-TW" altLang="zh-TW" sz="4000" dirty="0"/>
              <a:t>性質完全相同，彰顯出基督。</a:t>
            </a:r>
            <a:endParaRPr lang="en-US" altLang="zh-TW" sz="4000" dirty="0"/>
          </a:p>
          <a:p>
            <a:pPr>
              <a:lnSpc>
                <a:spcPts val="3000"/>
              </a:lnSpc>
            </a:pPr>
            <a:r>
              <a:rPr lang="en-US" altLang="zh-TW" sz="4000" dirty="0"/>
              <a:t>       </a:t>
            </a:r>
          </a:p>
          <a:p>
            <a:pPr>
              <a:lnSpc>
                <a:spcPts val="5400"/>
              </a:lnSpc>
            </a:pPr>
            <a:r>
              <a:rPr lang="en-US" altLang="zh-TW" sz="4000" dirty="0"/>
              <a:t>   (</a:t>
            </a:r>
            <a:r>
              <a:rPr lang="zh-TW" altLang="zh-TW" sz="4000" dirty="0"/>
              <a:t>副</a:t>
            </a:r>
            <a:r>
              <a:rPr lang="en-US" altLang="zh-TW" sz="4000" dirty="0"/>
              <a:t>)  </a:t>
            </a:r>
            <a:r>
              <a:rPr lang="zh-TW" altLang="zh-TW" sz="4000" dirty="0"/>
              <a:t>看哪，在這黑夜，眾地方召會</a:t>
            </a:r>
            <a:r>
              <a:rPr lang="zh-TW" altLang="en-US" sz="4000" dirty="0"/>
              <a:t>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憑聖靈而焚燒，發出主光輝。</a:t>
            </a:r>
          </a:p>
          <a:p>
            <a:pPr algn="ctr"/>
            <a:endParaRPr lang="zh-TW" altLang="en-US" b="0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21931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2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召會是那靈的翻版－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召會的建造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5" name="矩形 14"/>
          <p:cNvSpPr/>
          <p:nvPr/>
        </p:nvSpPr>
        <p:spPr>
          <a:xfrm>
            <a:off x="203067" y="1316345"/>
            <a:ext cx="11325558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內容出處：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召會的建造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為着召會需要正確的心和靈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柏克萊的信息記錄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奧祕的啟示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</a:p>
        </p:txBody>
      </p:sp>
    </p:spTree>
    <p:extLst>
      <p:ext uri="{BB962C8B-B14F-4D97-AF65-F5344CB8AC3E}">
        <p14:creationId xmlns:p14="http://schemas.microsoft.com/office/powerpoint/2010/main" val="42172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5" name="內容版面配置區 4">
            <a:extLst>
              <a:ext uri="{FF2B5EF4-FFF2-40B4-BE49-F238E27FC236}">
                <a16:creationId xmlns:a16="http://schemas.microsoft.com/office/drawing/2014/main" id="{28A45E5B-B089-4D42-BC67-176C03870AEE}"/>
              </a:ext>
            </a:extLst>
          </p:cNvPr>
          <p:cNvSpPr txBox="1">
            <a:spLocks/>
          </p:cNvSpPr>
          <p:nvPr/>
        </p:nvSpPr>
        <p:spPr>
          <a:xfrm>
            <a:off x="203067" y="1323031"/>
            <a:ext cx="11895175" cy="5382569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召會的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本質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實際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聖靈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召會完全是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那靈裏的事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5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en-US" altLang="zh-TW" sz="5100" dirty="0"/>
              <a:t>     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燈臺表徵</a:t>
            </a:r>
            <a:r>
              <a:rPr lang="zh-TW" altLang="zh-TW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</a:t>
            </a:r>
            <a:r>
              <a:rPr lang="en-US" altLang="zh-TW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6000" dirty="0">
                <a:latin typeface="微軟正黑體" panose="020B0604030504040204" pitchFamily="34" charset="-120"/>
              </a:rPr>
              <a:t>─ 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二五</a:t>
            </a: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31∼39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林後三</a:t>
            </a: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</a:p>
          <a:p>
            <a:pPr marL="0" indent="0">
              <a:buNone/>
            </a:pP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燈臺表徵</a:t>
            </a:r>
            <a:r>
              <a:rPr lang="zh-TW" altLang="zh-TW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那靈</a:t>
            </a:r>
            <a:r>
              <a:rPr lang="en-US" altLang="zh-TW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6000" dirty="0">
                <a:latin typeface="微軟正黑體" panose="020B0604030504040204" pitchFamily="34" charset="-120"/>
              </a:rPr>
              <a:t>─ 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撒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</a:p>
          <a:p>
            <a:pPr marL="0" indent="0">
              <a:buNone/>
            </a:pP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燈臺表徵</a:t>
            </a:r>
            <a:r>
              <a:rPr lang="zh-TW" altLang="zh-TW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lang="en-US" altLang="zh-TW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6000" dirty="0">
                <a:latin typeface="微軟正黑體" panose="020B0604030504040204" pitchFamily="34" charset="-120"/>
              </a:rPr>
              <a:t>─ 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啟一</a:t>
            </a:r>
            <a:r>
              <a:rPr lang="en-US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</a:p>
          <a:p>
            <a:pPr marL="0" indent="0">
              <a:buNone/>
            </a:pPr>
            <a:endParaRPr lang="en-US" altLang="zh-TW" sz="1600" dirty="0"/>
          </a:p>
          <a:p>
            <a:pPr marL="0" indent="0">
              <a:buNone/>
            </a:pP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燈臺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─為着神在三個時間期的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建造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5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 神要建造帳幕，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需要燈臺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TW" sz="5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 要重建聖殿，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需要燈臺</a:t>
            </a: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TW" sz="5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 今天神要建造召會，也</a:t>
            </a:r>
            <a:r>
              <a:rPr lang="zh-TW" altLang="en-US" sz="5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需要燈臺</a:t>
            </a:r>
            <a:r>
              <a:rPr lang="zh-TW" altLang="zh-TW" sz="5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5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3600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</a:t>
            </a:r>
          </a:p>
        </p:txBody>
      </p:sp>
    </p:spTree>
    <p:extLst>
      <p:ext uri="{BB962C8B-B14F-4D97-AF65-F5344CB8AC3E}">
        <p14:creationId xmlns:p14="http://schemas.microsoft.com/office/powerpoint/2010/main" val="1538826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</a:t>
            </a: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254844" y="1288124"/>
            <a:ext cx="1128149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/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眾燈臺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為着眾召會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啟一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12~13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/>
            <a:endParaRPr lang="en-US" altLang="zh-TW" sz="1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七燈、七眼和七靈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亞四２，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，亞三９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我們若要成為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耶穌的見證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，需要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的照耀、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七眼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的傳輸注視、以及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的運行作工。</a:t>
            </a:r>
            <a:endParaRPr lang="zh-TW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神的七靈為着七個召會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基督是為着建造的石頭 ─ 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五６，亞三９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在柏克萊的信息記錄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 第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一章</a:t>
            </a:r>
            <a:r>
              <a:rPr lang="zh-CN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 第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章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6202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2" name="矩形 1"/>
          <p:cNvSpPr/>
          <p:nvPr/>
        </p:nvSpPr>
        <p:spPr>
          <a:xfrm>
            <a:off x="433871" y="1538902"/>
            <a:ext cx="1154433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 召會是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耶穌的見證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耶穌的翻版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，作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生命的見證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1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耶穌的見證就是眾地方召會，乃是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關乎那靈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zh-TW" altLang="en-US" sz="3600" dirty="0"/>
              <a:t>     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主耶穌成就神的定旨，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不是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藉著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運動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乃是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藉著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生活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照樣，今天在主恢復裏的眾召會也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不是一種運動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生命的見證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2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作為耶穌見證的眾地方召會，乃是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耶穌生活的翻版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</a:t>
            </a:r>
          </a:p>
        </p:txBody>
      </p:sp>
    </p:spTree>
    <p:extLst>
      <p:ext uri="{BB962C8B-B14F-4D97-AF65-F5344CB8AC3E}">
        <p14:creationId xmlns:p14="http://schemas.microsoft.com/office/powerpoint/2010/main" val="3972804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275164" y="1288124"/>
            <a:ext cx="11281495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600"/>
              </a:spcAft>
            </a:pP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神獨一的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定旨和目標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弗五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32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22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，四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3~6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，太十六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18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11~14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17~18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 algn="just">
              <a:spcAft>
                <a:spcPts val="600"/>
              </a:spcAft>
              <a:tabLst>
                <a:tab pos="439738" algn="l"/>
              </a:tabLs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神選立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為一的地方：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舊約（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神的選擇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民二七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12~14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，申三四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1~5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）。 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新約（我們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人的靈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約四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23~24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600"/>
              </a:spcAft>
            </a:pPr>
            <a:r>
              <a:rPr lang="zh-TW" altLang="en-US" sz="3200" dirty="0"/>
              <a:t>    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今日真正的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耶路撒冷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在靈裏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我們都需要領悟，今天我們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人的靈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乃是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神所揀選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使我們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保守一的地方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召會的建造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 第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章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聖經中所啟示</a:t>
            </a:r>
            <a:r>
              <a:rPr kumimoji="1"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的建造</a:t>
            </a:r>
          </a:p>
        </p:txBody>
      </p:sp>
    </p:spTree>
    <p:extLst>
      <p:ext uri="{BB962C8B-B14F-4D97-AF65-F5344CB8AC3E}">
        <p14:creationId xmlns:p14="http://schemas.microsoft.com/office/powerpoint/2010/main" val="50848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聖經中所啟示</a:t>
            </a:r>
            <a:r>
              <a:rPr kumimoji="1"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的建造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244684" y="1288124"/>
            <a:ext cx="1169588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 algn="just">
              <a:spcAft>
                <a:spcPts val="600"/>
              </a:spcAft>
              <a:tabLst>
                <a:tab pos="439738" algn="l"/>
              </a:tabLs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創世記所啟示召會的建造：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神在這個世代所要作的，就是設立眾地方召會，好建立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正確的召會生活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。就一面的意義來說，這就是在今世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建造方舟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，（腓二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，）並引進國度時代。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要建造召會，我們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需要基督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女人的後裔。（創三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，賽七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。）沒有基督，就沒有路可以建造召會。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召會的建造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 第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章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28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使徒所看見召會的建造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272871" y="1091817"/>
            <a:ext cx="1170533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使徒彼得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基督是為着神建造的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房角石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，聖徒則是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活石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，被建造成為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屬靈的殿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彼前二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弗二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使徒保羅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作基督肢體的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聖徒被成全並盡功用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而建造基督的身體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就是召會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林前三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9~12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上，弗四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12~16</a:t>
            </a:r>
            <a:r>
              <a:rPr lang="zh-TW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使徒約翰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修補的職事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將信徒帶回到生命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約二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啟二二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這主恢復純正的啟示將我們帶回到生命，好建造召會以完成神的定旨。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召會的建造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 第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章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812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為着召會需要正確的心和靈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265004" y="1288124"/>
            <a:ext cx="1128149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正確的心 ─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新心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1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一個徹底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悔改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的心。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2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柔輭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的心。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Aft>
                <a:spcPts val="600"/>
              </a:spcAft>
            </a:pP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正確的靈 ─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我們要信入主耶穌，使我們的靈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得重生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成為新靈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indent="-363538">
              <a:spcAft>
                <a:spcPts val="600"/>
              </a:spcAft>
              <a:tabLst>
                <a:tab pos="439738" algn="l"/>
              </a:tabLst>
            </a:pP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被加強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到這靈裏。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為着召會需要正確的心和靈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980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228601" y="1288124"/>
            <a:ext cx="11711969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2138" indent="-592138">
              <a:spcBef>
                <a:spcPts val="600"/>
              </a:spcBef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靈裏貧窮 ─ 太五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600"/>
              </a:spcBef>
              <a:spcAft>
                <a:spcPts val="600"/>
              </a:spcAft>
            </a:pP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被神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以外的事物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佔滿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600"/>
              </a:spcBef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清心 ─ 太五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600"/>
              </a:spcBef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目的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專一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，只有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一個目標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600"/>
              </a:spcBef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 需要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愛的心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能力的靈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可十二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92138" indent="-592138">
              <a:spcBef>
                <a:spcPts val="600"/>
              </a:spcBef>
              <a:spcAft>
                <a:spcPts val="600"/>
              </a:spcAft>
            </a:pP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 需要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被加強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到我們得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重生的靈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裏，使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基督安家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在我們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心裏 </a:t>
            </a:r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 弗三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16~17</a:t>
            </a:r>
            <a:r>
              <a:rPr lang="zh-CN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  <a:tabLst>
                <a:tab pos="439738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為着召會需要正確的心和靈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為着召會需要正確的心和靈</a:t>
            </a:r>
          </a:p>
        </p:txBody>
      </p:sp>
    </p:spTree>
    <p:extLst>
      <p:ext uri="{BB962C8B-B14F-4D97-AF65-F5344CB8AC3E}">
        <p14:creationId xmlns:p14="http://schemas.microsoft.com/office/powerpoint/2010/main" val="288858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31">
            <a:extLst>
              <a:ext uri="{FF2B5EF4-FFF2-40B4-BE49-F238E27FC236}">
                <a16:creationId xmlns:a16="http://schemas.microsoft.com/office/drawing/2014/main" id="{98B7F44B-E72F-6D45-B72E-95FD7B0ECE3A}"/>
              </a:ext>
            </a:extLst>
          </p:cNvPr>
          <p:cNvGrpSpPr/>
          <p:nvPr/>
        </p:nvGrpSpPr>
        <p:grpSpPr>
          <a:xfrm>
            <a:off x="331787" y="4792136"/>
            <a:ext cx="5497339" cy="1085632"/>
            <a:chOff x="933507" y="3063146"/>
            <a:chExt cx="5497339" cy="1085632"/>
          </a:xfrm>
          <a:effectLst>
            <a:glow rad="508000">
              <a:schemeClr val="accent1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919FBDE7-91C8-7646-89BD-B8FF89678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A1624F32-506B-EF4F-BEA1-4264EC65C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5" name="Rectangle 63">
              <a:extLst>
                <a:ext uri="{FF2B5EF4-FFF2-40B4-BE49-F238E27FC236}">
                  <a16:creationId xmlns:a16="http://schemas.microsoft.com/office/drawing/2014/main" id="{B3675381-9464-B04F-A0CF-4683991B2B33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3E5A409B-C218-E244-8AC8-317D1EDD47E3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C71BA57B-5FDC-5A48-85FE-611025D13243}"/>
              </a:ext>
            </a:extLst>
          </p:cNvPr>
          <p:cNvGrpSpPr/>
          <p:nvPr/>
        </p:nvGrpSpPr>
        <p:grpSpPr>
          <a:xfrm>
            <a:off x="305479" y="4809310"/>
            <a:ext cx="5497339" cy="1085632"/>
            <a:chOff x="933507" y="3063146"/>
            <a:chExt cx="5497339" cy="1085632"/>
          </a:xfrm>
        </p:grpSpPr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560F9677-9D88-2F4F-AC72-D64F7A0F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28EDAC7E-F3D5-7E4C-83F2-F63835CF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5" name="Rectangle 63">
              <a:extLst>
                <a:ext uri="{FF2B5EF4-FFF2-40B4-BE49-F238E27FC236}">
                  <a16:creationId xmlns:a16="http://schemas.microsoft.com/office/drawing/2014/main" id="{CDCFC4AC-CFDE-3F4C-B5B4-D6E34D166D5D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D62BFF7F-2B14-8B45-9A7D-8992EFC8478A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6" name="TextBox 53">
            <a:extLst>
              <a:ext uri="{FF2B5EF4-FFF2-40B4-BE49-F238E27FC236}">
                <a16:creationId xmlns:a16="http://schemas.microsoft.com/office/drawing/2014/main" id="{D90ABB18-D91D-134B-B137-CE95D3345990}"/>
              </a:ext>
            </a:extLst>
          </p:cNvPr>
          <p:cNvSpPr txBox="1"/>
          <p:nvPr/>
        </p:nvSpPr>
        <p:spPr>
          <a:xfrm>
            <a:off x="305479" y="223038"/>
            <a:ext cx="8930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李常受文集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1975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年展覽內容單元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27" name="Group 54">
            <a:extLst>
              <a:ext uri="{FF2B5EF4-FFF2-40B4-BE49-F238E27FC236}">
                <a16:creationId xmlns:a16="http://schemas.microsoft.com/office/drawing/2014/main" id="{152290EF-6AC3-D14C-8697-147CE4E2D408}"/>
              </a:ext>
            </a:extLst>
          </p:cNvPr>
          <p:cNvGrpSpPr/>
          <p:nvPr/>
        </p:nvGrpSpPr>
        <p:grpSpPr>
          <a:xfrm>
            <a:off x="444999" y="980274"/>
            <a:ext cx="5237778" cy="74796"/>
            <a:chOff x="5012716" y="1129776"/>
            <a:chExt cx="3148718" cy="103072"/>
          </a:xfrm>
        </p:grpSpPr>
        <p:sp>
          <p:nvSpPr>
            <p:cNvPr id="28" name="Rounded Rectangle 55">
              <a:extLst>
                <a:ext uri="{FF2B5EF4-FFF2-40B4-BE49-F238E27FC236}">
                  <a16:creationId xmlns:a16="http://schemas.microsoft.com/office/drawing/2014/main" id="{50C76994-05DD-C34A-81A9-F26F4E88D61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id="{FD55AB6E-AB26-2C40-B205-D95476F37B43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Rounded Rectangle 57">
              <a:extLst>
                <a:ext uri="{FF2B5EF4-FFF2-40B4-BE49-F238E27FC236}">
                  <a16:creationId xmlns:a16="http://schemas.microsoft.com/office/drawing/2014/main" id="{E86043C9-A7DF-BE40-B880-CA976532D75A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9BA15A56-9D95-3B48-A8E3-A287B1E071E1}"/>
              </a:ext>
            </a:extLst>
          </p:cNvPr>
          <p:cNvGrpSpPr/>
          <p:nvPr/>
        </p:nvGrpSpPr>
        <p:grpSpPr>
          <a:xfrm>
            <a:off x="305479" y="3118863"/>
            <a:ext cx="5497339" cy="1093498"/>
            <a:chOff x="946329" y="1878269"/>
            <a:chExt cx="5497339" cy="1093498"/>
          </a:xfrm>
          <a:solidFill>
            <a:schemeClr val="accent3">
              <a:lumMod val="75000"/>
            </a:schemeClr>
          </a:solidFill>
        </p:grpSpPr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1231940-EB60-1D44-A6E8-13B7BECC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128C6B93-0291-8342-B551-C7DF928AA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:a16="http://schemas.microsoft.com/office/drawing/2014/main" id="{07949167-B7C2-1F40-A6B6-F86162F2F55F}"/>
                </a:ext>
              </a:extLst>
            </p:cNvPr>
            <p:cNvSpPr/>
            <p:nvPr/>
          </p:nvSpPr>
          <p:spPr>
            <a:xfrm>
              <a:off x="6323627" y="1878269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A49666B-8B8B-9045-AC15-7BB8AC3D1A13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47" name="TextBox 74">
            <a:extLst>
              <a:ext uri="{FF2B5EF4-FFF2-40B4-BE49-F238E27FC236}">
                <a16:creationId xmlns:a16="http://schemas.microsoft.com/office/drawing/2014/main" id="{5CC443D5-EDD6-4C40-8BB3-9960C993C07D}"/>
              </a:ext>
            </a:extLst>
          </p:cNvPr>
          <p:cNvSpPr txBox="1"/>
          <p:nvPr/>
        </p:nvSpPr>
        <p:spPr>
          <a:xfrm>
            <a:off x="1407882" y="5070024"/>
            <a:ext cx="41097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4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三一神之真理的辯證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19C29932-10A7-6A43-9592-D48762E06CCD}"/>
              </a:ext>
            </a:extLst>
          </p:cNvPr>
          <p:cNvSpPr txBox="1"/>
          <p:nvPr/>
        </p:nvSpPr>
        <p:spPr>
          <a:xfrm>
            <a:off x="1407882" y="339024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41CF9011-8C90-6441-B485-3C5644CB34D9}"/>
              </a:ext>
            </a:extLst>
          </p:cNvPr>
          <p:cNvGrpSpPr/>
          <p:nvPr/>
        </p:nvGrpSpPr>
        <p:grpSpPr>
          <a:xfrm>
            <a:off x="6059095" y="3085307"/>
            <a:ext cx="5533593" cy="1089820"/>
            <a:chOff x="885367" y="4251172"/>
            <a:chExt cx="5533593" cy="1089820"/>
          </a:xfrm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6B21E024-1589-0D4F-B63E-75E6975B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8B0BA1A7-F151-D748-A940-81A5F428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266482ED-6B67-4F45-BD10-24683C06579A}"/>
                </a:ext>
              </a:extLst>
            </p:cNvPr>
            <p:cNvSpPr/>
            <p:nvPr/>
          </p:nvSpPr>
          <p:spPr>
            <a:xfrm>
              <a:off x="6322690" y="4251172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3896C01C-224F-0B4A-942B-03E07442F763}"/>
                </a:ext>
              </a:extLst>
            </p:cNvPr>
            <p:cNvSpPr/>
            <p:nvPr/>
          </p:nvSpPr>
          <p:spPr>
            <a:xfrm>
              <a:off x="5356640" y="4253266"/>
              <a:ext cx="954166" cy="10856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54" name="TextBox 74">
            <a:extLst>
              <a:ext uri="{FF2B5EF4-FFF2-40B4-BE49-F238E27FC236}">
                <a16:creationId xmlns:a16="http://schemas.microsoft.com/office/drawing/2014/main" id="{3404A2A6-CB09-2A4E-B7E0-DA14FC9295EE}"/>
              </a:ext>
            </a:extLst>
          </p:cNvPr>
          <p:cNvSpPr txBox="1"/>
          <p:nvPr/>
        </p:nvSpPr>
        <p:spPr>
          <a:xfrm>
            <a:off x="7209639" y="333782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grpSp>
        <p:nvGrpSpPr>
          <p:cNvPr id="55" name="群組 54">
            <a:extLst>
              <a:ext uri="{FF2B5EF4-FFF2-40B4-BE49-F238E27FC236}">
                <a16:creationId xmlns:a16="http://schemas.microsoft.com/office/drawing/2014/main" id="{4237DD6C-8399-644D-BAF1-FFA4EDFA0A40}"/>
              </a:ext>
            </a:extLst>
          </p:cNvPr>
          <p:cNvGrpSpPr/>
          <p:nvPr/>
        </p:nvGrpSpPr>
        <p:grpSpPr>
          <a:xfrm>
            <a:off x="5965035" y="4812479"/>
            <a:ext cx="5627653" cy="1082767"/>
            <a:chOff x="791307" y="5505053"/>
            <a:chExt cx="5627653" cy="1082767"/>
          </a:xfrm>
        </p:grpSpPr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E37E1100-B148-814B-935F-973A2333A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E5CB2BE-ED1C-9F42-BF2C-F844B781D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8" name="Rectangle 71">
              <a:extLst>
                <a:ext uri="{FF2B5EF4-FFF2-40B4-BE49-F238E27FC236}">
                  <a16:creationId xmlns:a16="http://schemas.microsoft.com/office/drawing/2014/main" id="{EC03ECC9-2666-644F-9E2D-08C020A4A271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5BF42400-1C6F-8145-AA14-048ED950F318}"/>
                </a:ext>
              </a:extLst>
            </p:cNvPr>
            <p:cNvSpPr/>
            <p:nvPr/>
          </p:nvSpPr>
          <p:spPr>
            <a:xfrm>
              <a:off x="5324947" y="5505053"/>
              <a:ext cx="985858" cy="10742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60" name="TextBox 74">
            <a:extLst>
              <a:ext uri="{FF2B5EF4-FFF2-40B4-BE49-F238E27FC236}">
                <a16:creationId xmlns:a16="http://schemas.microsoft.com/office/drawing/2014/main" id="{95290FB5-BF48-1649-BE30-3F2AEC04BCF1}"/>
              </a:ext>
            </a:extLst>
          </p:cNvPr>
          <p:cNvSpPr txBox="1"/>
          <p:nvPr/>
        </p:nvSpPr>
        <p:spPr>
          <a:xfrm>
            <a:off x="7209639" y="5064696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B925CE6-0B53-DD4F-8852-BBBF0AE1A7B4}"/>
              </a:ext>
            </a:extLst>
          </p:cNvPr>
          <p:cNvSpPr txBox="1"/>
          <p:nvPr/>
        </p:nvSpPr>
        <p:spPr>
          <a:xfrm>
            <a:off x="1600449" y="1425247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憑基督而活以產生召會作耶穌的見證，</a:t>
            </a: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就是基督活的身體並三一神的繁增 </a:t>
            </a:r>
          </a:p>
        </p:txBody>
      </p:sp>
    </p:spTree>
    <p:extLst>
      <p:ext uri="{BB962C8B-B14F-4D97-AF65-F5344CB8AC3E}">
        <p14:creationId xmlns:p14="http://schemas.microsoft.com/office/powerpoint/2010/main" val="230279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1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402E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F69D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5A58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4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FC4B8920-157E-C74E-99EA-DAE9755160D9}"/>
              </a:ext>
            </a:extLst>
          </p:cNvPr>
          <p:cNvSpPr txBox="1"/>
          <p:nvPr/>
        </p:nvSpPr>
        <p:spPr>
          <a:xfrm>
            <a:off x="2662209" y="290682"/>
            <a:ext cx="7725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latin typeface="Helvetica Neue"/>
              </a:rPr>
              <a:t>    </a:t>
            </a:r>
            <a:r>
              <a:rPr lang="zh-TW" altLang="en-US" sz="4000" u="sng" dirty="0">
                <a:latin typeface="Helvetica Neue"/>
              </a:rPr>
              <a:t>金燈臺是靈的複製</a:t>
            </a:r>
            <a:r>
              <a:rPr lang="zh-TW" altLang="en-US" sz="4000" dirty="0">
                <a:latin typeface="Helvetica Neue"/>
              </a:rPr>
              <a:t>      </a:t>
            </a:r>
            <a:r>
              <a:rPr lang="zh-TW" altLang="en-US" sz="2800" dirty="0">
                <a:latin typeface="Helvetica Neue"/>
              </a:rPr>
              <a:t>補充本</a:t>
            </a:r>
            <a:r>
              <a:rPr lang="en-US" altLang="zh-TW" sz="2800" dirty="0">
                <a:latin typeface="Helvetica Neue"/>
              </a:rPr>
              <a:t>511</a:t>
            </a:r>
            <a:r>
              <a:rPr lang="zh-TW" altLang="en-US" sz="2800" dirty="0">
                <a:latin typeface="Helvetica Neue"/>
              </a:rPr>
              <a:t>首</a:t>
            </a:r>
            <a:endParaRPr lang="en-US" altLang="zh-TW" sz="2800" dirty="0">
              <a:latin typeface="Helvetica Neue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11E00E-975E-41BA-89A1-6E4CEB972E69}"/>
              </a:ext>
            </a:extLst>
          </p:cNvPr>
          <p:cNvSpPr/>
          <p:nvPr/>
        </p:nvSpPr>
        <p:spPr>
          <a:xfrm>
            <a:off x="1663078" y="1222100"/>
            <a:ext cx="905633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altLang="zh-TW" sz="4000" dirty="0"/>
              <a:t>    </a:t>
            </a:r>
            <a:r>
              <a:rPr lang="zh-TW" altLang="en-US" sz="4000" dirty="0"/>
              <a:t>二</a:t>
            </a:r>
            <a:r>
              <a:rPr lang="en-US" altLang="zh-TW" sz="4000" dirty="0"/>
              <a:t>   </a:t>
            </a:r>
            <a:r>
              <a:rPr lang="zh-TW" altLang="zh-TW" sz="4000" dirty="0"/>
              <a:t>神有形有體的住在基督裡；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基督如今是靈，是一切實際。</a:t>
            </a:r>
            <a:br>
              <a:rPr lang="en-US" altLang="zh-TW" sz="4000" dirty="0"/>
            </a:br>
            <a:r>
              <a:rPr lang="en-US" altLang="zh-TW" sz="4000" dirty="0"/>
              <a:t>           </a:t>
            </a:r>
            <a:r>
              <a:rPr lang="zh-TW" altLang="zh-TW" sz="4000" dirty="0"/>
              <a:t>個個金燈臺是這靈的複製，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召會在各地方一一的顯出。</a:t>
            </a:r>
          </a:p>
          <a:p>
            <a:pPr>
              <a:lnSpc>
                <a:spcPts val="3000"/>
              </a:lnSpc>
            </a:pPr>
            <a:r>
              <a:rPr lang="en-US" altLang="zh-TW" sz="4000" dirty="0"/>
              <a:t>       </a:t>
            </a:r>
          </a:p>
          <a:p>
            <a:pPr>
              <a:lnSpc>
                <a:spcPts val="5400"/>
              </a:lnSpc>
            </a:pPr>
            <a:r>
              <a:rPr lang="en-US" altLang="zh-TW" sz="4000" dirty="0"/>
              <a:t>   (</a:t>
            </a:r>
            <a:r>
              <a:rPr lang="zh-TW" altLang="zh-TW" sz="4000" dirty="0"/>
              <a:t>副</a:t>
            </a:r>
            <a:r>
              <a:rPr lang="en-US" altLang="zh-TW" sz="4000" dirty="0"/>
              <a:t>)  </a:t>
            </a:r>
            <a:r>
              <a:rPr lang="zh-TW" altLang="zh-TW" sz="4000" dirty="0"/>
              <a:t>看哪，在這黑夜，眾地方召會</a:t>
            </a:r>
            <a:r>
              <a:rPr lang="zh-TW" altLang="en-US" sz="4000" dirty="0"/>
              <a:t>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憑聖靈而焚燒，發出主光輝。</a:t>
            </a:r>
          </a:p>
          <a:p>
            <a:pPr algn="ctr"/>
            <a:endParaRPr lang="zh-TW" altLang="en-US" b="0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87795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2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召會是那靈的翻版－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召會的建造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4FB46A42-1346-C840-9638-5FD42E914575}"/>
              </a:ext>
            </a:extLst>
          </p:cNvPr>
          <p:cNvGrpSpPr/>
          <p:nvPr/>
        </p:nvGrpSpPr>
        <p:grpSpPr>
          <a:xfrm>
            <a:off x="7443968" y="171256"/>
            <a:ext cx="4654274" cy="957942"/>
            <a:chOff x="946329" y="1873903"/>
            <a:chExt cx="4654274" cy="1097299"/>
          </a:xfrm>
        </p:grpSpPr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357CB029-B8CA-A843-B146-943774562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E453374A-E633-564D-87DC-5B85517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id="{F729C26B-6973-CF41-BF78-CACC33945C88}"/>
                </a:ext>
              </a:extLst>
            </p:cNvPr>
            <p:cNvSpPr/>
            <p:nvPr/>
          </p:nvSpPr>
          <p:spPr>
            <a:xfrm>
              <a:off x="5480562" y="1873903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2" name="TextBox 74">
            <a:extLst>
              <a:ext uri="{FF2B5EF4-FFF2-40B4-BE49-F238E27FC236}">
                <a16:creationId xmlns:a16="http://schemas.microsoft.com/office/drawing/2014/main" id="{673E355D-3181-EE4D-99DA-058686B0DB6F}"/>
              </a:ext>
            </a:extLst>
          </p:cNvPr>
          <p:cNvSpPr txBox="1"/>
          <p:nvPr/>
        </p:nvSpPr>
        <p:spPr>
          <a:xfrm>
            <a:off x="8106811" y="36508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15" name="矩形 14"/>
          <p:cNvSpPr/>
          <p:nvPr/>
        </p:nvSpPr>
        <p:spPr>
          <a:xfrm>
            <a:off x="203066" y="1316345"/>
            <a:ext cx="11988933" cy="2956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內容出處：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關於三一神的真理以及真理 和實行緊要的點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依照聖經純正話語的三一神啟示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何等的異端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--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兩位聖父，兩位賜生命的靈，三位神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  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7612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20102D3F-0E4A-6045-97E9-AA1C0935B33A}"/>
              </a:ext>
            </a:extLst>
          </p:cNvPr>
          <p:cNvSpPr txBox="1"/>
          <p:nvPr/>
        </p:nvSpPr>
        <p:spPr>
          <a:xfrm>
            <a:off x="402955" y="1828799"/>
            <a:ext cx="11406753" cy="444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近日有人謠傳我們關於神聖三一的教訓是異端。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我們要讓人知道，我們是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按照神純正的話相信神聖的三一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本篇信息的用處，不僅是要向批評者作出聲明，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也是要對地方召會中親愛的聖徒有所幫助，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使大家知道，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關於三一神，我們所相信的乃是根據聖經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algn="r">
              <a:lnSpc>
                <a:spcPts val="4000"/>
              </a:lnSpc>
              <a:spcBef>
                <a:spcPts val="600"/>
              </a:spcBef>
            </a:pP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lnSpc>
                <a:spcPts val="3600"/>
              </a:lnSpc>
            </a:pP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李常受文集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1975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1976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 第二冊，</a:t>
            </a: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lnSpc>
                <a:spcPts val="3600"/>
              </a:lnSpc>
            </a:pP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397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3499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背景與負擔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8929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3499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背景與負擔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1939544-57C1-E244-9F23-C5082E883FEC}"/>
              </a:ext>
            </a:extLst>
          </p:cNvPr>
          <p:cNvSpPr txBox="1"/>
          <p:nvPr/>
        </p:nvSpPr>
        <p:spPr>
          <a:xfrm>
            <a:off x="396152" y="1867530"/>
            <a:ext cx="11406753" cy="370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論到三而一的神這件事，許多基督徒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只在意他們的傳統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不在意聖經明白、準確的話語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為了保持他們的傳統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，他們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曲解聖經的話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，不願絕對回到聖經純正的話上。因著這種傳統，一場爭戰正在進行。儘管我們不喜歡爭戰，我們卻無法避免。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algn="r">
              <a:lnSpc>
                <a:spcPts val="4000"/>
              </a:lnSpc>
              <a:spcBef>
                <a:spcPts val="600"/>
              </a:spcBef>
            </a:pP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lnSpc>
                <a:spcPts val="3600"/>
              </a:lnSpc>
            </a:pP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李常受文集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1975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1976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 第三冊，</a:t>
            </a: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lnSpc>
                <a:spcPts val="3600"/>
              </a:lnSpc>
            </a:pP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何等的異端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兩位聖父，兩位賜生命的靈，三位神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333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0992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0118A1D7-69AE-7B45-93C9-0D6EA2217546}"/>
              </a:ext>
            </a:extLst>
          </p:cNvPr>
          <p:cNvSpPr txBox="1"/>
          <p:nvPr/>
        </p:nvSpPr>
        <p:spPr>
          <a:xfrm>
            <a:off x="4721912" y="1713631"/>
            <a:ext cx="702690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因你為大，且行奇妙的事；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惟獨你是神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詩八六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我是耶和華，再沒有別神；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除了我以外沒有神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賽四五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因為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只有一位神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提前二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曉得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神只有一位，再沒有別的神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林前八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下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3B5E3CBD-3149-2D4E-82E7-C13DCA04DD66}"/>
              </a:ext>
            </a:extLst>
          </p:cNvPr>
          <p:cNvSpPr txBox="1"/>
          <p:nvPr/>
        </p:nvSpPr>
        <p:spPr>
          <a:xfrm>
            <a:off x="5066300" y="5398501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4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這是基本而總結的原則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47DB986-6A08-2C4A-9E27-2AF290AA301B}"/>
              </a:ext>
            </a:extLst>
          </p:cNvPr>
          <p:cNvSpPr txBox="1"/>
          <p:nvPr/>
        </p:nvSpPr>
        <p:spPr>
          <a:xfrm>
            <a:off x="212490" y="1532717"/>
            <a:ext cx="410112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66713" lvl="1"/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22098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79DA3AE-0D23-5347-8F37-80D73B6C770E}"/>
              </a:ext>
            </a:extLst>
          </p:cNvPr>
          <p:cNvSpPr txBox="1"/>
          <p:nvPr/>
        </p:nvSpPr>
        <p:spPr>
          <a:xfrm>
            <a:off x="4721912" y="1713631"/>
            <a:ext cx="724953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我又聽見主的聲音，說，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可以差遣誰呢？誰肯為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去呢？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賽六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耶穌回答說，人若愛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，就必遵守我的話，我父也必愛他，並且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要到他那裡去，同他安排住處。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約十四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阿，求你在你的名，就是你所賜給我的名裡，保守他們，使他們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成為一，像我們一樣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        約十七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385CC6DD-65D9-6B41-9631-EDD41F9A0AF1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</p:spTree>
    <p:extLst>
      <p:ext uri="{BB962C8B-B14F-4D97-AF65-F5344CB8AC3E}">
        <p14:creationId xmlns:p14="http://schemas.microsoft.com/office/powerpoint/2010/main" val="30817838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00E13DD-96E6-3141-92AE-DE6E7032FAA6}"/>
              </a:ext>
            </a:extLst>
          </p:cNvPr>
          <p:cNvSpPr txBox="1"/>
          <p:nvPr/>
        </p:nvSpPr>
        <p:spPr>
          <a:xfrm>
            <a:off x="4721912" y="1713631"/>
            <a:ext cx="70269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所以你們要去，</a:t>
            </a:r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使萬民作我的門徒，</a:t>
            </a:r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將他們浸入</a:t>
            </a:r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父、子、聖靈的名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裡，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太二八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B683C0EA-C583-1740-AB40-DD39722856CA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</p:spTree>
    <p:extLst>
      <p:ext uri="{BB962C8B-B14F-4D97-AF65-F5344CB8AC3E}">
        <p14:creationId xmlns:p14="http://schemas.microsoft.com/office/powerpoint/2010/main" val="3336508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F65B022-986D-7848-A0F4-1A2765787B2A}"/>
              </a:ext>
            </a:extLst>
          </p:cNvPr>
          <p:cNvSpPr txBox="1"/>
          <p:nvPr/>
        </p:nvSpPr>
        <p:spPr>
          <a:xfrm>
            <a:off x="212490" y="1532717"/>
            <a:ext cx="451149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C367164F-7FBF-4B40-8D3E-C7C8D40925A8}"/>
              </a:ext>
            </a:extLst>
          </p:cNvPr>
          <p:cNvSpPr txBox="1"/>
          <p:nvPr/>
        </p:nvSpPr>
        <p:spPr>
          <a:xfrm>
            <a:off x="4721912" y="1713631"/>
            <a:ext cx="70269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父是神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就是照著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父神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的先見被揀選，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彼前一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子是神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也是出於他們的，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祂是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在萬有之上，永遠受頌讚的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。阿們。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羅九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下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靈是神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彼得說，亞拿尼亞，為甚麼撒但充滿了你的心，叫你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欺騙聖靈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你不是欺騙人，乃是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欺騙神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了。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徒五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65FFCD1-99C9-CD4E-8207-CA58D268DB8F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</p:spTree>
    <p:extLst>
      <p:ext uri="{BB962C8B-B14F-4D97-AF65-F5344CB8AC3E}">
        <p14:creationId xmlns:p14="http://schemas.microsoft.com/office/powerpoint/2010/main" val="24271976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F8E031D-5F00-804B-90DC-B6599CDA11CA}"/>
              </a:ext>
            </a:extLst>
          </p:cNvPr>
          <p:cNvSpPr txBox="1"/>
          <p:nvPr/>
        </p:nvSpPr>
        <p:spPr>
          <a:xfrm>
            <a:off x="4721912" y="1713631"/>
            <a:ext cx="747008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父是永遠的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祂的名稱為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全能的神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永遠的父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賽九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下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子是永遠的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惟有你仍是一樣，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你的年數也沒有窮盡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                     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來一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靈是永遠的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何況基督藉著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永遠的靈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，將自己無瑕無疵的獻給神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dirty="0">
                <a:latin typeface="微軟正黑體" panose="020B0604030504040204" pitchFamily="34" charset="-120"/>
              </a:rPr>
              <a:t>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                 來九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6E11CB-ED11-3B40-8709-5BE13A50119B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</p:spTree>
    <p:extLst>
      <p:ext uri="{BB962C8B-B14F-4D97-AF65-F5344CB8AC3E}">
        <p14:creationId xmlns:p14="http://schemas.microsoft.com/office/powerpoint/2010/main" val="17070367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14" name="Group 55">
            <a:extLst>
              <a:ext uri="{FF2B5EF4-FFF2-40B4-BE49-F238E27FC236}">
                <a16:creationId xmlns:a16="http://schemas.microsoft.com/office/drawing/2014/main" id="{5F302844-7D54-9241-A59F-42EB33340845}"/>
              </a:ext>
            </a:extLst>
          </p:cNvPr>
          <p:cNvGrpSpPr/>
          <p:nvPr/>
        </p:nvGrpSpPr>
        <p:grpSpPr>
          <a:xfrm>
            <a:off x="5916814" y="1067300"/>
            <a:ext cx="4206168" cy="89582"/>
            <a:chOff x="5012716" y="1129776"/>
            <a:chExt cx="3148718" cy="103072"/>
          </a:xfrm>
        </p:grpSpPr>
        <p:sp>
          <p:nvSpPr>
            <p:cNvPr id="16" name="Rounded Rectangle 70">
              <a:extLst>
                <a:ext uri="{FF2B5EF4-FFF2-40B4-BE49-F238E27FC236}">
                  <a16:creationId xmlns:a16="http://schemas.microsoft.com/office/drawing/2014/main" id="{A4B8CD73-F168-2D47-A616-F61EFE3E3BDA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7" name="Rounded Rectangle 71">
              <a:extLst>
                <a:ext uri="{FF2B5EF4-FFF2-40B4-BE49-F238E27FC236}">
                  <a16:creationId xmlns:a16="http://schemas.microsoft.com/office/drawing/2014/main" id="{CB4A9B2E-8499-3D42-B9CB-AC8997F986F0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Rounded Rectangle 72">
              <a:extLst>
                <a:ext uri="{FF2B5EF4-FFF2-40B4-BE49-F238E27FC236}">
                  <a16:creationId xmlns:a16="http://schemas.microsoft.com/office/drawing/2014/main" id="{5741CDC0-6359-E041-A5DB-BD4D8C37389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66F7FA5E-1588-4D4E-8BFD-E306F83559E1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D0A7CDF-3529-D248-A779-AC6FAB26F353}"/>
              </a:ext>
            </a:extLst>
          </p:cNvPr>
          <p:cNvSpPr txBox="1"/>
          <p:nvPr/>
        </p:nvSpPr>
        <p:spPr>
          <a:xfrm>
            <a:off x="4721912" y="1713631"/>
            <a:ext cx="70269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，祂必賜給你們另一位保惠師，叫祂永遠與你們同在，就是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實際的靈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，乃世人不能接受的，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約十四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主耶穌基督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的恩，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的愛，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的交通，與你們眾人同在。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林後十三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69024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335B8479-991C-5247-8DDF-77626855A881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081D0030-B986-0C4A-B638-E964813DB367}"/>
              </a:ext>
            </a:extLst>
          </p:cNvPr>
          <p:cNvSpPr txBox="1"/>
          <p:nvPr/>
        </p:nvSpPr>
        <p:spPr>
          <a:xfrm>
            <a:off x="4721911" y="1713631"/>
            <a:ext cx="72405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子就是父；子與父是一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有一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子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賜給我們；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祂的名稱為奇妙的策士、全能的神、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永遠的父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、和平的君。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賽九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我與父原是一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約十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末後的亞當成了賜生命的靈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『…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末後的亞當成了賜生命的靈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林前十五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45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下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子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就是靈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而且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那靈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林後三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1718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FC4B8920-157E-C74E-99EA-DAE9755160D9}"/>
              </a:ext>
            </a:extLst>
          </p:cNvPr>
          <p:cNvSpPr txBox="1"/>
          <p:nvPr/>
        </p:nvSpPr>
        <p:spPr>
          <a:xfrm>
            <a:off x="2662209" y="290682"/>
            <a:ext cx="7725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latin typeface="Helvetica Neue"/>
              </a:rPr>
              <a:t>    </a:t>
            </a:r>
            <a:r>
              <a:rPr lang="zh-TW" altLang="en-US" sz="4000" u="sng" dirty="0">
                <a:latin typeface="Helvetica Neue"/>
              </a:rPr>
              <a:t>金燈臺是靈的複製</a:t>
            </a:r>
            <a:r>
              <a:rPr lang="zh-TW" altLang="en-US" sz="4000" dirty="0">
                <a:latin typeface="Helvetica Neue"/>
              </a:rPr>
              <a:t>      </a:t>
            </a:r>
            <a:r>
              <a:rPr lang="zh-TW" altLang="en-US" sz="2800" dirty="0">
                <a:latin typeface="Helvetica Neue"/>
              </a:rPr>
              <a:t>補充本</a:t>
            </a:r>
            <a:r>
              <a:rPr lang="en-US" altLang="zh-TW" sz="2800" dirty="0">
                <a:latin typeface="Helvetica Neue"/>
              </a:rPr>
              <a:t>511</a:t>
            </a:r>
            <a:r>
              <a:rPr lang="zh-TW" altLang="en-US" sz="2800" dirty="0">
                <a:latin typeface="Helvetica Neue"/>
              </a:rPr>
              <a:t>首</a:t>
            </a:r>
            <a:endParaRPr lang="en-US" altLang="zh-TW" sz="2800" dirty="0">
              <a:latin typeface="Helvetica Neue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11E00E-975E-41BA-89A1-6E4CEB972E69}"/>
              </a:ext>
            </a:extLst>
          </p:cNvPr>
          <p:cNvSpPr/>
          <p:nvPr/>
        </p:nvSpPr>
        <p:spPr>
          <a:xfrm>
            <a:off x="1663078" y="1222100"/>
            <a:ext cx="905633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altLang="zh-TW" sz="4000" dirty="0"/>
              <a:t>    </a:t>
            </a:r>
            <a:r>
              <a:rPr lang="zh-TW" altLang="en-US" sz="4000" dirty="0"/>
              <a:t>三   </a:t>
            </a:r>
            <a:r>
              <a:rPr lang="zh-TW" altLang="zh-TW" sz="4000" dirty="0"/>
              <a:t>行走眾召會中，是一位人子。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</a:t>
            </a:r>
            <a:r>
              <a:rPr lang="zh-TW" altLang="en-US" sz="4000" dirty="0"/>
              <a:t>  </a:t>
            </a:r>
            <a:r>
              <a:rPr lang="zh-TW" altLang="zh-TW" sz="4000" dirty="0"/>
              <a:t>祂穿著細麻衣，乃是大祭司！</a:t>
            </a:r>
            <a:br>
              <a:rPr lang="en-US" altLang="zh-TW" sz="4000" dirty="0"/>
            </a:br>
            <a:r>
              <a:rPr lang="en-US" altLang="zh-TW" sz="4000" dirty="0"/>
              <a:t>        </a:t>
            </a:r>
            <a:r>
              <a:rPr lang="zh-TW" altLang="en-US" sz="4000" dirty="0"/>
              <a:t> </a:t>
            </a:r>
            <a:r>
              <a:rPr lang="en-US" altLang="zh-TW" sz="4000" dirty="0"/>
              <a:t> </a:t>
            </a:r>
            <a:r>
              <a:rPr lang="zh-TW" altLang="en-US" sz="4000" dirty="0"/>
              <a:t> </a:t>
            </a:r>
            <a:r>
              <a:rPr lang="zh-TW" altLang="zh-TW" sz="4000" dirty="0"/>
              <a:t>胸前束著金帶，在愛裡照顧；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</a:t>
            </a:r>
            <a:r>
              <a:rPr lang="zh-TW" altLang="en-US" sz="4000" dirty="0"/>
              <a:t>  </a:t>
            </a:r>
            <a:r>
              <a:rPr lang="en-US" altLang="zh-TW" sz="4000" dirty="0"/>
              <a:t> </a:t>
            </a:r>
            <a:r>
              <a:rPr lang="zh-TW" altLang="zh-TW" sz="4000" dirty="0"/>
              <a:t>七星在祂手中，眾召會有路！</a:t>
            </a:r>
          </a:p>
          <a:p>
            <a:pPr>
              <a:lnSpc>
                <a:spcPts val="3000"/>
              </a:lnSpc>
            </a:pPr>
            <a:r>
              <a:rPr lang="en-US" altLang="zh-TW" sz="4000" dirty="0"/>
              <a:t>       </a:t>
            </a:r>
          </a:p>
          <a:p>
            <a:pPr>
              <a:lnSpc>
                <a:spcPts val="5400"/>
              </a:lnSpc>
            </a:pPr>
            <a:r>
              <a:rPr lang="en-US" altLang="zh-TW" sz="4000" dirty="0"/>
              <a:t>   (</a:t>
            </a:r>
            <a:r>
              <a:rPr lang="zh-TW" altLang="zh-TW" sz="4000" dirty="0"/>
              <a:t>副</a:t>
            </a:r>
            <a:r>
              <a:rPr lang="en-US" altLang="zh-TW" sz="4000" dirty="0"/>
              <a:t>)  </a:t>
            </a:r>
            <a:r>
              <a:rPr lang="zh-TW" altLang="zh-TW" sz="4000" dirty="0"/>
              <a:t>看哪，在這黑夜，眾地方召會</a:t>
            </a:r>
            <a:r>
              <a:rPr lang="zh-TW" altLang="en-US" sz="4000" dirty="0"/>
              <a:t>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憑聖靈而焚燒，發出主光輝。</a:t>
            </a:r>
          </a:p>
          <a:p>
            <a:pPr algn="ctr"/>
            <a:endParaRPr lang="zh-TW" altLang="en-US" b="0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174522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E64A8AE-1757-1C48-9442-DCBE76D17087}"/>
              </a:ext>
            </a:extLst>
          </p:cNvPr>
          <p:cNvSpPr txBox="1"/>
          <p:nvPr/>
        </p:nvSpPr>
        <p:spPr>
          <a:xfrm>
            <a:off x="212490" y="1532717"/>
            <a:ext cx="451149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神是獨一無二的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buFont typeface="Wingdings" pitchFamily="2" charset="2"/>
              <a:buChar char="l"/>
            </a:pPr>
            <a:r>
              <a:rPr kumimoji="1" lang="zh-TW" altLang="en-US" sz="36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神乃是三而一的</a:t>
            </a:r>
            <a:endParaRPr kumimoji="1" lang="en-US" altLang="zh-TW" sz="36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父、子、聖靈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三者都是神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三者都是永遠的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三者同時存在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三者是一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7063" lvl="1" indent="-260350">
              <a:buFont typeface="Arial" panose="020B0604020202020204" pitchFamily="34" charset="0"/>
              <a:buChar char="•"/>
            </a:pPr>
            <a:r>
              <a:rPr kumimoji="1" lang="zh-TW" altLang="en-US" sz="32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三者都在我們裏面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D0BC6D7-687C-914F-A8A3-C0DA3046EF40}"/>
              </a:ext>
            </a:extLst>
          </p:cNvPr>
          <p:cNvSpPr txBox="1"/>
          <p:nvPr/>
        </p:nvSpPr>
        <p:spPr>
          <a:xfrm>
            <a:off x="4721912" y="1713631"/>
            <a:ext cx="734458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父在我們裏面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一位眾人的神與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，就是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那</a:t>
            </a:r>
            <a:r>
              <a:rPr lang="en-US" altLang="zh-TW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在眾人之內的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                                      弗四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子在我們裏面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基督在你們裏面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成了榮耀的盼望。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西一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27</a:t>
            </a: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豈不知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耶穌基督在你們裏面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麼？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</a:p>
          <a:p>
            <a:pPr algn="r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林後十三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</a:p>
          <a:p>
            <a:pPr marL="457200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靈在我們裏面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實際的靈</a:t>
            </a:r>
            <a:r>
              <a:rPr lang="en-US" altLang="zh-TW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要在你們裏面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約十四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87202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>
            <a:extLst>
              <a:ext uri="{FF2B5EF4-FFF2-40B4-BE49-F238E27FC236}">
                <a16:creationId xmlns:a16="http://schemas.microsoft.com/office/drawing/2014/main" id="{B5DBB823-9C00-AA48-B687-F68FCDEF18C5}"/>
              </a:ext>
            </a:extLst>
          </p:cNvPr>
          <p:cNvGrpSpPr/>
          <p:nvPr/>
        </p:nvGrpSpPr>
        <p:grpSpPr>
          <a:xfrm>
            <a:off x="7452993" y="111277"/>
            <a:ext cx="4614721" cy="957942"/>
            <a:chOff x="212490" y="215798"/>
            <a:chExt cx="4614721" cy="1088534"/>
          </a:xfrm>
        </p:grpSpPr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B3C6BC13-F097-CF40-B703-B7B5ADA26955}"/>
                </a:ext>
              </a:extLst>
            </p:cNvPr>
            <p:cNvGrpSpPr/>
            <p:nvPr/>
          </p:nvGrpSpPr>
          <p:grpSpPr>
            <a:xfrm>
              <a:off x="212490" y="215798"/>
              <a:ext cx="4614721" cy="1088534"/>
              <a:chOff x="933507" y="3057133"/>
              <a:chExt cx="4614721" cy="1088534"/>
            </a:xfrm>
          </p:grpSpPr>
          <p:sp>
            <p:nvSpPr>
              <p:cNvPr id="5" name="Freeform 37">
                <a:extLst>
                  <a:ext uri="{FF2B5EF4-FFF2-40B4-BE49-F238E27FC236}">
                    <a16:creationId xmlns:a16="http://schemas.microsoft.com/office/drawing/2014/main" id="{50824F63-3D10-BC40-A632-B54E4733B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507" y="3064299"/>
                <a:ext cx="4509426" cy="1081368"/>
              </a:xfrm>
              <a:custGeom>
                <a:avLst/>
                <a:gdLst>
                  <a:gd name="T0" fmla="*/ 176 w 1850"/>
                  <a:gd name="T1" fmla="*/ 0 h 523"/>
                  <a:gd name="T2" fmla="*/ 105 w 1850"/>
                  <a:gd name="T3" fmla="*/ 13 h 523"/>
                  <a:gd name="T4" fmla="*/ 48 w 1850"/>
                  <a:gd name="T5" fmla="*/ 50 h 523"/>
                  <a:gd name="T6" fmla="*/ 13 w 1850"/>
                  <a:gd name="T7" fmla="*/ 104 h 523"/>
                  <a:gd name="T8" fmla="*/ 0 w 1850"/>
                  <a:gd name="T9" fmla="*/ 169 h 523"/>
                  <a:gd name="T10" fmla="*/ 103 w 1850"/>
                  <a:gd name="T11" fmla="*/ 169 h 523"/>
                  <a:gd name="T12" fmla="*/ 108 w 1850"/>
                  <a:gd name="T13" fmla="*/ 134 h 523"/>
                  <a:gd name="T14" fmla="*/ 122 w 1850"/>
                  <a:gd name="T15" fmla="*/ 107 h 523"/>
                  <a:gd name="T16" fmla="*/ 146 w 1850"/>
                  <a:gd name="T17" fmla="*/ 89 h 523"/>
                  <a:gd name="T18" fmla="*/ 178 w 1850"/>
                  <a:gd name="T19" fmla="*/ 82 h 523"/>
                  <a:gd name="T20" fmla="*/ 227 w 1850"/>
                  <a:gd name="T21" fmla="*/ 102 h 523"/>
                  <a:gd name="T22" fmla="*/ 245 w 1850"/>
                  <a:gd name="T23" fmla="*/ 156 h 523"/>
                  <a:gd name="T24" fmla="*/ 241 w 1850"/>
                  <a:gd name="T25" fmla="*/ 180 h 523"/>
                  <a:gd name="T26" fmla="*/ 230 w 1850"/>
                  <a:gd name="T27" fmla="*/ 206 h 523"/>
                  <a:gd name="T28" fmla="*/ 209 w 1850"/>
                  <a:gd name="T29" fmla="*/ 237 h 523"/>
                  <a:gd name="T30" fmla="*/ 177 w 1850"/>
                  <a:gd name="T31" fmla="*/ 275 h 523"/>
                  <a:gd name="T32" fmla="*/ 10 w 1850"/>
                  <a:gd name="T33" fmla="*/ 453 h 523"/>
                  <a:gd name="T34" fmla="*/ 10 w 1850"/>
                  <a:gd name="T35" fmla="*/ 523 h 523"/>
                  <a:gd name="T36" fmla="*/ 134 w 1850"/>
                  <a:gd name="T37" fmla="*/ 523 h 523"/>
                  <a:gd name="T38" fmla="*/ 356 w 1850"/>
                  <a:gd name="T39" fmla="*/ 523 h 523"/>
                  <a:gd name="T40" fmla="*/ 364 w 1850"/>
                  <a:gd name="T41" fmla="*/ 523 h 523"/>
                  <a:gd name="T42" fmla="*/ 1850 w 1850"/>
                  <a:gd name="T43" fmla="*/ 523 h 523"/>
                  <a:gd name="T44" fmla="*/ 1850 w 1850"/>
                  <a:gd name="T45" fmla="*/ 0 h 523"/>
                  <a:gd name="T46" fmla="*/ 171 w 1850"/>
                  <a:gd name="T47" fmla="*/ 0 h 523"/>
                  <a:gd name="T48" fmla="*/ 176 w 1850"/>
                  <a:gd name="T49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50" h="523">
                    <a:moveTo>
                      <a:pt x="176" y="0"/>
                    </a:moveTo>
                    <a:cubicBezTo>
                      <a:pt x="150" y="0"/>
                      <a:pt x="126" y="5"/>
                      <a:pt x="105" y="13"/>
                    </a:cubicBezTo>
                    <a:cubicBezTo>
                      <a:pt x="83" y="22"/>
                      <a:pt x="64" y="34"/>
                      <a:pt x="48" y="50"/>
                    </a:cubicBezTo>
                    <a:cubicBezTo>
                      <a:pt x="33" y="65"/>
                      <a:pt x="21" y="83"/>
                      <a:pt x="13" y="104"/>
                    </a:cubicBezTo>
                    <a:cubicBezTo>
                      <a:pt x="4" y="124"/>
                      <a:pt x="0" y="146"/>
                      <a:pt x="0" y="169"/>
                    </a:cubicBezTo>
                    <a:cubicBezTo>
                      <a:pt x="103" y="169"/>
                      <a:pt x="103" y="169"/>
                      <a:pt x="103" y="169"/>
                    </a:cubicBezTo>
                    <a:cubicBezTo>
                      <a:pt x="103" y="157"/>
                      <a:pt x="105" y="145"/>
                      <a:pt x="108" y="134"/>
                    </a:cubicBezTo>
                    <a:cubicBezTo>
                      <a:pt x="111" y="124"/>
                      <a:pt x="116" y="115"/>
                      <a:pt x="122" y="107"/>
                    </a:cubicBezTo>
                    <a:cubicBezTo>
                      <a:pt x="129" y="99"/>
                      <a:pt x="136" y="93"/>
                      <a:pt x="146" y="89"/>
                    </a:cubicBezTo>
                    <a:cubicBezTo>
                      <a:pt x="155" y="85"/>
                      <a:pt x="166" y="82"/>
                      <a:pt x="178" y="82"/>
                    </a:cubicBezTo>
                    <a:cubicBezTo>
                      <a:pt x="199" y="82"/>
                      <a:pt x="216" y="89"/>
                      <a:pt x="227" y="102"/>
                    </a:cubicBezTo>
                    <a:cubicBezTo>
                      <a:pt x="239" y="115"/>
                      <a:pt x="245" y="133"/>
                      <a:pt x="245" y="156"/>
                    </a:cubicBezTo>
                    <a:cubicBezTo>
                      <a:pt x="245" y="164"/>
                      <a:pt x="244" y="172"/>
                      <a:pt x="241" y="180"/>
                    </a:cubicBezTo>
                    <a:cubicBezTo>
                      <a:pt x="239" y="188"/>
                      <a:pt x="235" y="197"/>
                      <a:pt x="230" y="206"/>
                    </a:cubicBezTo>
                    <a:cubicBezTo>
                      <a:pt x="225" y="216"/>
                      <a:pt x="218" y="226"/>
                      <a:pt x="209" y="237"/>
                    </a:cubicBezTo>
                    <a:cubicBezTo>
                      <a:pt x="200" y="249"/>
                      <a:pt x="190" y="261"/>
                      <a:pt x="177" y="275"/>
                    </a:cubicBezTo>
                    <a:cubicBezTo>
                      <a:pt x="10" y="453"/>
                      <a:pt x="10" y="453"/>
                      <a:pt x="10" y="453"/>
                    </a:cubicBezTo>
                    <a:cubicBezTo>
                      <a:pt x="10" y="523"/>
                      <a:pt x="10" y="523"/>
                      <a:pt x="10" y="523"/>
                    </a:cubicBezTo>
                    <a:cubicBezTo>
                      <a:pt x="134" y="523"/>
                      <a:pt x="134" y="523"/>
                      <a:pt x="134" y="523"/>
                    </a:cubicBezTo>
                    <a:cubicBezTo>
                      <a:pt x="356" y="523"/>
                      <a:pt x="356" y="523"/>
                      <a:pt x="356" y="523"/>
                    </a:cubicBezTo>
                    <a:cubicBezTo>
                      <a:pt x="364" y="523"/>
                      <a:pt x="364" y="523"/>
                      <a:pt x="364" y="523"/>
                    </a:cubicBezTo>
                    <a:cubicBezTo>
                      <a:pt x="1850" y="523"/>
                      <a:pt x="1850" y="523"/>
                      <a:pt x="1850" y="523"/>
                    </a:cubicBezTo>
                    <a:cubicBezTo>
                      <a:pt x="1850" y="0"/>
                      <a:pt x="1850" y="0"/>
                      <a:pt x="185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73" y="0"/>
                      <a:pt x="175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8DCD6E90-D073-4A4E-AF72-DA72DA31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159" y="3266550"/>
                <a:ext cx="854492" cy="875062"/>
              </a:xfrm>
              <a:custGeom>
                <a:avLst/>
                <a:gdLst>
                  <a:gd name="T0" fmla="*/ 228 w 228"/>
                  <a:gd name="T1" fmla="*/ 274 h 274"/>
                  <a:gd name="T2" fmla="*/ 131 w 228"/>
                  <a:gd name="T3" fmla="*/ 0 h 274"/>
                  <a:gd name="T4" fmla="*/ 134 w 228"/>
                  <a:gd name="T5" fmla="*/ 29 h 274"/>
                  <a:gd name="T6" fmla="*/ 129 w 228"/>
                  <a:gd name="T7" fmla="*/ 62 h 274"/>
                  <a:gd name="T8" fmla="*/ 114 w 228"/>
                  <a:gd name="T9" fmla="*/ 93 h 274"/>
                  <a:gd name="T10" fmla="*/ 90 w 228"/>
                  <a:gd name="T11" fmla="*/ 125 h 274"/>
                  <a:gd name="T12" fmla="*/ 60 w 228"/>
                  <a:gd name="T13" fmla="*/ 158 h 274"/>
                  <a:gd name="T14" fmla="*/ 0 w 228"/>
                  <a:gd name="T15" fmla="*/ 220 h 274"/>
                  <a:gd name="T16" fmla="*/ 145 w 228"/>
                  <a:gd name="T17" fmla="*/ 220 h 274"/>
                  <a:gd name="T18" fmla="*/ 145 w 228"/>
                  <a:gd name="T19" fmla="*/ 274 h 274"/>
                  <a:gd name="T20" fmla="*/ 228 w 228"/>
                  <a:gd name="T21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74">
                    <a:moveTo>
                      <a:pt x="228" y="274"/>
                    </a:moveTo>
                    <a:cubicBezTo>
                      <a:pt x="156" y="70"/>
                      <a:pt x="136" y="15"/>
                      <a:pt x="131" y="0"/>
                    </a:cubicBezTo>
                    <a:cubicBezTo>
                      <a:pt x="133" y="9"/>
                      <a:pt x="134" y="19"/>
                      <a:pt x="134" y="29"/>
                    </a:cubicBezTo>
                    <a:cubicBezTo>
                      <a:pt x="134" y="40"/>
                      <a:pt x="133" y="51"/>
                      <a:pt x="129" y="62"/>
                    </a:cubicBezTo>
                    <a:cubicBezTo>
                      <a:pt x="126" y="72"/>
                      <a:pt x="121" y="83"/>
                      <a:pt x="114" y="93"/>
                    </a:cubicBezTo>
                    <a:cubicBezTo>
                      <a:pt x="107" y="103"/>
                      <a:pt x="100" y="114"/>
                      <a:pt x="90" y="125"/>
                    </a:cubicBezTo>
                    <a:cubicBezTo>
                      <a:pt x="81" y="135"/>
                      <a:pt x="71" y="147"/>
                      <a:pt x="60" y="1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45" y="220"/>
                      <a:pt x="145" y="220"/>
                      <a:pt x="145" y="220"/>
                    </a:cubicBezTo>
                    <a:cubicBezTo>
                      <a:pt x="145" y="274"/>
                      <a:pt x="145" y="274"/>
                      <a:pt x="145" y="274"/>
                    </a:cubicBezTo>
                    <a:cubicBezTo>
                      <a:pt x="228" y="274"/>
                      <a:pt x="228" y="274"/>
                      <a:pt x="228" y="2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7" name="Rectangle 63">
                <a:extLst>
                  <a:ext uri="{FF2B5EF4-FFF2-40B4-BE49-F238E27FC236}">
                    <a16:creationId xmlns:a16="http://schemas.microsoft.com/office/drawing/2014/main" id="{C7F22CBB-F23D-2547-8F64-5EB74B485F22}"/>
                  </a:ext>
                </a:extLst>
              </p:cNvPr>
              <p:cNvSpPr/>
              <p:nvPr/>
            </p:nvSpPr>
            <p:spPr>
              <a:xfrm>
                <a:off x="5451958" y="3057133"/>
                <a:ext cx="96270" cy="10844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9" name="TextBox 74">
              <a:extLst>
                <a:ext uri="{FF2B5EF4-FFF2-40B4-BE49-F238E27FC236}">
                  <a16:creationId xmlns:a16="http://schemas.microsoft.com/office/drawing/2014/main" id="{E52F11DA-3746-9D4C-AEBF-4281A88D21B6}"/>
                </a:ext>
              </a:extLst>
            </p:cNvPr>
            <p:cNvSpPr txBox="1"/>
            <p:nvPr/>
          </p:nvSpPr>
          <p:spPr>
            <a:xfrm>
              <a:off x="824846" y="471260"/>
              <a:ext cx="389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rgbClr val="FFFFFF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三一神之真理的辯證</a:t>
              </a:r>
            </a:p>
          </p:txBody>
        </p:sp>
      </p:grpSp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4738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我們知道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聖經所說關於我們三一神的事，我們都相信了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。我們為那些反對我們的人禱告，求神使他們能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按著純正的話語看見真理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我再說，關於神聖三一這事的辯論和爭執是沒有窮盡的，因為神聖三一乃是一 個奧祕。沒有人能彀透徹的或恰切的來解釋。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我們有限的頭腦無法把三一神當作道理來完全領會。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三一神乃是為著我們的經歷和享受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，也就是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為著把祂自己分賜到我們裏面，</a:t>
            </a:r>
            <a:endParaRPr kumimoji="1" lang="en-US" altLang="zh-TW" sz="3200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作我們的生命和一切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lnSpc>
                <a:spcPts val="3600"/>
              </a:lnSpc>
            </a:pP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李常受文集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1975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1976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 第二冊，</a:t>
            </a:r>
            <a:endParaRPr kumimoji="1"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>
              <a:lnSpc>
                <a:spcPts val="3600"/>
              </a:lnSpc>
            </a:pP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依照聖經純正話語的三一神啟示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1"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397</a:t>
            </a:r>
            <a:r>
              <a:rPr kumimoji="1"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endParaRPr kumimoji="1" lang="en-US" altLang="zh-TW" sz="2400" dirty="0"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69435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31">
            <a:extLst>
              <a:ext uri="{FF2B5EF4-FFF2-40B4-BE49-F238E27FC236}">
                <a16:creationId xmlns:a16="http://schemas.microsoft.com/office/drawing/2014/main" id="{38FF3962-D5CB-B640-B019-F892489AEFE7}"/>
              </a:ext>
            </a:extLst>
          </p:cNvPr>
          <p:cNvGrpSpPr/>
          <p:nvPr/>
        </p:nvGrpSpPr>
        <p:grpSpPr>
          <a:xfrm>
            <a:off x="6059095" y="3103740"/>
            <a:ext cx="5533593" cy="1091447"/>
            <a:chOff x="885367" y="4249545"/>
            <a:chExt cx="5533593" cy="1091447"/>
          </a:xfrm>
          <a:solidFill>
            <a:schemeClr val="accent2">
              <a:lumMod val="75000"/>
            </a:schemeClr>
          </a:solidFill>
          <a:effectLst>
            <a:glow rad="508000">
              <a:schemeClr val="accent2">
                <a:lumMod val="40000"/>
                <a:lumOff val="60000"/>
                <a:alpha val="40000"/>
              </a:schemeClr>
            </a:glow>
          </a:effectLst>
        </p:grpSpPr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id="{9EBFB23C-58D7-C443-8160-5C8BB895B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FDD8C682-A3AB-2E45-BEA5-8B77EDF9C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5" name="Rectangle 64">
              <a:extLst>
                <a:ext uri="{FF2B5EF4-FFF2-40B4-BE49-F238E27FC236}">
                  <a16:creationId xmlns:a16="http://schemas.microsoft.com/office/drawing/2014/main" id="{FBE9B9C3-2B27-EE49-BA36-FD7533370E9F}"/>
                </a:ext>
              </a:extLst>
            </p:cNvPr>
            <p:cNvSpPr/>
            <p:nvPr/>
          </p:nvSpPr>
          <p:spPr>
            <a:xfrm>
              <a:off x="6322690" y="4249545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9436A3AF-6275-AA4A-A254-D98D0000B659}"/>
                </a:ext>
              </a:extLst>
            </p:cNvPr>
            <p:cNvSpPr/>
            <p:nvPr/>
          </p:nvSpPr>
          <p:spPr>
            <a:xfrm>
              <a:off x="5356639" y="4255222"/>
              <a:ext cx="954166" cy="10856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41CF9011-8C90-6441-B485-3C5644CB34D9}"/>
              </a:ext>
            </a:extLst>
          </p:cNvPr>
          <p:cNvGrpSpPr/>
          <p:nvPr/>
        </p:nvGrpSpPr>
        <p:grpSpPr>
          <a:xfrm>
            <a:off x="6059095" y="3085307"/>
            <a:ext cx="5533593" cy="1089820"/>
            <a:chOff x="885367" y="4251172"/>
            <a:chExt cx="5533593" cy="1089820"/>
          </a:xfrm>
          <a:solidFill>
            <a:schemeClr val="accent2">
              <a:lumMod val="75000"/>
            </a:schemeClr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6B21E024-1589-0D4F-B63E-75E6975B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8B0BA1A7-F151-D748-A940-81A5F428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266482ED-6B67-4F45-BD10-24683C06579A}"/>
                </a:ext>
              </a:extLst>
            </p:cNvPr>
            <p:cNvSpPr/>
            <p:nvPr/>
          </p:nvSpPr>
          <p:spPr>
            <a:xfrm>
              <a:off x="6322690" y="4251172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3896C01C-224F-0B4A-942B-03E07442F763}"/>
                </a:ext>
              </a:extLst>
            </p:cNvPr>
            <p:cNvSpPr/>
            <p:nvPr/>
          </p:nvSpPr>
          <p:spPr>
            <a:xfrm>
              <a:off x="5356639" y="4251172"/>
              <a:ext cx="954166" cy="10856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6" name="TextBox 53">
            <a:extLst>
              <a:ext uri="{FF2B5EF4-FFF2-40B4-BE49-F238E27FC236}">
                <a16:creationId xmlns:a16="http://schemas.microsoft.com/office/drawing/2014/main" id="{D90ABB18-D91D-134B-B137-CE95D3345990}"/>
              </a:ext>
            </a:extLst>
          </p:cNvPr>
          <p:cNvSpPr txBox="1"/>
          <p:nvPr/>
        </p:nvSpPr>
        <p:spPr>
          <a:xfrm>
            <a:off x="305479" y="223038"/>
            <a:ext cx="8930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李常受文集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1975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年展覽內容單元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27" name="Group 54">
            <a:extLst>
              <a:ext uri="{FF2B5EF4-FFF2-40B4-BE49-F238E27FC236}">
                <a16:creationId xmlns:a16="http://schemas.microsoft.com/office/drawing/2014/main" id="{152290EF-6AC3-D14C-8697-147CE4E2D408}"/>
              </a:ext>
            </a:extLst>
          </p:cNvPr>
          <p:cNvGrpSpPr/>
          <p:nvPr/>
        </p:nvGrpSpPr>
        <p:grpSpPr>
          <a:xfrm>
            <a:off x="444999" y="980274"/>
            <a:ext cx="5237778" cy="74796"/>
            <a:chOff x="5012716" y="1129776"/>
            <a:chExt cx="3148718" cy="103072"/>
          </a:xfrm>
        </p:grpSpPr>
        <p:sp>
          <p:nvSpPr>
            <p:cNvPr id="28" name="Rounded Rectangle 55">
              <a:extLst>
                <a:ext uri="{FF2B5EF4-FFF2-40B4-BE49-F238E27FC236}">
                  <a16:creationId xmlns:a16="http://schemas.microsoft.com/office/drawing/2014/main" id="{50C76994-05DD-C34A-81A9-F26F4E88D61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id="{FD55AB6E-AB26-2C40-B205-D95476F37B43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Rounded Rectangle 57">
              <a:extLst>
                <a:ext uri="{FF2B5EF4-FFF2-40B4-BE49-F238E27FC236}">
                  <a16:creationId xmlns:a16="http://schemas.microsoft.com/office/drawing/2014/main" id="{E86043C9-A7DF-BE40-B880-CA976532D75A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9BA15A56-9D95-3B48-A8E3-A287B1E071E1}"/>
              </a:ext>
            </a:extLst>
          </p:cNvPr>
          <p:cNvGrpSpPr/>
          <p:nvPr/>
        </p:nvGrpSpPr>
        <p:grpSpPr>
          <a:xfrm>
            <a:off x="305479" y="3118863"/>
            <a:ext cx="5497339" cy="1093498"/>
            <a:chOff x="946329" y="1878269"/>
            <a:chExt cx="5497339" cy="1093498"/>
          </a:xfrm>
          <a:solidFill>
            <a:schemeClr val="accent3">
              <a:lumMod val="75000"/>
            </a:schemeClr>
          </a:solidFill>
        </p:grpSpPr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1231940-EB60-1D44-A6E8-13B7BECC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128C6B93-0291-8342-B551-C7DF928AA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:a16="http://schemas.microsoft.com/office/drawing/2014/main" id="{07949167-B7C2-1F40-A6B6-F86162F2F55F}"/>
                </a:ext>
              </a:extLst>
            </p:cNvPr>
            <p:cNvSpPr/>
            <p:nvPr/>
          </p:nvSpPr>
          <p:spPr>
            <a:xfrm>
              <a:off x="6323627" y="1878269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A49666B-8B8B-9045-AC15-7BB8AC3D1A13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C71BA57B-5FDC-5A48-85FE-611025D13243}"/>
              </a:ext>
            </a:extLst>
          </p:cNvPr>
          <p:cNvGrpSpPr/>
          <p:nvPr/>
        </p:nvGrpSpPr>
        <p:grpSpPr>
          <a:xfrm>
            <a:off x="305479" y="4809310"/>
            <a:ext cx="5497339" cy="1085632"/>
            <a:chOff x="933507" y="3063146"/>
            <a:chExt cx="5497339" cy="1085632"/>
          </a:xfrm>
        </p:grpSpPr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560F9677-9D88-2F4F-AC72-D64F7A0F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28EDAC7E-F3D5-7E4C-83F2-F63835CF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5" name="Rectangle 63">
              <a:extLst>
                <a:ext uri="{FF2B5EF4-FFF2-40B4-BE49-F238E27FC236}">
                  <a16:creationId xmlns:a16="http://schemas.microsoft.com/office/drawing/2014/main" id="{CDCFC4AC-CFDE-3F4C-B5B4-D6E34D166D5D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D62BFF7F-2B14-8B45-9A7D-8992EFC8478A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47" name="TextBox 74">
            <a:extLst>
              <a:ext uri="{FF2B5EF4-FFF2-40B4-BE49-F238E27FC236}">
                <a16:creationId xmlns:a16="http://schemas.microsoft.com/office/drawing/2014/main" id="{5CC443D5-EDD6-4C40-8BB3-9960C993C07D}"/>
              </a:ext>
            </a:extLst>
          </p:cNvPr>
          <p:cNvSpPr txBox="1"/>
          <p:nvPr/>
        </p:nvSpPr>
        <p:spPr>
          <a:xfrm>
            <a:off x="1407882" y="507002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三一神之真理的辯證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19C29932-10A7-6A43-9592-D48762E06CCD}"/>
              </a:ext>
            </a:extLst>
          </p:cNvPr>
          <p:cNvSpPr txBox="1"/>
          <p:nvPr/>
        </p:nvSpPr>
        <p:spPr>
          <a:xfrm>
            <a:off x="1407882" y="339024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sp>
        <p:nvSpPr>
          <p:cNvPr id="54" name="TextBox 74">
            <a:extLst>
              <a:ext uri="{FF2B5EF4-FFF2-40B4-BE49-F238E27FC236}">
                <a16:creationId xmlns:a16="http://schemas.microsoft.com/office/drawing/2014/main" id="{3404A2A6-CB09-2A4E-B7E0-DA14FC9295EE}"/>
              </a:ext>
            </a:extLst>
          </p:cNvPr>
          <p:cNvSpPr txBox="1"/>
          <p:nvPr/>
        </p:nvSpPr>
        <p:spPr>
          <a:xfrm>
            <a:off x="7209639" y="3337829"/>
            <a:ext cx="41097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4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grpSp>
        <p:nvGrpSpPr>
          <p:cNvPr id="55" name="群組 54">
            <a:extLst>
              <a:ext uri="{FF2B5EF4-FFF2-40B4-BE49-F238E27FC236}">
                <a16:creationId xmlns:a16="http://schemas.microsoft.com/office/drawing/2014/main" id="{4237DD6C-8399-644D-BAF1-FFA4EDFA0A40}"/>
              </a:ext>
            </a:extLst>
          </p:cNvPr>
          <p:cNvGrpSpPr/>
          <p:nvPr/>
        </p:nvGrpSpPr>
        <p:grpSpPr>
          <a:xfrm>
            <a:off x="5965035" y="4812479"/>
            <a:ext cx="5627653" cy="1082767"/>
            <a:chOff x="791307" y="5505053"/>
            <a:chExt cx="5627653" cy="1082767"/>
          </a:xfrm>
        </p:grpSpPr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E37E1100-B148-814B-935F-973A2333A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E5CB2BE-ED1C-9F42-BF2C-F844B781D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8" name="Rectangle 71">
              <a:extLst>
                <a:ext uri="{FF2B5EF4-FFF2-40B4-BE49-F238E27FC236}">
                  <a16:creationId xmlns:a16="http://schemas.microsoft.com/office/drawing/2014/main" id="{EC03ECC9-2666-644F-9E2D-08C020A4A271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5BF42400-1C6F-8145-AA14-048ED950F318}"/>
                </a:ext>
              </a:extLst>
            </p:cNvPr>
            <p:cNvSpPr/>
            <p:nvPr/>
          </p:nvSpPr>
          <p:spPr>
            <a:xfrm>
              <a:off x="5324947" y="5505053"/>
              <a:ext cx="985858" cy="10742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60" name="TextBox 74">
            <a:extLst>
              <a:ext uri="{FF2B5EF4-FFF2-40B4-BE49-F238E27FC236}">
                <a16:creationId xmlns:a16="http://schemas.microsoft.com/office/drawing/2014/main" id="{95290FB5-BF48-1649-BE30-3F2AEC04BCF1}"/>
              </a:ext>
            </a:extLst>
          </p:cNvPr>
          <p:cNvSpPr txBox="1"/>
          <p:nvPr/>
        </p:nvSpPr>
        <p:spPr>
          <a:xfrm>
            <a:off x="7209639" y="5064696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B925CE6-0B53-DD4F-8852-BBBF0AE1A7B4}"/>
              </a:ext>
            </a:extLst>
          </p:cNvPr>
          <p:cNvSpPr txBox="1"/>
          <p:nvPr/>
        </p:nvSpPr>
        <p:spPr>
          <a:xfrm>
            <a:off x="1600449" y="1425247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憑基督而活以產生召會作耶穌的見證，</a:t>
            </a: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就是基督活的身體並三一神的繁增 </a:t>
            </a:r>
          </a:p>
        </p:txBody>
      </p:sp>
    </p:spTree>
    <p:extLst>
      <p:ext uri="{BB962C8B-B14F-4D97-AF65-F5344CB8AC3E}">
        <p14:creationId xmlns:p14="http://schemas.microsoft.com/office/powerpoint/2010/main" val="146272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1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A6AC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402E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5A58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4" grpId="0"/>
      <p:bldP spid="6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200834"/>
            <a:ext cx="7206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要點內容</a:t>
            </a:r>
            <a:endParaRPr lang="zh-TW" altLang="en-US" sz="3600" dirty="0">
              <a:solidFill>
                <a:srgbClr val="FFFFFF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502387" y="200834"/>
            <a:ext cx="11864647" cy="5376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en-US" altLang="zh-TW" sz="4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pPr>
              <a:lnSpc>
                <a:spcPts val="6000"/>
              </a:lnSpc>
              <a:spcBef>
                <a:spcPts val="600"/>
              </a:spcBef>
            </a:pPr>
            <a:r>
              <a:rPr kumimoji="1" lang="zh-TW" altLang="en-US" sz="3600" dirty="0">
                <a:latin typeface="+mn-ea"/>
              </a:rPr>
              <a:t>一    膏油的塗抹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6000"/>
              </a:lnSpc>
              <a:spcBef>
                <a:spcPts val="600"/>
              </a:spcBef>
            </a:pPr>
            <a:r>
              <a:rPr kumimoji="1" lang="zh-TW" altLang="en-US" sz="3600" dirty="0">
                <a:latin typeface="+mn-ea"/>
              </a:rPr>
              <a:t>二    生命的律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6000"/>
              </a:lnSpc>
              <a:spcBef>
                <a:spcPts val="600"/>
              </a:spcBef>
            </a:pPr>
            <a:r>
              <a:rPr kumimoji="1" lang="zh-TW" altLang="en-US" sz="3600" dirty="0">
                <a:latin typeface="+mn-ea"/>
              </a:rPr>
              <a:t>三    人的肉體與人的靈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6000"/>
              </a:lnSpc>
              <a:spcBef>
                <a:spcPts val="600"/>
              </a:spcBef>
            </a:pPr>
            <a:r>
              <a:rPr kumimoji="1" lang="zh-TW" altLang="en-US" sz="3600" dirty="0">
                <a:latin typeface="+mn-ea"/>
              </a:rPr>
              <a:t>四    活在靈中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6000"/>
              </a:lnSpc>
              <a:spcBef>
                <a:spcPts val="600"/>
              </a:spcBef>
            </a:pPr>
            <a:r>
              <a:rPr kumimoji="1" lang="zh-TW" altLang="en-US" sz="3600" dirty="0">
                <a:latin typeface="+mn-ea"/>
              </a:rPr>
              <a:t>五    與主同活</a:t>
            </a:r>
            <a:endParaRPr kumimoji="1" lang="en-US" altLang="zh-TW" sz="3600" dirty="0">
              <a:latin typeface="+mn-ea"/>
            </a:endParaRPr>
          </a:p>
        </p:txBody>
      </p: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916E63F5-239E-AB41-AB0F-4B75831CB3A9}"/>
              </a:ext>
            </a:extLst>
          </p:cNvPr>
          <p:cNvGrpSpPr/>
          <p:nvPr/>
        </p:nvGrpSpPr>
        <p:grpSpPr>
          <a:xfrm>
            <a:off x="7474837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6" name="Freeform 35">
              <a:extLst>
                <a:ext uri="{FF2B5EF4-FFF2-40B4-BE49-F238E27FC236}">
                  <a16:creationId xmlns:a16="http://schemas.microsoft.com/office/drawing/2014/main" id="{B6C66F1C-96A6-5F49-8BF9-21B71B420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4F4D798-A181-D143-A2B1-1D36F26AA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Rectangle 64">
              <a:extLst>
                <a:ext uri="{FF2B5EF4-FFF2-40B4-BE49-F238E27FC236}">
                  <a16:creationId xmlns:a16="http://schemas.microsoft.com/office/drawing/2014/main" id="{346EAB66-738E-D847-9D72-3D507792AAA6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9" name="TextBox 74">
            <a:extLst>
              <a:ext uri="{FF2B5EF4-FFF2-40B4-BE49-F238E27FC236}">
                <a16:creationId xmlns:a16="http://schemas.microsoft.com/office/drawing/2014/main" id="{23A3DFEC-73D1-BD47-BC6A-67D70DBC947B}"/>
              </a:ext>
            </a:extLst>
          </p:cNvPr>
          <p:cNvSpPr txBox="1"/>
          <p:nvPr/>
        </p:nvSpPr>
        <p:spPr>
          <a:xfrm>
            <a:off x="8098141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</p:spTree>
    <p:extLst>
      <p:ext uri="{BB962C8B-B14F-4D97-AF65-F5344CB8AC3E}">
        <p14:creationId xmlns:p14="http://schemas.microsoft.com/office/powerpoint/2010/main" val="23239132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1"/>
          <p:cNvGrpSpPr/>
          <p:nvPr/>
        </p:nvGrpSpPr>
        <p:grpSpPr>
          <a:xfrm>
            <a:off x="285019" y="970228"/>
            <a:ext cx="4206152" cy="89691"/>
            <a:chOff x="5012716" y="1129776"/>
            <a:chExt cx="3148789" cy="103200"/>
          </a:xfrm>
        </p:grpSpPr>
        <p:sp>
          <p:nvSpPr>
            <p:cNvPr id="65" name="Google Shape;65;p1"/>
            <p:cNvSpPr/>
            <p:nvPr/>
          </p:nvSpPr>
          <p:spPr>
            <a:xfrm>
              <a:off x="5012716" y="1129776"/>
              <a:ext cx="1623000" cy="1032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66" name="Google Shape;66;p1"/>
            <p:cNvSpPr/>
            <p:nvPr/>
          </p:nvSpPr>
          <p:spPr>
            <a:xfrm>
              <a:off x="6910165" y="1129776"/>
              <a:ext cx="660600" cy="1032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67" name="Google Shape;67;p1"/>
            <p:cNvSpPr/>
            <p:nvPr/>
          </p:nvSpPr>
          <p:spPr>
            <a:xfrm>
              <a:off x="7831205" y="1129776"/>
              <a:ext cx="330300" cy="1032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sp>
        <p:nvSpPr>
          <p:cNvPr id="68" name="Google Shape;68;p1"/>
          <p:cNvSpPr txBox="1"/>
          <p:nvPr/>
        </p:nvSpPr>
        <p:spPr>
          <a:xfrm>
            <a:off x="203067" y="200834"/>
            <a:ext cx="72069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膏油的塗抹及生命的律</a:t>
            </a:r>
            <a:endParaRPr sz="3600" dirty="0"/>
          </a:p>
        </p:txBody>
      </p:sp>
      <p:sp>
        <p:nvSpPr>
          <p:cNvPr id="69" name="Google Shape;69;p1"/>
          <p:cNvSpPr txBox="1"/>
          <p:nvPr/>
        </p:nvSpPr>
        <p:spPr>
          <a:xfrm>
            <a:off x="453324" y="2043135"/>
            <a:ext cx="11864700" cy="5293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內容出處：</a:t>
            </a:r>
            <a:endParaRPr sz="3200" dirty="0">
              <a:solidFill>
                <a:schemeClr val="lt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zh-TW"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 『約翰ㄧ書中的七個奧秘』，共</a:t>
            </a:r>
            <a:r>
              <a:rPr lang="zh-TW" sz="3200" dirty="0">
                <a:solidFill>
                  <a:schemeClr val="lt1"/>
                </a:solidFill>
              </a:rPr>
              <a:t>9</a:t>
            </a:r>
            <a:r>
              <a:rPr lang="zh-TW"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篇</a:t>
            </a:r>
            <a:endParaRPr sz="32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zh-TW"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 『希伯來書要點簡記』，共</a:t>
            </a:r>
            <a:r>
              <a:rPr lang="zh-TW" sz="3200" dirty="0">
                <a:solidFill>
                  <a:schemeClr val="lt1"/>
                </a:solidFill>
              </a:rPr>
              <a:t>11</a:t>
            </a:r>
            <a:r>
              <a:rPr lang="zh-TW"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篇</a:t>
            </a:r>
            <a:endParaRPr sz="32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zh-TW"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 『給安那翰召會的數篇信息』，共</a:t>
            </a:r>
            <a:r>
              <a:rPr lang="zh-TW" sz="3200" dirty="0">
                <a:solidFill>
                  <a:schemeClr val="lt1"/>
                </a:solidFill>
              </a:rPr>
              <a:t>4</a:t>
            </a:r>
            <a:r>
              <a:rPr lang="zh-TW"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篇</a:t>
            </a:r>
            <a:endParaRPr sz="3200" dirty="0"/>
          </a:p>
          <a:p>
            <a:pPr marL="0" marR="0" lvl="0" indent="0" algn="l" rtl="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200" dirty="0">
              <a:solidFill>
                <a:schemeClr val="lt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zh-TW" sz="320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endParaRPr dirty="0"/>
          </a:p>
          <a:p>
            <a:pPr marL="0" marR="0" lvl="0" indent="0" algn="l" rtl="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200" dirty="0">
              <a:solidFill>
                <a:schemeClr val="lt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grpSp>
        <p:nvGrpSpPr>
          <p:cNvPr id="70" name="Google Shape;70;p1"/>
          <p:cNvGrpSpPr/>
          <p:nvPr/>
        </p:nvGrpSpPr>
        <p:grpSpPr>
          <a:xfrm>
            <a:off x="7474837" y="111463"/>
            <a:ext cx="4592907" cy="948604"/>
            <a:chOff x="885367" y="4256378"/>
            <a:chExt cx="4592907" cy="1084614"/>
          </a:xfrm>
        </p:grpSpPr>
        <p:sp>
          <p:nvSpPr>
            <p:cNvPr id="71" name="Google Shape;71;p1"/>
            <p:cNvSpPr/>
            <p:nvPr/>
          </p:nvSpPr>
          <p:spPr>
            <a:xfrm>
              <a:off x="885367" y="4256378"/>
              <a:ext cx="4496606" cy="1084614"/>
            </a:xfrm>
            <a:custGeom>
              <a:avLst/>
              <a:gdLst/>
              <a:ahLst/>
              <a:cxnLst/>
              <a:rect l="l" t="t" r="r" b="b"/>
              <a:pathLst>
                <a:path w="1845" h="523" extrusionOk="0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rgbClr val="2959A8"/>
            </a:solidFill>
            <a:ln>
              <a:noFill/>
            </a:ln>
          </p:spPr>
          <p:txBody>
            <a:bodyPr spcFirstLastPara="1" wrap="square" lIns="91275" tIns="45625" rIns="91275" bIns="456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>
              <a:off x="1308801" y="4485808"/>
              <a:ext cx="771447" cy="855184"/>
            </a:xfrm>
            <a:custGeom>
              <a:avLst/>
              <a:gdLst/>
              <a:ahLst/>
              <a:cxnLst/>
              <a:rect l="l" t="t" r="r" b="b"/>
              <a:pathLst>
                <a:path w="206" h="267" extrusionOk="0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rgbClr val="1B3B70"/>
            </a:solidFill>
            <a:ln>
              <a:noFill/>
            </a:ln>
          </p:spPr>
          <p:txBody>
            <a:bodyPr spcFirstLastPara="1" wrap="square" lIns="91275" tIns="45625" rIns="91275" bIns="456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5381974" y="4256378"/>
              <a:ext cx="96300" cy="1084500"/>
            </a:xfrm>
            <a:prstGeom prst="rect">
              <a:avLst/>
            </a:prstGeom>
            <a:solidFill>
              <a:srgbClr val="1B3B70"/>
            </a:solidFill>
            <a:ln>
              <a:noFill/>
            </a:ln>
          </p:spPr>
          <p:txBody>
            <a:bodyPr spcFirstLastPara="1" wrap="square" lIns="91275" tIns="45625" rIns="91275" bIns="456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sp>
        <p:nvSpPr>
          <p:cNvPr id="74" name="Google Shape;74;p1"/>
          <p:cNvSpPr txBox="1"/>
          <p:nvPr/>
        </p:nvSpPr>
        <p:spPr>
          <a:xfrm>
            <a:off x="8098141" y="340707"/>
            <a:ext cx="41097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b="1">
                <a:solidFill>
                  <a:srgbClr val="FFFFFF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活在靈中並與主同活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膏油的塗抹及生命的律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3733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要點內容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:</a:t>
            </a:r>
          </a:p>
          <a:p>
            <a:endParaRPr kumimoji="1" lang="en-US" altLang="zh-TW" sz="4000" dirty="0">
              <a:latin typeface="微軟正黑體" panose="020B0604030504040204" pitchFamily="34" charset="-120"/>
            </a:endParaRPr>
          </a:p>
          <a:p>
            <a:pPr>
              <a:lnSpc>
                <a:spcPts val="6500"/>
              </a:lnSpc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從生命的經歷來看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三一神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如何在我們裏面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運行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，如何將祂自己神聖的元素同其素質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塗抹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到我們裏面，使我們能一直活在靈中與主同活。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</p:spTree>
    <p:extLst>
      <p:ext uri="{BB962C8B-B14F-4D97-AF65-F5344CB8AC3E}">
        <p14:creationId xmlns:p14="http://schemas.microsoft.com/office/powerpoint/2010/main" val="41853954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10359" y="357444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膏油的塗抹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0FDF422-81D9-4ED6-A8BD-C943ECF01000}"/>
              </a:ext>
            </a:extLst>
          </p:cNvPr>
          <p:cNvSpPr/>
          <p:nvPr/>
        </p:nvSpPr>
        <p:spPr>
          <a:xfrm>
            <a:off x="285195" y="1205803"/>
            <a:ext cx="7974550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zh-TW" altLang="en-US" sz="3200" dirty="0"/>
              <a:t>三一神所經過的過程，包括成為肉體、人性生活、釘死十字架、復活、成了賜生命的靈。</a:t>
            </a:r>
            <a:r>
              <a:rPr lang="zh-TW" altLang="en-US" sz="3200" dirty="0">
                <a:solidFill>
                  <a:srgbClr val="FFFF00"/>
                </a:solidFill>
              </a:rPr>
              <a:t>這靈就是膏油的塗抹在我們裏面運行，將基督的神性、人性、死與復活都應用到我們全人裏面。</a:t>
            </a:r>
            <a:endParaRPr lang="en-US" altLang="zh-TW" sz="3200" dirty="0">
              <a:solidFill>
                <a:srgbClr val="FFFF00"/>
              </a:solidFill>
            </a:endParaRPr>
          </a:p>
          <a:p>
            <a:pPr>
              <a:lnSpc>
                <a:spcPts val="4700"/>
              </a:lnSpc>
            </a:pPr>
            <a:r>
              <a:rPr lang="zh-TW" altLang="en-US" sz="3200" dirty="0">
                <a:latin typeface="+mn-ea"/>
              </a:rPr>
              <a:t>出三十</a:t>
            </a:r>
            <a:r>
              <a:rPr lang="en-US" altLang="zh-TW" sz="3200" dirty="0">
                <a:latin typeface="+mn-ea"/>
              </a:rPr>
              <a:t>23-25 </a:t>
            </a:r>
            <a:r>
              <a:rPr lang="zh-TW" altLang="en-US" sz="3200" dirty="0">
                <a:latin typeface="+mn-ea"/>
              </a:rPr>
              <a:t>所說到的複合的膏油是由一欣橄欖油和四種香料作成的。沒藥</a:t>
            </a:r>
            <a:r>
              <a:rPr lang="en-US" altLang="zh-TW" sz="3200" dirty="0">
                <a:latin typeface="+mn-ea"/>
              </a:rPr>
              <a:t>(</a:t>
            </a:r>
            <a:r>
              <a:rPr lang="zh-TW" altLang="en-US" sz="3200" dirty="0">
                <a:latin typeface="+mn-ea"/>
              </a:rPr>
              <a:t>基督寶貴的死</a:t>
            </a:r>
            <a:r>
              <a:rPr lang="en-US" altLang="zh-TW" sz="3200" dirty="0">
                <a:latin typeface="+mn-ea"/>
              </a:rPr>
              <a:t>)</a:t>
            </a:r>
            <a:r>
              <a:rPr lang="zh-TW" altLang="en-US" sz="3200" dirty="0">
                <a:latin typeface="+mn-ea"/>
              </a:rPr>
              <a:t>、香肉桂</a:t>
            </a:r>
            <a:r>
              <a:rPr lang="en-US" altLang="zh-TW" sz="3200" dirty="0">
                <a:latin typeface="+mn-ea"/>
              </a:rPr>
              <a:t>(</a:t>
            </a:r>
            <a:r>
              <a:rPr lang="zh-TW" altLang="en-US" sz="3200" dirty="0">
                <a:latin typeface="+mn-ea"/>
              </a:rPr>
              <a:t>基督之死的功效</a:t>
            </a:r>
            <a:r>
              <a:rPr lang="en-US" altLang="zh-TW" sz="3200" dirty="0">
                <a:latin typeface="+mn-ea"/>
              </a:rPr>
              <a:t>)</a:t>
            </a:r>
            <a:r>
              <a:rPr lang="zh-TW" altLang="en-US" sz="3200" dirty="0">
                <a:latin typeface="+mn-ea"/>
              </a:rPr>
              <a:t>、香菖蒲</a:t>
            </a:r>
            <a:r>
              <a:rPr lang="en-US" altLang="zh-TW" sz="3200" dirty="0">
                <a:latin typeface="+mn-ea"/>
              </a:rPr>
              <a:t>(</a:t>
            </a:r>
            <a:r>
              <a:rPr lang="zh-TW" altLang="en-US" sz="3200" dirty="0">
                <a:latin typeface="+mn-ea"/>
              </a:rPr>
              <a:t>基督的復活</a:t>
            </a:r>
            <a:r>
              <a:rPr lang="en-US" altLang="zh-TW" sz="3200" dirty="0">
                <a:latin typeface="+mn-ea"/>
              </a:rPr>
              <a:t>)</a:t>
            </a:r>
            <a:r>
              <a:rPr lang="zh-TW" altLang="en-US" sz="3200" dirty="0">
                <a:latin typeface="+mn-ea"/>
              </a:rPr>
              <a:t>、桂皮</a:t>
            </a:r>
            <a:r>
              <a:rPr lang="en-US" altLang="zh-TW" sz="3200" dirty="0">
                <a:latin typeface="+mn-ea"/>
              </a:rPr>
              <a:t>(</a:t>
            </a:r>
            <a:r>
              <a:rPr lang="zh-TW" altLang="en-US" sz="3200" dirty="0">
                <a:latin typeface="+mn-ea"/>
              </a:rPr>
              <a:t>基督復活的大能</a:t>
            </a:r>
            <a:r>
              <a:rPr lang="en-US" altLang="zh-TW" sz="3200" dirty="0">
                <a:latin typeface="+mn-ea"/>
              </a:rPr>
              <a:t>)</a:t>
            </a:r>
            <a:r>
              <a:rPr lang="zh-TW" altLang="en-US" sz="3200" dirty="0">
                <a:latin typeface="+mn-ea"/>
              </a:rPr>
              <a:t>及一欣橄欖油</a:t>
            </a:r>
            <a:r>
              <a:rPr lang="en-US" altLang="zh-TW" sz="3200" dirty="0">
                <a:latin typeface="+mn-ea"/>
              </a:rPr>
              <a:t>(</a:t>
            </a:r>
            <a:r>
              <a:rPr lang="zh-TW" altLang="en-US" sz="3200" dirty="0">
                <a:latin typeface="+mn-ea"/>
              </a:rPr>
              <a:t>包羅萬有的靈</a:t>
            </a:r>
            <a:r>
              <a:rPr lang="en-US" altLang="zh-TW" sz="3200" dirty="0">
                <a:latin typeface="+mn-ea"/>
              </a:rPr>
              <a:t>)</a:t>
            </a:r>
            <a:r>
              <a:rPr lang="zh-TW" altLang="en-US" sz="3200" dirty="0">
                <a:latin typeface="+mn-ea"/>
              </a:rPr>
              <a:t> 。</a:t>
            </a:r>
          </a:p>
          <a:p>
            <a:pPr>
              <a:lnSpc>
                <a:spcPts val="4700"/>
              </a:lnSpc>
            </a:pPr>
            <a:endParaRPr lang="zh-TW" altLang="en-US" sz="3600" b="1" dirty="0">
              <a:latin typeface="+mn-ea"/>
            </a:endParaRPr>
          </a:p>
          <a:p>
            <a:endParaRPr lang="zh-TW" altLang="en-US" sz="3600" b="1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D71C8034-3A19-4AB5-B131-80E321466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6481" y="1088614"/>
            <a:ext cx="2523963" cy="556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779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2"/>
          <p:cNvGrpSpPr/>
          <p:nvPr/>
        </p:nvGrpSpPr>
        <p:grpSpPr>
          <a:xfrm>
            <a:off x="285019" y="970228"/>
            <a:ext cx="4206152" cy="89691"/>
            <a:chOff x="5012716" y="1129776"/>
            <a:chExt cx="3148789" cy="103200"/>
          </a:xfrm>
        </p:grpSpPr>
        <p:sp>
          <p:nvSpPr>
            <p:cNvPr id="77" name="Google Shape;77;p2"/>
            <p:cNvSpPr/>
            <p:nvPr/>
          </p:nvSpPr>
          <p:spPr>
            <a:xfrm>
              <a:off x="5012716" y="1129776"/>
              <a:ext cx="1623000" cy="1032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6910165" y="1129776"/>
              <a:ext cx="660600" cy="1032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7831205" y="1129776"/>
              <a:ext cx="330300" cy="1032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sp>
        <p:nvSpPr>
          <p:cNvPr id="80" name="Google Shape;80;p2"/>
          <p:cNvSpPr txBox="1"/>
          <p:nvPr/>
        </p:nvSpPr>
        <p:spPr>
          <a:xfrm>
            <a:off x="210359" y="357444"/>
            <a:ext cx="67320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dirty="0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膏油的塗抹</a:t>
            </a:r>
            <a:endParaRPr sz="3600" dirty="0"/>
          </a:p>
        </p:txBody>
      </p:sp>
      <p:grpSp>
        <p:nvGrpSpPr>
          <p:cNvPr id="81" name="Google Shape;81;p2"/>
          <p:cNvGrpSpPr/>
          <p:nvPr/>
        </p:nvGrpSpPr>
        <p:grpSpPr>
          <a:xfrm>
            <a:off x="7458964" y="111463"/>
            <a:ext cx="4592907" cy="948604"/>
            <a:chOff x="885367" y="4256378"/>
            <a:chExt cx="4592907" cy="1084614"/>
          </a:xfrm>
        </p:grpSpPr>
        <p:sp>
          <p:nvSpPr>
            <p:cNvPr id="82" name="Google Shape;82;p2"/>
            <p:cNvSpPr/>
            <p:nvPr/>
          </p:nvSpPr>
          <p:spPr>
            <a:xfrm>
              <a:off x="885367" y="4256378"/>
              <a:ext cx="4496606" cy="1084614"/>
            </a:xfrm>
            <a:custGeom>
              <a:avLst/>
              <a:gdLst/>
              <a:ahLst/>
              <a:cxnLst/>
              <a:rect l="l" t="t" r="r" b="b"/>
              <a:pathLst>
                <a:path w="1845" h="523" extrusionOk="0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rgbClr val="2959A8"/>
            </a:solidFill>
            <a:ln>
              <a:noFill/>
            </a:ln>
          </p:spPr>
          <p:txBody>
            <a:bodyPr spcFirstLastPara="1" wrap="square" lIns="91275" tIns="45625" rIns="91275" bIns="456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308801" y="4485808"/>
              <a:ext cx="771447" cy="855184"/>
            </a:xfrm>
            <a:custGeom>
              <a:avLst/>
              <a:gdLst/>
              <a:ahLst/>
              <a:cxnLst/>
              <a:rect l="l" t="t" r="r" b="b"/>
              <a:pathLst>
                <a:path w="206" h="267" extrusionOk="0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rgbClr val="1B3B70"/>
            </a:solidFill>
            <a:ln>
              <a:noFill/>
            </a:ln>
          </p:spPr>
          <p:txBody>
            <a:bodyPr spcFirstLastPara="1" wrap="square" lIns="91275" tIns="45625" rIns="91275" bIns="456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5381974" y="4256378"/>
              <a:ext cx="96300" cy="1084500"/>
            </a:xfrm>
            <a:prstGeom prst="rect">
              <a:avLst/>
            </a:prstGeom>
            <a:solidFill>
              <a:srgbClr val="1B3B70"/>
            </a:solidFill>
            <a:ln>
              <a:noFill/>
            </a:ln>
          </p:spPr>
          <p:txBody>
            <a:bodyPr spcFirstLastPara="1" wrap="square" lIns="91275" tIns="45625" rIns="91275" bIns="456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98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sp>
        <p:nvSpPr>
          <p:cNvPr id="85" name="Google Shape;85;p2"/>
          <p:cNvSpPr txBox="1"/>
          <p:nvPr/>
        </p:nvSpPr>
        <p:spPr>
          <a:xfrm>
            <a:off x="8082268" y="340707"/>
            <a:ext cx="41097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b="1">
                <a:solidFill>
                  <a:srgbClr val="FFFFFF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活在靈中並與主同活</a:t>
            </a:r>
            <a:endParaRPr/>
          </a:p>
        </p:txBody>
      </p:sp>
      <p:sp>
        <p:nvSpPr>
          <p:cNvPr id="86" name="Google Shape;86;p2"/>
          <p:cNvSpPr/>
          <p:nvPr/>
        </p:nvSpPr>
        <p:spPr>
          <a:xfrm>
            <a:off x="633046" y="1846668"/>
            <a:ext cx="10731600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altLang="zh-TW" sz="3600" dirty="0">
                <a:ln w="0"/>
              </a:rPr>
              <a:t>『</a:t>
            </a:r>
            <a:r>
              <a:rPr lang="zh-TW" sz="3600" dirty="0">
                <a:solidFill>
                  <a:schemeClr val="lt1"/>
                </a:solidFill>
                <a:latin typeface="BiauKai"/>
                <a:ea typeface="BiauKai"/>
                <a:cs typeface="BiauKai"/>
                <a:sym typeface="BiauKai"/>
              </a:rPr>
              <a:t>這好比那上好的油，澆在亞倫的頭上，流到鬍鬚，又流到他的衣襟…。</a:t>
            </a:r>
            <a:r>
              <a:rPr lang="en-US" altLang="zh-TW" sz="3600" dirty="0">
                <a:solidFill>
                  <a:schemeClr val="lt1"/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BiauKai"/>
                <a:sym typeface="BiauKai"/>
              </a:rPr>
              <a:t>』</a:t>
            </a:r>
            <a:r>
              <a:rPr lang="zh-TW" altLang="zh-TW" sz="3600" dirty="0">
                <a:solidFill>
                  <a:schemeClr val="lt1"/>
                </a:solidFill>
                <a:latin typeface="BiauKai"/>
                <a:ea typeface="BiauKai"/>
                <a:cs typeface="BiauKai"/>
                <a:sym typeface="BiauKai"/>
              </a:rPr>
              <a:t>詩篇一三三2 </a:t>
            </a:r>
            <a:endParaRPr sz="36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今天我們只要在召會生活中，這複合的膏油就會在我們裏面作工。我們</a:t>
            </a:r>
            <a:r>
              <a:rPr lang="zh-TW" sz="360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不需要</a:t>
            </a:r>
            <a:r>
              <a:rPr lang="zh-TW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定意</a:t>
            </a:r>
            <a:r>
              <a:rPr lang="zh-TW" sz="360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改良自己的行為</a:t>
            </a:r>
            <a:r>
              <a:rPr lang="zh-TW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，因為</a:t>
            </a:r>
            <a:r>
              <a:rPr lang="zh-TW" sz="360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膏油的塗抹</a:t>
            </a:r>
            <a:r>
              <a:rPr lang="zh-TW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一面</a:t>
            </a:r>
            <a:r>
              <a:rPr lang="zh-TW" sz="360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了結舊造一切消極的事物</a:t>
            </a:r>
            <a:r>
              <a:rPr lang="zh-TW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，一面</a:t>
            </a:r>
            <a:r>
              <a:rPr lang="zh-TW" sz="360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將神聖的元素作到我們裏面，使我們從舊造變為新造</a:t>
            </a:r>
            <a:r>
              <a:rPr lang="zh-TW" sz="3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。</a:t>
            </a:r>
            <a:endParaRPr sz="3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140159" y="279151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生命的律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CF84FCF7-A195-457F-8AF5-53F975F76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3253" y="1059833"/>
            <a:ext cx="2753086" cy="579816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16DF1BE-B3F7-44FC-8BFA-22E4EFCAA047}"/>
              </a:ext>
            </a:extLst>
          </p:cNvPr>
          <p:cNvSpPr/>
          <p:nvPr/>
        </p:nvSpPr>
        <p:spPr>
          <a:xfrm>
            <a:off x="140159" y="1414914"/>
            <a:ext cx="77422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solidFill>
                  <a:schemeClr val="lt1"/>
                </a:solidFill>
                <a:latin typeface="BiauKai"/>
              </a:rPr>
              <a:t>主又說，</a:t>
            </a:r>
            <a:r>
              <a:rPr lang="en-US" altLang="zh-TW" sz="3600" dirty="0">
                <a:solidFill>
                  <a:schemeClr val="lt1"/>
                </a:solidFill>
                <a:latin typeface="BiauKai"/>
              </a:rPr>
              <a:t>…</a:t>
            </a:r>
            <a:r>
              <a:rPr lang="zh-TW" altLang="en-US" sz="3600" dirty="0">
                <a:solidFill>
                  <a:schemeClr val="lt1"/>
                </a:solidFill>
                <a:latin typeface="BiauKai"/>
              </a:rPr>
              <a:t>我要將我的律法賜在他們心思裡，並且將這些律法寫在他們心上</a:t>
            </a:r>
            <a:r>
              <a:rPr lang="en-US" altLang="zh-TW" sz="3600" dirty="0">
                <a:solidFill>
                  <a:schemeClr val="lt1"/>
                </a:solidFill>
                <a:latin typeface="BiauKai"/>
              </a:rPr>
              <a:t>…</a:t>
            </a:r>
            <a:r>
              <a:rPr lang="zh-TW" altLang="en-US" sz="3600" dirty="0">
                <a:solidFill>
                  <a:schemeClr val="lt1"/>
                </a:solidFill>
                <a:latin typeface="BiauKai"/>
              </a:rPr>
              <a:t>。</a:t>
            </a:r>
            <a:r>
              <a:rPr lang="en-US" altLang="zh-TW" sz="3600" dirty="0">
                <a:solidFill>
                  <a:schemeClr val="lt1"/>
                </a:solidFill>
                <a:latin typeface="細明體" panose="02020509000000000000" pitchFamily="49" charset="-120"/>
                <a:ea typeface="細明體" panose="02020509000000000000" pitchFamily="49" charset="-120"/>
              </a:rPr>
              <a:t>』</a:t>
            </a:r>
            <a:r>
              <a:rPr lang="zh-TW" altLang="en-US" sz="3600" dirty="0">
                <a:solidFill>
                  <a:schemeClr val="lt1"/>
                </a:solidFill>
                <a:latin typeface="BiauKai"/>
              </a:rPr>
              <a:t>來八</a:t>
            </a:r>
            <a:r>
              <a:rPr lang="en-US" altLang="zh-TW" sz="3600" dirty="0">
                <a:solidFill>
                  <a:schemeClr val="lt1"/>
                </a:solidFill>
                <a:latin typeface="BiauKai"/>
              </a:rPr>
              <a:t>10</a:t>
            </a:r>
            <a:r>
              <a:rPr lang="zh-TW" altLang="en-US" sz="3600" dirty="0">
                <a:solidFill>
                  <a:schemeClr val="lt1"/>
                </a:solidFill>
                <a:latin typeface="BiauKai"/>
              </a:rPr>
              <a:t> </a:t>
            </a:r>
            <a:endParaRPr lang="en-US" altLang="zh-TW" sz="3600" dirty="0">
              <a:solidFill>
                <a:schemeClr val="lt1"/>
              </a:solidFill>
              <a:latin typeface="BiauKai"/>
            </a:endParaRPr>
          </a:p>
          <a:p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600" dirty="0">
                <a:latin typeface="+mn-ea"/>
              </a:rPr>
              <a:t>這裡的律法是指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生命之靈的律</a:t>
            </a:r>
            <a:r>
              <a:rPr lang="zh-TW" altLang="en-US" sz="3600" dirty="0">
                <a:latin typeface="+mn-ea"/>
              </a:rPr>
              <a:t>，這律不是要規律我們不做錯事，而是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在我們裏面新陳代謝的運行</a:t>
            </a:r>
            <a:r>
              <a:rPr lang="zh-TW" altLang="en-US" sz="3600" dirty="0">
                <a:latin typeface="+mn-ea"/>
              </a:rPr>
              <a:t>，將我們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從舊造變成新造並使基督成形在我們裏面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0088788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140159" y="279151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生命的律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CDEA1CF-305B-4812-B08C-D1734E18C573}"/>
              </a:ext>
            </a:extLst>
          </p:cNvPr>
          <p:cNvSpPr/>
          <p:nvPr/>
        </p:nvSpPr>
        <p:spPr>
          <a:xfrm>
            <a:off x="452175" y="1616582"/>
            <a:ext cx="110732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>
                <a:latin typeface="+mn-ea"/>
              </a:rPr>
              <a:t>我們常常受自己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天然觀念</a:t>
            </a:r>
            <a:r>
              <a:rPr lang="zh-TW" altLang="en-US" sz="3600" dirty="0">
                <a:latin typeface="+mn-ea"/>
              </a:rPr>
              <a:t>的蒙蔽，總是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注意如何勝過</a:t>
            </a:r>
            <a:r>
              <a:rPr lang="zh-TW" altLang="en-US" sz="3600" dirty="0">
                <a:latin typeface="+mn-ea"/>
              </a:rPr>
              <a:t>罪、世界、自己的壞習慣。越想勝過這些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消極的事</a:t>
            </a:r>
            <a:r>
              <a:rPr lang="zh-TW" altLang="en-US" sz="3600" dirty="0">
                <a:latin typeface="+mn-ea"/>
              </a:rPr>
              <a:t>，越勝不過。</a:t>
            </a:r>
            <a:endParaRPr lang="en-US" altLang="zh-TW" sz="3600" dirty="0">
              <a:latin typeface="+mn-ea"/>
            </a:endParaRPr>
          </a:p>
          <a:p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神並不專注於這些事</a:t>
            </a:r>
            <a:r>
              <a:rPr lang="zh-TW" altLang="en-US" sz="3600" dirty="0">
                <a:latin typeface="+mn-ea"/>
              </a:rPr>
              <a:t>，我們也不該專注在這些消極的事。從我們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得救重生</a:t>
            </a:r>
            <a:r>
              <a:rPr lang="zh-TW" altLang="en-US" sz="3600" dirty="0">
                <a:latin typeface="+mn-ea"/>
              </a:rPr>
              <a:t>那一天起，就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遷入一個新的範圍</a:t>
            </a:r>
            <a:r>
              <a:rPr lang="zh-TW" altLang="en-US" sz="3600" dirty="0">
                <a:latin typeface="+mn-ea"/>
              </a:rPr>
              <a:t>。在這個新的範圍，神聖的生命同其性情在我們裏面長大，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生命的律自然而然的將我們模成神兒子的形像</a:t>
            </a:r>
            <a:r>
              <a:rPr lang="zh-TW" altLang="en-US" sz="3600" dirty="0">
                <a:latin typeface="+mn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03526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FC4B8920-157E-C74E-99EA-DAE9755160D9}"/>
              </a:ext>
            </a:extLst>
          </p:cNvPr>
          <p:cNvSpPr txBox="1"/>
          <p:nvPr/>
        </p:nvSpPr>
        <p:spPr>
          <a:xfrm>
            <a:off x="2662209" y="290682"/>
            <a:ext cx="7725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latin typeface="Helvetica Neue"/>
              </a:rPr>
              <a:t>    </a:t>
            </a:r>
            <a:r>
              <a:rPr lang="zh-TW" altLang="en-US" sz="4000" u="sng" dirty="0">
                <a:latin typeface="Helvetica Neue"/>
              </a:rPr>
              <a:t>金燈臺是靈的複製</a:t>
            </a:r>
            <a:r>
              <a:rPr lang="zh-TW" altLang="en-US" sz="4000" dirty="0">
                <a:latin typeface="Helvetica Neue"/>
              </a:rPr>
              <a:t>      </a:t>
            </a:r>
            <a:r>
              <a:rPr lang="zh-TW" altLang="en-US" sz="2800" dirty="0">
                <a:latin typeface="Helvetica Neue"/>
              </a:rPr>
              <a:t>補充本</a:t>
            </a:r>
            <a:r>
              <a:rPr lang="en-US" altLang="zh-TW" sz="2800" dirty="0">
                <a:latin typeface="Helvetica Neue"/>
              </a:rPr>
              <a:t>511</a:t>
            </a:r>
            <a:r>
              <a:rPr lang="zh-TW" altLang="en-US" sz="2800" dirty="0">
                <a:latin typeface="Helvetica Neue"/>
              </a:rPr>
              <a:t>首</a:t>
            </a:r>
            <a:endParaRPr lang="en-US" altLang="zh-TW" sz="2800" dirty="0">
              <a:latin typeface="Helvetica Neue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11E00E-975E-41BA-89A1-6E4CEB972E69}"/>
              </a:ext>
            </a:extLst>
          </p:cNvPr>
          <p:cNvSpPr/>
          <p:nvPr/>
        </p:nvSpPr>
        <p:spPr>
          <a:xfrm>
            <a:off x="1663078" y="1222100"/>
            <a:ext cx="905633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zh-TW" altLang="en-US" sz="4000"/>
              <a:t>    四   </a:t>
            </a:r>
            <a:r>
              <a:rPr lang="zh-TW" altLang="zh-TW" sz="4000"/>
              <a:t>誰</a:t>
            </a:r>
            <a:r>
              <a:rPr lang="zh-TW" altLang="zh-TW" sz="4000" dirty="0"/>
              <a:t>能困金燈臺？誰能來破壞？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</a:t>
            </a:r>
            <a:r>
              <a:rPr lang="zh-TW" altLang="en-US" sz="4000" dirty="0"/>
              <a:t>  </a:t>
            </a:r>
            <a:r>
              <a:rPr lang="zh-TW" altLang="zh-TW" sz="4000" dirty="0"/>
              <a:t>反對越發增多，牠擴展越快！</a:t>
            </a:r>
            <a:br>
              <a:rPr lang="en-US" altLang="zh-TW" sz="4000" dirty="0"/>
            </a:br>
            <a:r>
              <a:rPr lang="en-US" altLang="zh-TW" sz="4000" dirty="0"/>
              <a:t>         </a:t>
            </a:r>
            <a:r>
              <a:rPr lang="zh-TW" altLang="en-US" sz="4000" dirty="0"/>
              <a:t>  </a:t>
            </a:r>
            <a:r>
              <a:rPr lang="zh-TW" altLang="zh-TW" sz="4000" dirty="0"/>
              <a:t>環境越是黑暗，牠就越光明；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</a:t>
            </a:r>
            <a:r>
              <a:rPr lang="zh-TW" altLang="en-US" sz="4000" dirty="0"/>
              <a:t>  </a:t>
            </a:r>
            <a:r>
              <a:rPr lang="en-US" altLang="zh-TW" sz="4000" dirty="0"/>
              <a:t> </a:t>
            </a:r>
            <a:r>
              <a:rPr lang="zh-TW" altLang="zh-TW" sz="4000" dirty="0"/>
              <a:t>因為召會乃是神生命構成。</a:t>
            </a:r>
          </a:p>
          <a:p>
            <a:pPr>
              <a:lnSpc>
                <a:spcPts val="3000"/>
              </a:lnSpc>
            </a:pPr>
            <a:r>
              <a:rPr lang="en-US" altLang="zh-TW" sz="4000" dirty="0"/>
              <a:t>       </a:t>
            </a:r>
          </a:p>
          <a:p>
            <a:pPr>
              <a:lnSpc>
                <a:spcPts val="5400"/>
              </a:lnSpc>
            </a:pPr>
            <a:r>
              <a:rPr lang="en-US" altLang="zh-TW" sz="4000" dirty="0"/>
              <a:t>   (</a:t>
            </a:r>
            <a:r>
              <a:rPr lang="zh-TW" altLang="zh-TW" sz="4000" dirty="0"/>
              <a:t>副</a:t>
            </a:r>
            <a:r>
              <a:rPr lang="en-US" altLang="zh-TW" sz="4000" dirty="0"/>
              <a:t>)  </a:t>
            </a:r>
            <a:r>
              <a:rPr lang="zh-TW" altLang="zh-TW" sz="4000" dirty="0"/>
              <a:t>看哪，在這黑夜，眾地方召會</a:t>
            </a:r>
            <a:r>
              <a:rPr lang="zh-TW" altLang="en-US" sz="4000" dirty="0"/>
              <a:t>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  </a:t>
            </a:r>
            <a:r>
              <a:rPr lang="zh-TW" altLang="zh-TW" sz="4000" dirty="0"/>
              <a:t>憑聖靈而焚燒，發出主光輝。</a:t>
            </a:r>
          </a:p>
          <a:p>
            <a:pPr algn="ctr"/>
            <a:endParaRPr lang="zh-TW" altLang="en-US" b="0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0225518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887EF228-F705-4BFD-BE6B-F1CCFEA19B32}"/>
              </a:ext>
            </a:extLst>
          </p:cNvPr>
          <p:cNvGraphicFramePr>
            <a:graphicFrameLocks noGrp="1"/>
          </p:cNvGraphicFramePr>
          <p:nvPr/>
        </p:nvGraphicFramePr>
        <p:xfrm>
          <a:off x="673240" y="572756"/>
          <a:ext cx="10853554" cy="5598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9080">
                  <a:extLst>
                    <a:ext uri="{9D8B030D-6E8A-4147-A177-3AD203B41FA5}">
                      <a16:colId xmlns:a16="http://schemas.microsoft.com/office/drawing/2014/main" val="200336585"/>
                    </a:ext>
                  </a:extLst>
                </a:gridCol>
                <a:gridCol w="5474474">
                  <a:extLst>
                    <a:ext uri="{9D8B030D-6E8A-4147-A177-3AD203B41FA5}">
                      <a16:colId xmlns:a16="http://schemas.microsoft.com/office/drawing/2014/main" val="606038336"/>
                    </a:ext>
                  </a:extLst>
                </a:gridCol>
              </a:tblGrid>
              <a:tr h="793820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4800" b="1" dirty="0">
                          <a:latin typeface="微軟正黑體" panose="020B0604030504040204" pitchFamily="34" charset="-120"/>
                        </a:rPr>
                        <a:t>膏油的塗抹及生命之律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271299"/>
                  </a:ext>
                </a:extLst>
              </a:tr>
              <a:tr h="1021276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出埃及記三十</a:t>
                      </a:r>
                      <a:r>
                        <a:rPr lang="en-US" altLang="zh-TW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25-28….</a:t>
                      </a:r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這膏油抹會幕和見證的櫃</a:t>
                      </a:r>
                      <a:r>
                        <a:rPr lang="en-US" altLang="zh-TW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…</a:t>
                      </a:r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一切的器具</a:t>
                      </a:r>
                      <a:r>
                        <a:rPr lang="en-US" altLang="zh-TW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….</a:t>
                      </a:r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希伯來九</a:t>
                      </a:r>
                      <a:r>
                        <a:rPr lang="en-US" altLang="zh-TW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4…</a:t>
                      </a:r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櫃裏有盛嗎哪的金罐、和亞倫發過芽的杖、並兩塊約版。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434113"/>
                  </a:ext>
                </a:extLst>
              </a:tr>
              <a:tr h="942633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聖膏油所豫表的膏油塗抹，是在外面的。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兩塊約版上神的律法所表徵的生命之律，在裏面的。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274227"/>
                  </a:ext>
                </a:extLst>
              </a:tr>
              <a:tr h="2809819"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出埃及三十</a:t>
                      </a:r>
                      <a:r>
                        <a:rPr lang="en-US" altLang="zh-TW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說要膏亞倫和他的兒子們，使他們分別為聖，可以作祭司事奉我。</a:t>
                      </a:r>
                      <a:endParaRPr lang="en-US" altLang="zh-TW" sz="2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膏油塗抹是一種就職，目的就是使我們盡功用。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希伯來十</a:t>
                      </a:r>
                      <a:r>
                        <a:rPr lang="en-US" altLang="zh-TW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22</a:t>
                      </a:r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說當存著真誠的心，以十分確信的信，前來進入至聖所。</a:t>
                      </a:r>
                      <a:endParaRPr lang="en-US" altLang="zh-TW" sz="2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2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生命之律的功用，將我們模成基督的形像。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944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1786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人的肉體與人的靈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n w="0"/>
              </a:rPr>
              <a:t>內容出處：</a:t>
            </a:r>
            <a:endParaRPr lang="en-US" altLang="zh-TW" sz="3200" dirty="0">
              <a:ln w="0"/>
            </a:endParaRPr>
          </a:p>
          <a:p>
            <a:endParaRPr lang="zh-TW" altLang="en-US" sz="3200" dirty="0">
              <a:ln w="0"/>
            </a:endParaRPr>
          </a:p>
          <a:p>
            <a:r>
              <a:rPr lang="en-US" altLang="zh-TW" sz="3200" dirty="0">
                <a:ln w="0"/>
              </a:rPr>
              <a:t>1『</a:t>
            </a:r>
            <a:r>
              <a:rPr lang="zh-TW" altLang="en-US" sz="3200" dirty="0">
                <a:ln w="0"/>
              </a:rPr>
              <a:t>人的肉體與人的靈</a:t>
            </a:r>
            <a:r>
              <a:rPr lang="en-US" altLang="zh-TW" sz="3200" dirty="0">
                <a:ln w="0"/>
              </a:rPr>
              <a:t>』</a:t>
            </a:r>
            <a:r>
              <a:rPr lang="zh-TW" altLang="en-US" sz="3200" dirty="0">
                <a:ln w="0"/>
              </a:rPr>
              <a:t>，共</a:t>
            </a:r>
            <a:r>
              <a:rPr lang="en-US" altLang="zh-TW" sz="3200" dirty="0">
                <a:ln w="0"/>
              </a:rPr>
              <a:t>5</a:t>
            </a:r>
            <a:r>
              <a:rPr lang="zh-TW" altLang="en-US" sz="3200" dirty="0">
                <a:ln w="0"/>
              </a:rPr>
              <a:t>篇</a:t>
            </a:r>
            <a:endParaRPr lang="en-US" altLang="zh-TW" sz="3200" dirty="0">
              <a:ln w="0"/>
            </a:endParaRPr>
          </a:p>
          <a:p>
            <a:pPr marL="742950" indent="-742950">
              <a:buAutoNum type="arabicPlain"/>
            </a:pPr>
            <a:endParaRPr lang="zh-TW" altLang="en-US" sz="3200" dirty="0">
              <a:ln w="0"/>
            </a:endParaRPr>
          </a:p>
          <a:p>
            <a:r>
              <a:rPr lang="en-US" altLang="zh-TW" sz="3200" dirty="0">
                <a:ln w="0"/>
              </a:rPr>
              <a:t>2『</a:t>
            </a:r>
            <a:r>
              <a:rPr lang="zh-TW" altLang="en-US" sz="3200" dirty="0">
                <a:ln w="0"/>
              </a:rPr>
              <a:t>活在靈中</a:t>
            </a:r>
            <a:r>
              <a:rPr lang="en-US" altLang="zh-TW" sz="3200" dirty="0">
                <a:ln w="0"/>
              </a:rPr>
              <a:t>』</a:t>
            </a:r>
            <a:r>
              <a:rPr lang="zh-TW" altLang="en-US" sz="3200" dirty="0">
                <a:ln w="0"/>
              </a:rPr>
              <a:t>，共</a:t>
            </a:r>
            <a:r>
              <a:rPr lang="en-US" altLang="zh-TW" sz="3200" dirty="0">
                <a:ln w="0"/>
              </a:rPr>
              <a:t>5</a:t>
            </a:r>
            <a:r>
              <a:rPr lang="zh-TW" altLang="en-US" sz="3200" dirty="0">
                <a:ln w="0"/>
              </a:rPr>
              <a:t>篇</a:t>
            </a:r>
            <a:endParaRPr lang="en-US" altLang="zh-TW" sz="3200" dirty="0">
              <a:ln w="0"/>
            </a:endParaRPr>
          </a:p>
          <a:p>
            <a:pPr marL="742950" indent="-742950">
              <a:buAutoNum type="arabicPlain" startAt="2"/>
            </a:pPr>
            <a:endParaRPr lang="zh-TW" altLang="en-US" sz="3200" dirty="0">
              <a:ln w="0"/>
            </a:endParaRPr>
          </a:p>
          <a:p>
            <a:r>
              <a:rPr lang="en-US" altLang="zh-TW" sz="3200" dirty="0">
                <a:ln w="0"/>
              </a:rPr>
              <a:t>3『</a:t>
            </a:r>
            <a:r>
              <a:rPr lang="zh-TW" altLang="en-US" sz="3200" dirty="0">
                <a:ln w="0"/>
              </a:rPr>
              <a:t>與主同活</a:t>
            </a:r>
            <a:r>
              <a:rPr lang="en-US" altLang="zh-TW" sz="3200" dirty="0">
                <a:ln w="0"/>
              </a:rPr>
              <a:t>』</a:t>
            </a:r>
            <a:r>
              <a:rPr lang="zh-TW" altLang="en-US" sz="3200" dirty="0">
                <a:ln w="0"/>
              </a:rPr>
              <a:t>，共</a:t>
            </a:r>
            <a:r>
              <a:rPr lang="en-US" altLang="zh-TW" sz="3200" dirty="0">
                <a:ln w="0"/>
              </a:rPr>
              <a:t>4</a:t>
            </a:r>
            <a:r>
              <a:rPr lang="zh-TW" altLang="en-US" sz="3200" dirty="0">
                <a:ln w="0"/>
              </a:rPr>
              <a:t>篇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</p:spTree>
    <p:extLst>
      <p:ext uri="{BB962C8B-B14F-4D97-AF65-F5344CB8AC3E}">
        <p14:creationId xmlns:p14="http://schemas.microsoft.com/office/powerpoint/2010/main" val="27078666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人的肉體與人的靈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/>
              <a:t>要點內容：</a:t>
            </a:r>
          </a:p>
          <a:p>
            <a:r>
              <a:rPr lang="en-US" altLang="zh-TW" sz="3600" dirty="0"/>
              <a:t>1  </a:t>
            </a:r>
            <a:r>
              <a:rPr lang="zh-TW" altLang="en-US" sz="3600" dirty="0"/>
              <a:t>什麼是肉體</a:t>
            </a:r>
          </a:p>
          <a:p>
            <a:r>
              <a:rPr lang="en-US" altLang="zh-TW" sz="3600" dirty="0"/>
              <a:t>2  </a:t>
            </a:r>
            <a:r>
              <a:rPr lang="zh-TW" altLang="en-US" sz="3600" dirty="0"/>
              <a:t>如何對待肉體</a:t>
            </a:r>
          </a:p>
          <a:p>
            <a:r>
              <a:rPr lang="en-US" altLang="zh-TW" sz="3600" dirty="0"/>
              <a:t>3  </a:t>
            </a:r>
            <a:r>
              <a:rPr lang="zh-TW" altLang="en-US" sz="3600" dirty="0"/>
              <a:t>肉體對我們的益處</a:t>
            </a:r>
          </a:p>
          <a:p>
            <a:r>
              <a:rPr lang="en-US" altLang="zh-TW" sz="3600" dirty="0"/>
              <a:t>4  </a:t>
            </a:r>
            <a:r>
              <a:rPr lang="zh-TW" altLang="en-US" sz="3600" dirty="0"/>
              <a:t>人的靈的重要</a:t>
            </a:r>
          </a:p>
          <a:p>
            <a:r>
              <a:rPr lang="en-US" altLang="zh-TW" sz="3600" dirty="0"/>
              <a:t>5  </a:t>
            </a:r>
            <a:r>
              <a:rPr lang="zh-TW" altLang="en-US" sz="3600" dirty="0"/>
              <a:t>照著靈而行</a:t>
            </a:r>
          </a:p>
          <a:p>
            <a:r>
              <a:rPr lang="en-US" altLang="zh-TW" sz="3600" dirty="0"/>
              <a:t>6  </a:t>
            </a:r>
            <a:r>
              <a:rPr lang="zh-TW" altLang="en-US" sz="3600" dirty="0"/>
              <a:t>喫主、活主、住在主裏面</a:t>
            </a:r>
          </a:p>
          <a:p>
            <a:r>
              <a:rPr lang="en-US" altLang="zh-TW" sz="3600" dirty="0"/>
              <a:t>7  </a:t>
            </a:r>
            <a:r>
              <a:rPr lang="zh-TW" altLang="en-US" sz="3600" dirty="0"/>
              <a:t>如何與主同活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</p:spTree>
    <p:extLst>
      <p:ext uri="{BB962C8B-B14F-4D97-AF65-F5344CB8AC3E}">
        <p14:creationId xmlns:p14="http://schemas.microsoft.com/office/powerpoint/2010/main" val="6790484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人的肉體與人的靈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什麼是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肉體</a:t>
            </a:r>
          </a:p>
          <a:p>
            <a:r>
              <a:rPr lang="en-US" altLang="zh-TW" sz="3600" dirty="0">
                <a:ln w="0"/>
              </a:rPr>
              <a:t>1 </a:t>
            </a:r>
            <a:r>
              <a:rPr lang="zh-TW" altLang="en-US" sz="3600" dirty="0">
                <a:ln w="0"/>
              </a:rPr>
              <a:t>敗壞、玷污、變質的身體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lang="zh-TW" altLang="en-US" sz="3600" dirty="0">
                <a:ln w="0"/>
              </a:rPr>
              <a:t>羅三</a:t>
            </a:r>
            <a:r>
              <a:rPr lang="en-US" altLang="zh-TW" sz="3600" dirty="0">
                <a:ln w="0"/>
              </a:rPr>
              <a:t>20</a:t>
            </a:r>
          </a:p>
          <a:p>
            <a:r>
              <a:rPr lang="en-US" altLang="zh-TW" sz="3600" dirty="0">
                <a:ln w="0"/>
              </a:rPr>
              <a:t>2 </a:t>
            </a:r>
            <a:r>
              <a:rPr lang="zh-TW" altLang="en-US" sz="3600" dirty="0">
                <a:ln w="0"/>
              </a:rPr>
              <a:t>也指敗壞的人類</a:t>
            </a:r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墮落的人</a:t>
            </a:r>
            <a:r>
              <a:rPr lang="en-US" altLang="zh-TW" sz="3600" dirty="0">
                <a:ln w="0"/>
              </a:rPr>
              <a:t>)</a:t>
            </a:r>
            <a:r>
              <a:rPr lang="zh-TW" altLang="en-US" sz="3600" dirty="0">
                <a:ln w="0"/>
              </a:rPr>
              <a:t>。</a:t>
            </a:r>
          </a:p>
          <a:p>
            <a:endParaRPr lang="en-US" altLang="zh-TW" sz="3600" dirty="0"/>
          </a:p>
          <a:p>
            <a:endParaRPr lang="en-US" altLang="zh-TW" sz="3600" dirty="0"/>
          </a:p>
          <a:p>
            <a:r>
              <a:rPr lang="zh-TW" altLang="en-US" sz="3600" dirty="0">
                <a:ln w="0"/>
              </a:rPr>
              <a:t>肉體是罪、死、撒但的</a:t>
            </a:r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聚會所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，這四者都是一</a:t>
            </a:r>
          </a:p>
          <a:p>
            <a:r>
              <a:rPr lang="zh-TW" altLang="en-US" sz="3600" dirty="0">
                <a:ln w="0"/>
              </a:rPr>
              <a:t>肉體與神為仇，不服敵擋神的律法，不能服神的律法，</a:t>
            </a:r>
          </a:p>
          <a:p>
            <a:r>
              <a:rPr lang="zh-TW" altLang="en-US" sz="3600" dirty="0">
                <a:ln w="0"/>
              </a:rPr>
              <a:t>不能得神的喜悅。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99C41C3-131A-4DF6-84D1-6EFD084C292E}"/>
              </a:ext>
            </a:extLst>
          </p:cNvPr>
          <p:cNvCxnSpPr/>
          <p:nvPr/>
        </p:nvCxnSpPr>
        <p:spPr>
          <a:xfrm>
            <a:off x="558800" y="4037070"/>
            <a:ext cx="11023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8146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人的肉體與人的靈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如何對待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肉體</a:t>
            </a:r>
            <a:r>
              <a:rPr lang="zh-TW" altLang="en-US" sz="3600" dirty="0">
                <a:ln w="0"/>
              </a:rPr>
              <a:t>：</a:t>
            </a:r>
          </a:p>
          <a:p>
            <a:r>
              <a:rPr lang="en-US" altLang="zh-TW" sz="3600" dirty="0">
                <a:ln w="0"/>
              </a:rPr>
              <a:t>1 </a:t>
            </a:r>
            <a:r>
              <a:rPr lang="zh-TW" altLang="en-US" sz="3600" dirty="0">
                <a:ln w="0"/>
              </a:rPr>
              <a:t>看見肉體是個醜陋的東西，領悟肉體就是罪。</a:t>
            </a:r>
          </a:p>
          <a:p>
            <a:r>
              <a:rPr lang="en-US" altLang="zh-TW" sz="3600" dirty="0">
                <a:ln w="0"/>
              </a:rPr>
              <a:t>2 </a:t>
            </a:r>
            <a:r>
              <a:rPr lang="zh-TW" altLang="en-US" sz="3600" dirty="0">
                <a:ln w="0"/>
              </a:rPr>
              <a:t>必須定罪，不要想改良。</a:t>
            </a:r>
          </a:p>
          <a:p>
            <a:r>
              <a:rPr lang="en-US" altLang="zh-TW" sz="3600" dirty="0">
                <a:ln w="0"/>
              </a:rPr>
              <a:t>3 </a:t>
            </a:r>
            <a:r>
              <a:rPr lang="zh-TW" altLang="en-US" sz="3600" dirty="0">
                <a:ln w="0"/>
              </a:rPr>
              <a:t>肉體是無可救藥，不該存積極的期望。</a:t>
            </a:r>
          </a:p>
          <a:p>
            <a:endParaRPr lang="en-US" altLang="zh-TW" sz="3600" dirty="0">
              <a:ln w="0"/>
            </a:endParaRPr>
          </a:p>
          <a:p>
            <a:r>
              <a:rPr lang="zh-TW" altLang="en-US" sz="3600" dirty="0">
                <a:ln w="0"/>
              </a:rPr>
              <a:t>肉體對我們的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益處</a:t>
            </a:r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醜陋的幫助者</a:t>
            </a:r>
            <a:r>
              <a:rPr lang="en-US" altLang="zh-TW" sz="3600" dirty="0">
                <a:ln w="0"/>
              </a:rPr>
              <a:t>)</a:t>
            </a:r>
          </a:p>
          <a:p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迫使我們轉向靈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99C41C3-131A-4DF6-84D1-6EFD084C292E}"/>
              </a:ext>
            </a:extLst>
          </p:cNvPr>
          <p:cNvCxnSpPr/>
          <p:nvPr/>
        </p:nvCxnSpPr>
        <p:spPr>
          <a:xfrm>
            <a:off x="558800" y="4037070"/>
            <a:ext cx="11023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60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人的肉體與人的靈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人的靈</a:t>
            </a:r>
            <a:r>
              <a:rPr lang="zh-TW" altLang="en-US" sz="3600" dirty="0">
                <a:ln w="0"/>
              </a:rPr>
              <a:t>的重要：</a:t>
            </a:r>
          </a:p>
          <a:p>
            <a:r>
              <a:rPr lang="zh-TW" altLang="en-US" sz="3600" dirty="0">
                <a:ln w="0"/>
              </a:rPr>
              <a:t>撒迦利亞書十二</a:t>
            </a:r>
            <a:r>
              <a:rPr lang="en-US" altLang="zh-TW" sz="3600" dirty="0">
                <a:ln w="0"/>
              </a:rPr>
              <a:t>1</a:t>
            </a:r>
            <a:r>
              <a:rPr lang="zh-TW" altLang="en-US" sz="3600" dirty="0">
                <a:ln w="0"/>
              </a:rPr>
              <a:t>節說人的靈和諸天與地並重。</a:t>
            </a:r>
          </a:p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在人裏面有靈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約三二</a:t>
            </a:r>
            <a:r>
              <a:rPr lang="en-US" altLang="zh-TW" sz="3600" dirty="0">
                <a:ln w="0"/>
              </a:rPr>
              <a:t>8 </a:t>
            </a:r>
          </a:p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人的靈是耶和華的燈</a:t>
            </a:r>
            <a:r>
              <a:rPr lang="en-US" altLang="zh-TW" sz="3600" dirty="0">
                <a:ln w="0"/>
              </a:rPr>
              <a:t>...</a:t>
            </a:r>
            <a:r>
              <a:rPr lang="zh-TW" altLang="en-US" sz="3600" dirty="0">
                <a:ln w="0"/>
              </a:rPr>
              <a:t>。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箴二十</a:t>
            </a:r>
            <a:r>
              <a:rPr lang="en-US" altLang="zh-TW" sz="3600" dirty="0">
                <a:ln w="0"/>
              </a:rPr>
              <a:t>27 </a:t>
            </a:r>
          </a:p>
          <a:p>
            <a:r>
              <a:rPr lang="en-US" altLang="zh-TW" sz="3600" dirty="0">
                <a:ln w="0"/>
              </a:rPr>
              <a:t>『...</a:t>
            </a:r>
            <a:r>
              <a:rPr lang="zh-TW" altLang="en-US" sz="3600" dirty="0">
                <a:ln w="0"/>
              </a:rPr>
              <a:t>敬拜祂的，必須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在靈裏</a:t>
            </a:r>
            <a:r>
              <a:rPr lang="zh-TW" altLang="en-US" sz="3600" dirty="0">
                <a:ln w="0"/>
              </a:rPr>
              <a:t>敬拜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約四</a:t>
            </a:r>
            <a:r>
              <a:rPr lang="en-US" altLang="zh-TW" sz="3600" dirty="0">
                <a:ln w="0"/>
              </a:rPr>
              <a:t>24 </a:t>
            </a:r>
          </a:p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從那靈生的，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就是靈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約三</a:t>
            </a:r>
            <a:r>
              <a:rPr lang="en-US" altLang="zh-TW" sz="3600" dirty="0">
                <a:ln w="0"/>
              </a:rPr>
              <a:t>6 </a:t>
            </a:r>
          </a:p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那靈同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我們的靈</a:t>
            </a:r>
            <a:r>
              <a:rPr lang="zh-TW" altLang="en-US" sz="3600" dirty="0">
                <a:ln w="0"/>
              </a:rPr>
              <a:t>見證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羅八</a:t>
            </a:r>
            <a:r>
              <a:rPr lang="en-US" altLang="zh-TW" sz="3600" dirty="0">
                <a:ln w="0"/>
              </a:rPr>
              <a:t>16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</p:spTree>
    <p:extLst>
      <p:ext uri="{BB962C8B-B14F-4D97-AF65-F5344CB8AC3E}">
        <p14:creationId xmlns:p14="http://schemas.microsoft.com/office/powerpoint/2010/main" val="29223545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人的肉體與人的靈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AD999CC5-D83D-4853-B564-EC0DCE3F0BB6}"/>
              </a:ext>
            </a:extLst>
          </p:cNvPr>
          <p:cNvGrpSpPr/>
          <p:nvPr/>
        </p:nvGrpSpPr>
        <p:grpSpPr>
          <a:xfrm>
            <a:off x="3956644" y="1985426"/>
            <a:ext cx="4648875" cy="4521180"/>
            <a:chOff x="3956644" y="1985426"/>
            <a:chExt cx="4648875" cy="4521180"/>
          </a:xfrm>
        </p:grpSpPr>
        <p:sp>
          <p:nvSpPr>
            <p:cNvPr id="22" name="橢圓 21">
              <a:extLst>
                <a:ext uri="{FF2B5EF4-FFF2-40B4-BE49-F238E27FC236}">
                  <a16:creationId xmlns:a16="http://schemas.microsoft.com/office/drawing/2014/main" id="{C9355502-EA54-4B67-9E04-E9CE5A4206AA}"/>
                </a:ext>
              </a:extLst>
            </p:cNvPr>
            <p:cNvSpPr/>
            <p:nvPr/>
          </p:nvSpPr>
          <p:spPr>
            <a:xfrm>
              <a:off x="3956644" y="1985426"/>
              <a:ext cx="4648875" cy="4521180"/>
            </a:xfrm>
            <a:prstGeom prst="ellipse">
              <a:avLst/>
            </a:prstGeom>
            <a:solidFill>
              <a:srgbClr val="E8BA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>
              <a:extLst>
                <a:ext uri="{FF2B5EF4-FFF2-40B4-BE49-F238E27FC236}">
                  <a16:creationId xmlns:a16="http://schemas.microsoft.com/office/drawing/2014/main" id="{653189A8-FD40-49E6-9F0C-EC2CFF5DDE76}"/>
                </a:ext>
              </a:extLst>
            </p:cNvPr>
            <p:cNvSpPr/>
            <p:nvPr/>
          </p:nvSpPr>
          <p:spPr>
            <a:xfrm>
              <a:off x="4646573" y="2671216"/>
              <a:ext cx="3263265" cy="31496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4" name="橢圓 23">
              <a:extLst>
                <a:ext uri="{FF2B5EF4-FFF2-40B4-BE49-F238E27FC236}">
                  <a16:creationId xmlns:a16="http://schemas.microsoft.com/office/drawing/2014/main" id="{A4EED10F-41CE-4345-B334-8E504F61A531}"/>
                </a:ext>
              </a:extLst>
            </p:cNvPr>
            <p:cNvSpPr/>
            <p:nvPr/>
          </p:nvSpPr>
          <p:spPr>
            <a:xfrm>
              <a:off x="5394285" y="3362096"/>
              <a:ext cx="1767840" cy="176784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A5E48255-C64F-4AA9-A94D-4CF53FB1A111}"/>
              </a:ext>
            </a:extLst>
          </p:cNvPr>
          <p:cNvSpPr/>
          <p:nvPr/>
        </p:nvSpPr>
        <p:spPr>
          <a:xfrm>
            <a:off x="549219" y="2607131"/>
            <a:ext cx="20313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600" cap="none" spc="0" dirty="0">
                <a:ln w="0"/>
              </a:rPr>
              <a:t>魔鬼撒但</a:t>
            </a:r>
            <a:endParaRPr lang="en-US" altLang="zh-TW" sz="3600" cap="none" spc="0" dirty="0">
              <a:ln w="0"/>
            </a:endParaRPr>
          </a:p>
          <a:p>
            <a:pPr algn="ctr"/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人墮落</a:t>
            </a:r>
            <a:r>
              <a:rPr lang="en-US" altLang="zh-TW" sz="3600" dirty="0">
                <a:ln w="0"/>
              </a:rPr>
              <a:t>)</a:t>
            </a:r>
            <a:endParaRPr lang="zh-TW" altLang="en-US" sz="3600" cap="none" spc="0" dirty="0">
              <a:ln w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AB2791F2-C587-4080-88BE-CDA9C2C9DEDD}"/>
              </a:ext>
            </a:extLst>
          </p:cNvPr>
          <p:cNvSpPr/>
          <p:nvPr/>
        </p:nvSpPr>
        <p:spPr>
          <a:xfrm>
            <a:off x="570707" y="4398070"/>
            <a:ext cx="32624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600" dirty="0">
                <a:ln w="0"/>
              </a:rPr>
              <a:t>照著肉體而行</a:t>
            </a:r>
            <a:endParaRPr lang="en-US" altLang="zh-TW" sz="3600" dirty="0">
              <a:ln w="0"/>
            </a:endParaRPr>
          </a:p>
          <a:p>
            <a:pPr algn="ctr"/>
            <a:r>
              <a:rPr lang="zh-TW" altLang="en-US" sz="3600" dirty="0">
                <a:ln w="0"/>
              </a:rPr>
              <a:t>    死</a:t>
            </a:r>
            <a:endParaRPr lang="en-US" altLang="zh-TW" sz="3600" dirty="0">
              <a:ln w="0"/>
            </a:endParaRPr>
          </a:p>
          <a:p>
            <a:pPr algn="ctr"/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噄知識善惡樹</a:t>
            </a:r>
            <a:r>
              <a:rPr lang="en-US" altLang="zh-TW" sz="3600" dirty="0">
                <a:ln w="0"/>
              </a:rPr>
              <a:t>)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D3C8433-5DB9-4AF2-9771-CD24F2B016A7}"/>
              </a:ext>
            </a:extLst>
          </p:cNvPr>
          <p:cNvSpPr/>
          <p:nvPr/>
        </p:nvSpPr>
        <p:spPr>
          <a:xfrm>
            <a:off x="5160566" y="1301224"/>
            <a:ext cx="23391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肉體</a:t>
            </a:r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身體</a:t>
            </a:r>
            <a:r>
              <a:rPr lang="en-US" altLang="zh-TW" sz="3600" dirty="0">
                <a:ln w="0"/>
              </a:rPr>
              <a:t>)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B3D39D5C-7A69-4C18-A251-A81B7DC4F4BA}"/>
              </a:ext>
            </a:extLst>
          </p:cNvPr>
          <p:cNvSpPr/>
          <p:nvPr/>
        </p:nvSpPr>
        <p:spPr>
          <a:xfrm>
            <a:off x="8902049" y="3439160"/>
            <a:ext cx="28007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那靈</a:t>
            </a:r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人重生</a:t>
            </a:r>
            <a:r>
              <a:rPr lang="en-US" altLang="zh-TW" sz="3600" dirty="0">
                <a:ln w="0"/>
              </a:rPr>
              <a:t>)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DF420F13-B613-4167-A5AD-A671575E5A72}"/>
              </a:ext>
            </a:extLst>
          </p:cNvPr>
          <p:cNvSpPr/>
          <p:nvPr/>
        </p:nvSpPr>
        <p:spPr>
          <a:xfrm>
            <a:off x="8891889" y="4459030"/>
            <a:ext cx="25442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照著靈</a:t>
            </a:r>
            <a:r>
              <a:rPr lang="zh-TW" altLang="en-US" sz="3600" dirty="0">
                <a:ln w="0"/>
              </a:rPr>
              <a:t>而行</a:t>
            </a:r>
            <a:endParaRPr lang="en-US" altLang="zh-TW" sz="3600" dirty="0">
              <a:ln w="0"/>
            </a:endParaRPr>
          </a:p>
          <a:p>
            <a:pPr algn="ctr"/>
            <a:r>
              <a:rPr lang="zh-TW" altLang="en-US" sz="3600" dirty="0">
                <a:ln w="0"/>
              </a:rPr>
              <a:t>    生命平安</a:t>
            </a:r>
            <a:endParaRPr lang="en-US" altLang="zh-TW" sz="3600" dirty="0">
              <a:ln w="0"/>
            </a:endParaRPr>
          </a:p>
          <a:p>
            <a:pPr algn="ctr"/>
            <a:r>
              <a:rPr lang="en-US" altLang="zh-TW" sz="3600" dirty="0">
                <a:ln w="0"/>
              </a:rPr>
              <a:t>(</a:t>
            </a:r>
            <a:r>
              <a:rPr lang="zh-TW" altLang="en-US" sz="3600" dirty="0">
                <a:ln w="0"/>
              </a:rPr>
              <a:t>喫生命樹</a:t>
            </a:r>
            <a:r>
              <a:rPr lang="en-US" altLang="zh-TW" sz="3600" dirty="0">
                <a:ln w="0"/>
              </a:rPr>
              <a:t>)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3EDBF9A7-8E11-486C-9C18-D994A71D6492}"/>
              </a:ext>
            </a:extLst>
          </p:cNvPr>
          <p:cNvSpPr/>
          <p:nvPr/>
        </p:nvSpPr>
        <p:spPr>
          <a:xfrm>
            <a:off x="3952160" y="3882211"/>
            <a:ext cx="6463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3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罪</a:t>
            </a:r>
            <a:endParaRPr lang="en-US" altLang="zh-TW" sz="36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6910C314-EB7B-47B9-871D-5AF26F22DCCA}"/>
              </a:ext>
            </a:extLst>
          </p:cNvPr>
          <p:cNvSpPr/>
          <p:nvPr/>
        </p:nvSpPr>
        <p:spPr>
          <a:xfrm>
            <a:off x="7898014" y="3863062"/>
            <a:ext cx="6463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3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死</a:t>
            </a:r>
            <a:endParaRPr lang="en-US" altLang="zh-TW" sz="36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654C143-9577-4E7F-B40A-8F5AB2522E16}"/>
              </a:ext>
            </a:extLst>
          </p:cNvPr>
          <p:cNvSpPr/>
          <p:nvPr/>
        </p:nvSpPr>
        <p:spPr>
          <a:xfrm>
            <a:off x="5735479" y="2023209"/>
            <a:ext cx="11079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3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撒但</a:t>
            </a:r>
            <a:endParaRPr lang="en-US" altLang="zh-TW" sz="36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A8D08EB0-AF2B-4DBD-9BDB-FE352D33978F}"/>
              </a:ext>
            </a:extLst>
          </p:cNvPr>
          <p:cNvSpPr/>
          <p:nvPr/>
        </p:nvSpPr>
        <p:spPr>
          <a:xfrm>
            <a:off x="5462927" y="2745194"/>
            <a:ext cx="15696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3600" b="1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人的魂</a:t>
            </a:r>
            <a:endParaRPr lang="en-US" altLang="zh-TW" sz="36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C5D9EE60-7415-449B-B69D-EF03931F3882}"/>
              </a:ext>
            </a:extLst>
          </p:cNvPr>
          <p:cNvSpPr/>
          <p:nvPr/>
        </p:nvSpPr>
        <p:spPr>
          <a:xfrm>
            <a:off x="5735479" y="3391525"/>
            <a:ext cx="11079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基督</a:t>
            </a:r>
            <a:endParaRPr lang="en-US" altLang="zh-TW" sz="3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zh-TW" altLang="en-US" sz="36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那靈</a:t>
            </a:r>
            <a:endParaRPr lang="en-US" altLang="zh-TW" sz="36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zh-TW" altLang="en-US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恩典</a:t>
            </a:r>
            <a:endParaRPr lang="en-US" altLang="zh-TW" sz="36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9E31A8FF-05F5-4D8D-89AD-4D5CD45959A5}"/>
              </a:ext>
            </a:extLst>
          </p:cNvPr>
          <p:cNvCxnSpPr/>
          <p:nvPr/>
        </p:nvCxnSpPr>
        <p:spPr>
          <a:xfrm>
            <a:off x="2657054" y="3258174"/>
            <a:ext cx="2134477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63A25639-BFAB-462A-AFF8-6A99D17A2C26}"/>
              </a:ext>
            </a:extLst>
          </p:cNvPr>
          <p:cNvCxnSpPr/>
          <p:nvPr/>
        </p:nvCxnSpPr>
        <p:spPr>
          <a:xfrm>
            <a:off x="6767572" y="4772014"/>
            <a:ext cx="2134477" cy="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直線單箭頭接點 36">
            <a:extLst>
              <a:ext uri="{FF2B5EF4-FFF2-40B4-BE49-F238E27FC236}">
                <a16:creationId xmlns:a16="http://schemas.microsoft.com/office/drawing/2014/main" id="{0C9AD5D6-4719-4CA3-8FED-3F922332D802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6767573" y="3762326"/>
            <a:ext cx="2134476" cy="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C3BB16FA-0871-4DBE-932F-59AC2E8FE177}"/>
              </a:ext>
            </a:extLst>
          </p:cNvPr>
          <p:cNvCxnSpPr>
            <a:cxnSpLocks/>
          </p:cNvCxnSpPr>
          <p:nvPr/>
        </p:nvCxnSpPr>
        <p:spPr>
          <a:xfrm flipH="1">
            <a:off x="3485101" y="4724340"/>
            <a:ext cx="912144" cy="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4294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活在靈中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那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喫</a:t>
            </a:r>
            <a:r>
              <a:rPr lang="zh-TW" altLang="en-US" sz="3600" dirty="0">
                <a:ln w="0"/>
              </a:rPr>
              <a:t>我的人，也要因我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活</a:t>
            </a:r>
            <a:r>
              <a:rPr lang="zh-TW" altLang="en-US" sz="3600" dirty="0">
                <a:ln w="0"/>
              </a:rPr>
              <a:t>著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約六</a:t>
            </a:r>
            <a:r>
              <a:rPr lang="en-US" altLang="zh-TW" sz="3600" dirty="0">
                <a:ln w="0"/>
              </a:rPr>
              <a:t>57</a:t>
            </a:r>
          </a:p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你們要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住</a:t>
            </a:r>
            <a:r>
              <a:rPr lang="zh-TW" altLang="en-US" sz="3600" dirty="0">
                <a:ln w="0"/>
              </a:rPr>
              <a:t>在我裏面，我也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住</a:t>
            </a:r>
            <a:r>
              <a:rPr lang="zh-TW" altLang="en-US" sz="3600" dirty="0">
                <a:ln w="0"/>
              </a:rPr>
              <a:t>在你們裏面</a:t>
            </a:r>
            <a:r>
              <a:rPr lang="en-US" altLang="zh-TW" sz="3600" dirty="0">
                <a:ln w="0"/>
              </a:rPr>
              <a:t>』</a:t>
            </a:r>
            <a:r>
              <a:rPr lang="zh-TW" altLang="en-US" sz="3600" dirty="0">
                <a:ln w="0"/>
              </a:rPr>
              <a:t>十五</a:t>
            </a:r>
            <a:r>
              <a:rPr lang="en-US" altLang="zh-TW" sz="3600" dirty="0">
                <a:ln w="0"/>
              </a:rPr>
              <a:t>4</a:t>
            </a:r>
          </a:p>
          <a:p>
            <a:r>
              <a:rPr lang="en-US" altLang="zh-TW" sz="3600" dirty="0">
                <a:ln w="0"/>
              </a:rPr>
              <a:t>『</a:t>
            </a:r>
            <a:r>
              <a:rPr lang="zh-TW" altLang="en-US" sz="3600" dirty="0">
                <a:ln w="0"/>
              </a:rPr>
              <a:t>我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活</a:t>
            </a:r>
            <a:r>
              <a:rPr lang="zh-TW" altLang="en-US" sz="3600" dirty="0">
                <a:ln w="0"/>
              </a:rPr>
              <a:t>著，你們也要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活</a:t>
            </a:r>
            <a:r>
              <a:rPr lang="zh-TW" altLang="en-US" sz="3600" dirty="0">
                <a:ln w="0"/>
              </a:rPr>
              <a:t>著。到那日，你們就知道我 </a:t>
            </a:r>
          </a:p>
          <a:p>
            <a:r>
              <a:rPr lang="zh-TW" altLang="en-US" sz="3600" dirty="0">
                <a:ln w="0"/>
              </a:rPr>
              <a:t>    在我父裏面，你們在我裏面，我也在你們裏面</a:t>
            </a:r>
            <a:r>
              <a:rPr lang="en-US" altLang="zh-TW" sz="3600" dirty="0">
                <a:ln w="0"/>
              </a:rPr>
              <a:t>』</a:t>
            </a:r>
          </a:p>
          <a:p>
            <a:r>
              <a:rPr lang="en-US" altLang="zh-TW" sz="3600" dirty="0">
                <a:ln w="0"/>
              </a:rPr>
              <a:t> </a:t>
            </a:r>
            <a:r>
              <a:rPr lang="zh-TW" altLang="en-US" sz="3600" dirty="0">
                <a:ln w="0"/>
              </a:rPr>
              <a:t> </a:t>
            </a:r>
            <a:r>
              <a:rPr lang="en-US" altLang="zh-TW" sz="3600" dirty="0">
                <a:ln w="0"/>
              </a:rPr>
              <a:t> </a:t>
            </a:r>
            <a:r>
              <a:rPr lang="zh-TW" altLang="en-US" sz="3600" dirty="0">
                <a:ln w="0"/>
              </a:rPr>
              <a:t>十四</a:t>
            </a:r>
            <a:r>
              <a:rPr lang="en-US" altLang="zh-TW" sz="3600" dirty="0">
                <a:ln w="0"/>
              </a:rPr>
              <a:t>9~20</a:t>
            </a:r>
          </a:p>
          <a:p>
            <a:endParaRPr lang="en-US" altLang="zh-TW" sz="3600" dirty="0">
              <a:ln w="0"/>
            </a:endParaRPr>
          </a:p>
          <a:p>
            <a:r>
              <a:rPr lang="zh-TW" altLang="en-US" sz="3600" dirty="0">
                <a:ln w="0"/>
              </a:rPr>
              <a:t>住在主裏面就是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住</a:t>
            </a:r>
            <a:r>
              <a:rPr lang="zh-TW" altLang="en-US" sz="3600" dirty="0">
                <a:latin typeface="+mn-ea"/>
              </a:rPr>
              <a:t>在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靈</a:t>
            </a:r>
            <a:r>
              <a:rPr lang="zh-TW" altLang="en-US" sz="3600" dirty="0">
                <a:latin typeface="+mn-ea"/>
              </a:rPr>
              <a:t>裏</a:t>
            </a:r>
            <a:r>
              <a:rPr lang="zh-TW" altLang="en-US" sz="3600" dirty="0">
                <a:ln w="0"/>
              </a:rPr>
              <a:t>面，就是指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心思置於靈</a:t>
            </a:r>
            <a:r>
              <a:rPr lang="zh-TW" altLang="en-US" sz="3600" dirty="0">
                <a:ln w="0"/>
              </a:rPr>
              <a:t>，</a:t>
            </a:r>
          </a:p>
          <a:p>
            <a:r>
              <a:rPr lang="zh-TW" altLang="en-US" sz="3600" dirty="0">
                <a:ln w="0"/>
              </a:rPr>
              <a:t>也就是生活行動緊緊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照著靈</a:t>
            </a:r>
            <a:r>
              <a:rPr lang="zh-TW" altLang="en-US" sz="3600" dirty="0">
                <a:ln w="0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</a:t>
            </a:r>
            <a:r>
              <a:rPr lang="zh-TW" altLang="en-US" sz="3600" dirty="0">
                <a:ln w="0"/>
              </a:rPr>
              <a:t> 羅八</a:t>
            </a:r>
            <a:r>
              <a:rPr lang="en-US" altLang="zh-TW" sz="3600" dirty="0">
                <a:ln w="0"/>
              </a:rPr>
              <a:t>6</a:t>
            </a:r>
            <a:r>
              <a:rPr lang="zh-TW" altLang="en-US" sz="3600" dirty="0">
                <a:ln w="0"/>
              </a:rPr>
              <a:t>，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299C41C3-131A-4DF6-84D1-6EFD084C292E}"/>
              </a:ext>
            </a:extLst>
          </p:cNvPr>
          <p:cNvCxnSpPr/>
          <p:nvPr/>
        </p:nvCxnSpPr>
        <p:spPr>
          <a:xfrm>
            <a:off x="584200" y="4654015"/>
            <a:ext cx="11023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7146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47E6888-73D0-AC43-84F8-BAF7E90945A2}"/>
              </a:ext>
            </a:extLst>
          </p:cNvPr>
          <p:cNvSpPr txBox="1"/>
          <p:nvPr/>
        </p:nvSpPr>
        <p:spPr>
          <a:xfrm>
            <a:off x="206789" y="251590"/>
            <a:ext cx="6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n w="0"/>
              </a:rPr>
              <a:t>活在靈中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5B98EE-9EE8-F245-ADEA-8AE17AF77685}"/>
              </a:ext>
            </a:extLst>
          </p:cNvPr>
          <p:cNvSpPr txBox="1"/>
          <p:nvPr/>
        </p:nvSpPr>
        <p:spPr>
          <a:xfrm>
            <a:off x="247703" y="1567004"/>
            <a:ext cx="116325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/>
              <a:t>如何與主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同活</a:t>
            </a:r>
          </a:p>
          <a:p>
            <a:r>
              <a:rPr lang="en-US" altLang="zh-TW" sz="3600" dirty="0"/>
              <a:t>1 </a:t>
            </a:r>
            <a:r>
              <a:rPr lang="zh-TW" altLang="en-US" sz="3600" dirty="0"/>
              <a:t>神要我們停下自己。</a:t>
            </a:r>
          </a:p>
          <a:p>
            <a:r>
              <a:rPr lang="en-US" altLang="zh-TW" sz="3600" dirty="0"/>
              <a:t>2 </a:t>
            </a:r>
            <a:r>
              <a:rPr lang="zh-TW" altLang="en-US" sz="3600" dirty="0"/>
              <a:t>向祂敞開。</a:t>
            </a:r>
          </a:p>
          <a:p>
            <a:r>
              <a:rPr lang="en-US" altLang="zh-TW" sz="3600" dirty="0"/>
              <a:t>3 </a:t>
            </a:r>
            <a:r>
              <a:rPr lang="zh-TW" altLang="en-US" sz="3600" dirty="0"/>
              <a:t>禱讀主的話，喫主的話，喫主自己。</a:t>
            </a:r>
          </a:p>
          <a:p>
            <a:r>
              <a:rPr lang="en-US" altLang="zh-TW" sz="3600" dirty="0"/>
              <a:t>4 </a:t>
            </a:r>
            <a:r>
              <a:rPr lang="zh-TW" altLang="en-US" sz="3600" dirty="0"/>
              <a:t>凡事問主，與主同作。</a:t>
            </a:r>
          </a:p>
          <a:p>
            <a:r>
              <a:rPr lang="en-US" altLang="zh-TW" sz="3600" dirty="0"/>
              <a:t>5 </a:t>
            </a:r>
            <a:r>
              <a:rPr lang="zh-TW" altLang="en-US" sz="3600" dirty="0"/>
              <a:t>必須動靈、照靈、隨靈</a:t>
            </a:r>
          </a:p>
          <a:p>
            <a:r>
              <a:rPr lang="en-US" altLang="zh-TW" sz="3600" dirty="0"/>
              <a:t>6 </a:t>
            </a:r>
            <a:r>
              <a:rPr lang="zh-TW" altLang="en-US" sz="3600" dirty="0"/>
              <a:t>藉著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愛主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lang="zh-TW" altLang="en-US" sz="3600" dirty="0"/>
              <a:t>約十四</a:t>
            </a:r>
            <a:r>
              <a:rPr lang="en-US" altLang="zh-TW" sz="3600" dirty="0"/>
              <a:t>23</a:t>
            </a:r>
          </a:p>
          <a:p>
            <a:r>
              <a:rPr lang="en-US" altLang="zh-TW" sz="3600" dirty="0"/>
              <a:t>7 </a:t>
            </a:r>
            <a:r>
              <a:rPr lang="zh-TW" altLang="en-US" sz="3600" dirty="0"/>
              <a:t>不能停止</a:t>
            </a:r>
            <a:r>
              <a:rPr lang="zh-TW" altLang="en-US" sz="3600" dirty="0">
                <a:solidFill>
                  <a:srgbClr val="FFFF00"/>
                </a:solidFill>
                <a:latin typeface="+mn-ea"/>
              </a:rPr>
              <a:t>呼求</a:t>
            </a:r>
            <a:r>
              <a:rPr lang="zh-TW" altLang="en-US" sz="3600" dirty="0"/>
              <a:t>主名</a:t>
            </a: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33A24C3-8C4E-F84A-9032-DF6473B36177}"/>
              </a:ext>
            </a:extLst>
          </p:cNvPr>
          <p:cNvGrpSpPr/>
          <p:nvPr/>
        </p:nvGrpSpPr>
        <p:grpSpPr>
          <a:xfrm>
            <a:off x="7458964" y="111277"/>
            <a:ext cx="4592877" cy="948556"/>
            <a:chOff x="885367" y="4256378"/>
            <a:chExt cx="4592877" cy="1084614"/>
          </a:xfrm>
          <a:solidFill>
            <a:schemeClr val="accent2">
              <a:lumMod val="75000"/>
            </a:schemeClr>
          </a:solidFill>
        </p:grpSpPr>
        <p:sp>
          <p:nvSpPr>
            <p:cNvPr id="17" name="Freeform 35">
              <a:extLst>
                <a:ext uri="{FF2B5EF4-FFF2-40B4-BE49-F238E27FC236}">
                  <a16:creationId xmlns:a16="http://schemas.microsoft.com/office/drawing/2014/main" id="{4D3B3ABC-8DB3-A848-9D5C-A76DCFD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A03E63AA-FA3D-514D-BAE0-A4D2E0C8C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62030B08-FF2F-3848-A75A-7B3914150782}"/>
                </a:ext>
              </a:extLst>
            </p:cNvPr>
            <p:cNvSpPr/>
            <p:nvPr/>
          </p:nvSpPr>
          <p:spPr>
            <a:xfrm>
              <a:off x="5381974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1" name="TextBox 74">
            <a:extLst>
              <a:ext uri="{FF2B5EF4-FFF2-40B4-BE49-F238E27FC236}">
                <a16:creationId xmlns:a16="http://schemas.microsoft.com/office/drawing/2014/main" id="{23DA1A69-7737-A94E-945D-1D0012AC7CC3}"/>
              </a:ext>
            </a:extLst>
          </p:cNvPr>
          <p:cNvSpPr txBox="1"/>
          <p:nvPr/>
        </p:nvSpPr>
        <p:spPr>
          <a:xfrm>
            <a:off x="8082268" y="340707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</p:spTree>
    <p:extLst>
      <p:ext uri="{BB962C8B-B14F-4D97-AF65-F5344CB8AC3E}">
        <p14:creationId xmlns:p14="http://schemas.microsoft.com/office/powerpoint/2010/main" val="14295735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群組 54">
            <a:extLst>
              <a:ext uri="{FF2B5EF4-FFF2-40B4-BE49-F238E27FC236}">
                <a16:creationId xmlns:a16="http://schemas.microsoft.com/office/drawing/2014/main" id="{4237DD6C-8399-644D-BAF1-FFA4EDFA0A40}"/>
              </a:ext>
            </a:extLst>
          </p:cNvPr>
          <p:cNvGrpSpPr/>
          <p:nvPr/>
        </p:nvGrpSpPr>
        <p:grpSpPr>
          <a:xfrm>
            <a:off x="5965035" y="4812479"/>
            <a:ext cx="5627653" cy="1082767"/>
            <a:chOff x="791307" y="5505053"/>
            <a:chExt cx="5627653" cy="1082767"/>
          </a:xfrm>
        </p:grpSpPr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E37E1100-B148-814B-935F-973A2333A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E5CB2BE-ED1C-9F42-BF2C-F844B781D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8" name="Rectangle 71">
              <a:extLst>
                <a:ext uri="{FF2B5EF4-FFF2-40B4-BE49-F238E27FC236}">
                  <a16:creationId xmlns:a16="http://schemas.microsoft.com/office/drawing/2014/main" id="{EC03ECC9-2666-644F-9E2D-08C020A4A271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5BF42400-1C6F-8145-AA14-048ED950F318}"/>
                </a:ext>
              </a:extLst>
            </p:cNvPr>
            <p:cNvSpPr/>
            <p:nvPr/>
          </p:nvSpPr>
          <p:spPr>
            <a:xfrm>
              <a:off x="5324947" y="5505053"/>
              <a:ext cx="985858" cy="10742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2" name="群組 31">
            <a:extLst>
              <a:ext uri="{FF2B5EF4-FFF2-40B4-BE49-F238E27FC236}">
                <a16:creationId xmlns:a16="http://schemas.microsoft.com/office/drawing/2014/main" id="{EBD9AAFD-80AE-9846-AE68-D82A2197D83B}"/>
              </a:ext>
            </a:extLst>
          </p:cNvPr>
          <p:cNvGrpSpPr/>
          <p:nvPr/>
        </p:nvGrpSpPr>
        <p:grpSpPr>
          <a:xfrm>
            <a:off x="5965035" y="4801127"/>
            <a:ext cx="5627653" cy="1085632"/>
            <a:chOff x="791307" y="5505053"/>
            <a:chExt cx="5627653" cy="1085632"/>
          </a:xfrm>
          <a:effectLst>
            <a:glow rad="508000">
              <a:schemeClr val="accent6">
                <a:lumMod val="40000"/>
                <a:lumOff val="60000"/>
                <a:alpha val="63000"/>
              </a:schemeClr>
            </a:glow>
          </a:effectLst>
        </p:grpSpPr>
        <p:sp>
          <p:nvSpPr>
            <p:cNvPr id="33" name="Freeform 65">
              <a:extLst>
                <a:ext uri="{FF2B5EF4-FFF2-40B4-BE49-F238E27FC236}">
                  <a16:creationId xmlns:a16="http://schemas.microsoft.com/office/drawing/2014/main" id="{0706A0CC-BE30-944F-B1A9-C44FBE8938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/>
                <a:latin typeface="微軟正黑體" panose="020B0604030504040204" pitchFamily="34" charset="-120"/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D0265520-2993-3A48-A0BC-D556AD5A5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/>
                <a:latin typeface="微軟正黑體" panose="020B0604030504040204" pitchFamily="34" charset="-120"/>
              </a:endParaRPr>
            </a:p>
          </p:txBody>
        </p:sp>
        <p:sp>
          <p:nvSpPr>
            <p:cNvPr id="35" name="Rectangle 71">
              <a:extLst>
                <a:ext uri="{FF2B5EF4-FFF2-40B4-BE49-F238E27FC236}">
                  <a16:creationId xmlns:a16="http://schemas.microsoft.com/office/drawing/2014/main" id="{9855ADB2-5C62-5345-8B06-ACBC803D8D0B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/>
                <a:latin typeface="微軟正黑體" panose="020B0604030504040204" pitchFamily="34" charset="-12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5003E24C-3B8B-D146-BF14-0D75A020A3A6}"/>
                </a:ext>
              </a:extLst>
            </p:cNvPr>
            <p:cNvSpPr/>
            <p:nvPr/>
          </p:nvSpPr>
          <p:spPr>
            <a:xfrm>
              <a:off x="5324947" y="5505053"/>
              <a:ext cx="985858" cy="10856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effectLst/>
                <a:latin typeface="微軟正黑體" panose="020B0604030504040204" pitchFamily="34" charset="-120"/>
              </a:endParaRPr>
            </a:p>
          </p:txBody>
        </p:sp>
      </p:grpSp>
      <p:sp>
        <p:nvSpPr>
          <p:cNvPr id="26" name="TextBox 53">
            <a:extLst>
              <a:ext uri="{FF2B5EF4-FFF2-40B4-BE49-F238E27FC236}">
                <a16:creationId xmlns:a16="http://schemas.microsoft.com/office/drawing/2014/main" id="{D90ABB18-D91D-134B-B137-CE95D3345990}"/>
              </a:ext>
            </a:extLst>
          </p:cNvPr>
          <p:cNvSpPr txBox="1"/>
          <p:nvPr/>
        </p:nvSpPr>
        <p:spPr>
          <a:xfrm>
            <a:off x="305479" y="223038"/>
            <a:ext cx="8930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李常受文集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1975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年展覽內容單元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27" name="Group 54">
            <a:extLst>
              <a:ext uri="{FF2B5EF4-FFF2-40B4-BE49-F238E27FC236}">
                <a16:creationId xmlns:a16="http://schemas.microsoft.com/office/drawing/2014/main" id="{152290EF-6AC3-D14C-8697-147CE4E2D408}"/>
              </a:ext>
            </a:extLst>
          </p:cNvPr>
          <p:cNvGrpSpPr/>
          <p:nvPr/>
        </p:nvGrpSpPr>
        <p:grpSpPr>
          <a:xfrm>
            <a:off x="444999" y="980274"/>
            <a:ext cx="5237778" cy="74796"/>
            <a:chOff x="5012716" y="1129776"/>
            <a:chExt cx="3148718" cy="103072"/>
          </a:xfrm>
        </p:grpSpPr>
        <p:sp>
          <p:nvSpPr>
            <p:cNvPr id="28" name="Rounded Rectangle 55">
              <a:extLst>
                <a:ext uri="{FF2B5EF4-FFF2-40B4-BE49-F238E27FC236}">
                  <a16:creationId xmlns:a16="http://schemas.microsoft.com/office/drawing/2014/main" id="{50C76994-05DD-C34A-81A9-F26F4E88D61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id="{FD55AB6E-AB26-2C40-B205-D95476F37B43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Rounded Rectangle 57">
              <a:extLst>
                <a:ext uri="{FF2B5EF4-FFF2-40B4-BE49-F238E27FC236}">
                  <a16:creationId xmlns:a16="http://schemas.microsoft.com/office/drawing/2014/main" id="{E86043C9-A7DF-BE40-B880-CA976532D75A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9BA15A56-9D95-3B48-A8E3-A287B1E071E1}"/>
              </a:ext>
            </a:extLst>
          </p:cNvPr>
          <p:cNvGrpSpPr/>
          <p:nvPr/>
        </p:nvGrpSpPr>
        <p:grpSpPr>
          <a:xfrm>
            <a:off x="305479" y="3118863"/>
            <a:ext cx="5497339" cy="1093498"/>
            <a:chOff x="946329" y="1878269"/>
            <a:chExt cx="5497339" cy="1093498"/>
          </a:xfrm>
          <a:solidFill>
            <a:schemeClr val="accent3">
              <a:lumMod val="75000"/>
            </a:schemeClr>
          </a:solidFill>
        </p:grpSpPr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1231940-EB60-1D44-A6E8-13B7BECC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128C6B93-0291-8342-B551-C7DF928AA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:a16="http://schemas.microsoft.com/office/drawing/2014/main" id="{07949167-B7C2-1F40-A6B6-F86162F2F55F}"/>
                </a:ext>
              </a:extLst>
            </p:cNvPr>
            <p:cNvSpPr/>
            <p:nvPr/>
          </p:nvSpPr>
          <p:spPr>
            <a:xfrm>
              <a:off x="6323627" y="1890512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A49666B-8B8B-9045-AC15-7BB8AC3D1A13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C71BA57B-5FDC-5A48-85FE-611025D13243}"/>
              </a:ext>
            </a:extLst>
          </p:cNvPr>
          <p:cNvGrpSpPr/>
          <p:nvPr/>
        </p:nvGrpSpPr>
        <p:grpSpPr>
          <a:xfrm>
            <a:off x="305479" y="4809310"/>
            <a:ext cx="5497339" cy="1085632"/>
            <a:chOff x="933507" y="3063146"/>
            <a:chExt cx="5497339" cy="1085632"/>
          </a:xfrm>
        </p:grpSpPr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560F9677-9D88-2F4F-AC72-D64F7A0F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28EDAC7E-F3D5-7E4C-83F2-F63835CF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5" name="Rectangle 63">
              <a:extLst>
                <a:ext uri="{FF2B5EF4-FFF2-40B4-BE49-F238E27FC236}">
                  <a16:creationId xmlns:a16="http://schemas.microsoft.com/office/drawing/2014/main" id="{CDCFC4AC-CFDE-3F4C-B5B4-D6E34D166D5D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D62BFF7F-2B14-8B45-9A7D-8992EFC8478A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47" name="TextBox 74">
            <a:extLst>
              <a:ext uri="{FF2B5EF4-FFF2-40B4-BE49-F238E27FC236}">
                <a16:creationId xmlns:a16="http://schemas.microsoft.com/office/drawing/2014/main" id="{5CC443D5-EDD6-4C40-8BB3-9960C993C07D}"/>
              </a:ext>
            </a:extLst>
          </p:cNvPr>
          <p:cNvSpPr txBox="1"/>
          <p:nvPr/>
        </p:nvSpPr>
        <p:spPr>
          <a:xfrm>
            <a:off x="1407882" y="507002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三一神之真理的辯證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19C29932-10A7-6A43-9592-D48762E06CCD}"/>
              </a:ext>
            </a:extLst>
          </p:cNvPr>
          <p:cNvSpPr txBox="1"/>
          <p:nvPr/>
        </p:nvSpPr>
        <p:spPr>
          <a:xfrm>
            <a:off x="1407882" y="339024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41CF9011-8C90-6441-B485-3C5644CB34D9}"/>
              </a:ext>
            </a:extLst>
          </p:cNvPr>
          <p:cNvGrpSpPr/>
          <p:nvPr/>
        </p:nvGrpSpPr>
        <p:grpSpPr>
          <a:xfrm>
            <a:off x="6059095" y="3104746"/>
            <a:ext cx="5520024" cy="1085632"/>
            <a:chOff x="885367" y="4255360"/>
            <a:chExt cx="5520024" cy="1085632"/>
          </a:xfrm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6B21E024-1589-0D4F-B63E-75E6975B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8B0BA1A7-F151-D748-A940-81A5F428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266482ED-6B67-4F45-BD10-24683C06579A}"/>
                </a:ext>
              </a:extLst>
            </p:cNvPr>
            <p:cNvSpPr/>
            <p:nvPr/>
          </p:nvSpPr>
          <p:spPr>
            <a:xfrm>
              <a:off x="6309121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3896C01C-224F-0B4A-942B-03E07442F763}"/>
                </a:ext>
              </a:extLst>
            </p:cNvPr>
            <p:cNvSpPr/>
            <p:nvPr/>
          </p:nvSpPr>
          <p:spPr>
            <a:xfrm>
              <a:off x="5354955" y="4255360"/>
              <a:ext cx="954166" cy="10856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54" name="TextBox 74">
            <a:extLst>
              <a:ext uri="{FF2B5EF4-FFF2-40B4-BE49-F238E27FC236}">
                <a16:creationId xmlns:a16="http://schemas.microsoft.com/office/drawing/2014/main" id="{3404A2A6-CB09-2A4E-B7E0-DA14FC9295EE}"/>
              </a:ext>
            </a:extLst>
          </p:cNvPr>
          <p:cNvSpPr txBox="1"/>
          <p:nvPr/>
        </p:nvSpPr>
        <p:spPr>
          <a:xfrm>
            <a:off x="7209639" y="333782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sp>
        <p:nvSpPr>
          <p:cNvPr id="60" name="TextBox 74">
            <a:extLst>
              <a:ext uri="{FF2B5EF4-FFF2-40B4-BE49-F238E27FC236}">
                <a16:creationId xmlns:a16="http://schemas.microsoft.com/office/drawing/2014/main" id="{95290FB5-BF48-1649-BE30-3F2AEC04BCF1}"/>
              </a:ext>
            </a:extLst>
          </p:cNvPr>
          <p:cNvSpPr txBox="1"/>
          <p:nvPr/>
        </p:nvSpPr>
        <p:spPr>
          <a:xfrm>
            <a:off x="7209639" y="5064696"/>
            <a:ext cx="41097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4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B925CE6-0B53-DD4F-8852-BBBF0AE1A7B4}"/>
              </a:ext>
            </a:extLst>
          </p:cNvPr>
          <p:cNvSpPr txBox="1"/>
          <p:nvPr/>
        </p:nvSpPr>
        <p:spPr>
          <a:xfrm>
            <a:off x="1600449" y="1425247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憑基督而活以產生召會作耶穌的見證，</a:t>
            </a: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就是基督活的身體並三一神的繁增 </a:t>
            </a:r>
          </a:p>
        </p:txBody>
      </p:sp>
    </p:spTree>
    <p:extLst>
      <p:ext uri="{BB962C8B-B14F-4D97-AF65-F5344CB8AC3E}">
        <p14:creationId xmlns:p14="http://schemas.microsoft.com/office/powerpoint/2010/main" val="339768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1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A6AC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5A58E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F69D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4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FC4B8920-157E-C74E-99EA-DAE9755160D9}"/>
              </a:ext>
            </a:extLst>
          </p:cNvPr>
          <p:cNvSpPr txBox="1"/>
          <p:nvPr/>
        </p:nvSpPr>
        <p:spPr>
          <a:xfrm>
            <a:off x="2662209" y="290682"/>
            <a:ext cx="7725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latin typeface="Helvetica Neue"/>
              </a:rPr>
              <a:t>    </a:t>
            </a:r>
            <a:r>
              <a:rPr lang="zh-TW" altLang="en-US" sz="4000" u="sng" dirty="0">
                <a:latin typeface="Helvetica Neue"/>
              </a:rPr>
              <a:t>金燈臺是靈的複製</a:t>
            </a:r>
            <a:r>
              <a:rPr lang="zh-TW" altLang="en-US" sz="4000" dirty="0">
                <a:latin typeface="Helvetica Neue"/>
              </a:rPr>
              <a:t>      </a:t>
            </a:r>
            <a:r>
              <a:rPr lang="zh-TW" altLang="en-US" sz="2800" dirty="0">
                <a:latin typeface="Helvetica Neue"/>
              </a:rPr>
              <a:t>補充本</a:t>
            </a:r>
            <a:r>
              <a:rPr lang="en-US" altLang="zh-TW" sz="2800" dirty="0">
                <a:latin typeface="Helvetica Neue"/>
              </a:rPr>
              <a:t>511</a:t>
            </a:r>
            <a:r>
              <a:rPr lang="zh-TW" altLang="en-US" sz="2800" dirty="0">
                <a:latin typeface="Helvetica Neue"/>
              </a:rPr>
              <a:t>首</a:t>
            </a:r>
            <a:endParaRPr lang="en-US" altLang="zh-TW" sz="2800" dirty="0">
              <a:latin typeface="Helvetica Neue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411E00E-975E-41BA-89A1-6E4CEB972E69}"/>
              </a:ext>
            </a:extLst>
          </p:cNvPr>
          <p:cNvSpPr/>
          <p:nvPr/>
        </p:nvSpPr>
        <p:spPr>
          <a:xfrm>
            <a:off x="1663078" y="1222100"/>
            <a:ext cx="905633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altLang="zh-TW" sz="4000" dirty="0"/>
              <a:t>    </a:t>
            </a:r>
            <a:r>
              <a:rPr lang="zh-TW" altLang="en-US" sz="4000" dirty="0"/>
              <a:t>五   </a:t>
            </a:r>
            <a:r>
              <a:rPr lang="zh-TW" altLang="zh-TW" sz="4000" dirty="0"/>
              <a:t>從眾地方召會，新婦要產生，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</a:t>
            </a:r>
            <a:r>
              <a:rPr lang="zh-TW" altLang="en-US" sz="4000" dirty="0"/>
              <a:t>  </a:t>
            </a:r>
            <a:r>
              <a:rPr lang="zh-TW" altLang="zh-TW" sz="4000" dirty="0"/>
              <a:t>帶進榮耀聖城，新耶路撒冷。</a:t>
            </a:r>
            <a:br>
              <a:rPr lang="en-US" altLang="zh-TW" sz="4000" dirty="0"/>
            </a:br>
            <a:r>
              <a:rPr lang="en-US" altLang="zh-TW" sz="4000" dirty="0"/>
              <a:t>         </a:t>
            </a:r>
            <a:r>
              <a:rPr lang="zh-TW" altLang="en-US" sz="4000" dirty="0"/>
              <a:t>  </a:t>
            </a:r>
            <a:r>
              <a:rPr lang="zh-TW" altLang="zh-TW" sz="4000" dirty="0"/>
              <a:t>許多的金燈臺，至終成一座，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en-US" altLang="zh-TW" sz="4000" dirty="0"/>
              <a:t>         </a:t>
            </a:r>
            <a:r>
              <a:rPr lang="zh-TW" altLang="en-US" sz="4000" dirty="0"/>
              <a:t>  彰顯三一之神，</a:t>
            </a:r>
            <a:r>
              <a:rPr lang="zh-TW" altLang="zh-TW" sz="4000" dirty="0"/>
              <a:t>遍及全宇宙。</a:t>
            </a:r>
            <a:r>
              <a:rPr lang="en-US" altLang="zh-TW" sz="4000" dirty="0"/>
              <a:t>         </a:t>
            </a:r>
          </a:p>
          <a:p>
            <a:pPr>
              <a:lnSpc>
                <a:spcPts val="3000"/>
              </a:lnSpc>
            </a:pPr>
            <a:r>
              <a:rPr lang="en-US" altLang="zh-TW" sz="4000" dirty="0"/>
              <a:t>       </a:t>
            </a:r>
          </a:p>
          <a:p>
            <a:pPr>
              <a:lnSpc>
                <a:spcPts val="5400"/>
              </a:lnSpc>
            </a:pPr>
            <a:r>
              <a:rPr lang="en-US" altLang="zh-TW" sz="4000" dirty="0"/>
              <a:t>   (</a:t>
            </a:r>
            <a:r>
              <a:rPr lang="zh-TW" altLang="zh-TW" sz="4000" dirty="0"/>
              <a:t>副</a:t>
            </a:r>
            <a:r>
              <a:rPr lang="en-US" altLang="zh-TW" sz="4000" dirty="0"/>
              <a:t>)</a:t>
            </a:r>
            <a:r>
              <a:rPr lang="zh-TW" altLang="en-US" sz="4000" dirty="0"/>
              <a:t>  </a:t>
            </a:r>
            <a:r>
              <a:rPr lang="zh-TW" altLang="zh-TW" sz="4000" dirty="0"/>
              <a:t>看哪，從天而降，全地都看見</a:t>
            </a:r>
            <a:r>
              <a:rPr lang="zh-TW" altLang="en-US" sz="4000" dirty="0"/>
              <a:t>，     </a:t>
            </a:r>
            <a:endParaRPr lang="en-US" altLang="zh-TW" sz="4000" dirty="0"/>
          </a:p>
          <a:p>
            <a:pPr>
              <a:lnSpc>
                <a:spcPts val="5400"/>
              </a:lnSpc>
            </a:pPr>
            <a:r>
              <a:rPr lang="zh-TW" altLang="en-US" sz="4000" dirty="0"/>
              <a:t>           </a:t>
            </a:r>
            <a:r>
              <a:rPr lang="zh-TW" altLang="zh-TW" sz="4000" dirty="0"/>
              <a:t>神的完全彰顯，到永永遠遠！</a:t>
            </a:r>
          </a:p>
          <a:p>
            <a:pPr algn="ctr"/>
            <a:endParaRPr lang="zh-TW" altLang="en-US" b="0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261346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936434" y="1982667"/>
            <a:ext cx="10719412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    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與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長老們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的交通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　與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青年人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的交通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　給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姊妹們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的話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　召會正確的事奉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17B1B93-B8F8-466F-A441-12E2765106AF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要點內容</a:t>
            </a:r>
            <a:endParaRPr lang="zh-TW" altLang="en-US" sz="3600" dirty="0">
              <a:solidFill>
                <a:srgbClr val="FFFFFF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83023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dirty="0">
                <a:latin typeface="微軟正黑體" panose="020B0604030504040204" pitchFamily="34" charset="-120"/>
              </a:rPr>
              <a:t>【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與長老們的交通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】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879825" y="1659282"/>
            <a:ext cx="11187889" cy="326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內容出處：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與長老們的交通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為真理站住並為主的見證供應生命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24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長老職分與召會生活的往前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9689636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dirty="0">
                <a:latin typeface="微軟正黑體" panose="020B0604030504040204" pitchFamily="34" charset="-120"/>
              </a:rPr>
              <a:t>【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與長老們的交通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】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535259" y="1264984"/>
            <a:ext cx="1134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>
                <a:latin typeface="微軟正黑體" panose="020B0604030504040204" pitchFamily="34" charset="-120"/>
              </a:rPr>
              <a:t>要點內容</a:t>
            </a:r>
            <a:endParaRPr kumimoji="1" lang="en-US" altLang="zh-TW" sz="2400" dirty="0">
              <a:latin typeface="微軟正黑體" panose="020B0604030504040204" pitchFamily="34" charset="-120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53CBCAD-3040-4598-AE32-293D62CFE52B}"/>
              </a:ext>
            </a:extLst>
          </p:cNvPr>
          <p:cNvSpPr txBox="1"/>
          <p:nvPr/>
        </p:nvSpPr>
        <p:spPr>
          <a:xfrm>
            <a:off x="2270946" y="1848733"/>
            <a:ext cx="7895063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壹、長老的職分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>
              <a:spcAft>
                <a:spcPts val="600"/>
              </a:spcAft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貳、長老必須是正確的人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>
              <a:spcAft>
                <a:spcPts val="600"/>
              </a:spcAft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參、長老的事奉：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 marL="432000">
              <a:spcAft>
                <a:spcPts val="600"/>
              </a:spcAft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一 作榜樣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 marL="432000">
              <a:spcAft>
                <a:spcPts val="600"/>
              </a:spcAft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二 成全人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 marL="432000">
              <a:spcAft>
                <a:spcPts val="600"/>
              </a:spcAft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三 建造召會作耶穌的見證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2644133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C147A-E27D-4AF4-B0C6-448736CE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0"/>
            <a:ext cx="10131425" cy="1456267"/>
          </a:xfrm>
        </p:spPr>
        <p:txBody>
          <a:bodyPr>
            <a:normAutofit/>
          </a:bodyPr>
          <a:lstStyle/>
          <a:p>
            <a:r>
              <a:rPr lang="zh-TW" altLang="zh-TW" dirty="0"/>
              <a:t>壹、長老的職分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65D96F-B6F2-40E5-9508-BF3A015F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56267"/>
            <a:ext cx="11190248" cy="5312522"/>
          </a:xfrm>
        </p:spPr>
        <p:txBody>
          <a:bodyPr anchor="t">
            <a:noAutofit/>
          </a:bodyPr>
          <a:lstStyle/>
          <a:p>
            <a:pPr marL="864000" indent="-864000">
              <a:lnSpc>
                <a:spcPts val="3400"/>
              </a:lnSpc>
              <a:spcAft>
                <a:spcPts val="1800"/>
              </a:spcAft>
              <a:buNone/>
            </a:pPr>
            <a:r>
              <a:rPr lang="zh-TW" altLang="en-US" sz="3600" dirty="0"/>
              <a:t>一 神需要</a:t>
            </a:r>
            <a:r>
              <a:rPr lang="zh-TW" altLang="en-US" sz="3600" dirty="0">
                <a:solidFill>
                  <a:srgbClr val="FFFF00"/>
                </a:solidFill>
              </a:rPr>
              <a:t>正確的領導</a:t>
            </a:r>
            <a:r>
              <a:rPr lang="zh-TW" altLang="en-US" sz="3600" dirty="0"/>
              <a:t>以藉著祂的子民行動；</a:t>
            </a:r>
            <a:r>
              <a:rPr lang="zh-TW" altLang="en-US" sz="3600" dirty="0">
                <a:solidFill>
                  <a:srgbClr val="FFFF00"/>
                </a:solidFill>
              </a:rPr>
              <a:t>長老職分</a:t>
            </a:r>
            <a:endParaRPr lang="en-US" altLang="zh-TW" sz="3600" dirty="0">
              <a:solidFill>
                <a:srgbClr val="FFFF00"/>
              </a:solidFill>
            </a:endParaRPr>
          </a:p>
          <a:p>
            <a:pPr marL="864000" indent="-864000">
              <a:lnSpc>
                <a:spcPts val="3400"/>
              </a:lnSpc>
              <a:spcAft>
                <a:spcPts val="1800"/>
              </a:spcAft>
              <a:buNone/>
            </a:pPr>
            <a:r>
              <a:rPr lang="en-US" altLang="zh-TW" sz="3600" dirty="0">
                <a:solidFill>
                  <a:srgbClr val="FFFF00"/>
                </a:solidFill>
              </a:rPr>
              <a:t>     </a:t>
            </a:r>
            <a:r>
              <a:rPr lang="zh-TW" altLang="en-US" sz="3600" dirty="0"/>
              <a:t>是召會中的領導，</a:t>
            </a:r>
            <a:r>
              <a:rPr lang="zh-TW" altLang="en-US" sz="3600" dirty="0">
                <a:solidFill>
                  <a:srgbClr val="FFFF00"/>
                </a:solidFill>
              </a:rPr>
              <a:t>長老職分</a:t>
            </a:r>
            <a:r>
              <a:rPr lang="zh-TW" altLang="en-US" sz="3600" dirty="0"/>
              <a:t>對真實的召會生活至為</a:t>
            </a:r>
            <a:endParaRPr lang="en-US" altLang="zh-TW" sz="3600" dirty="0"/>
          </a:p>
          <a:p>
            <a:pPr marL="864000" indent="-864000">
              <a:lnSpc>
                <a:spcPts val="3400"/>
              </a:lnSpc>
              <a:spcAft>
                <a:spcPts val="1800"/>
              </a:spcAft>
              <a:buNone/>
            </a:pPr>
            <a:r>
              <a:rPr lang="en-US" altLang="zh-TW" sz="3600" dirty="0"/>
              <a:t>     </a:t>
            </a:r>
            <a:r>
              <a:rPr lang="zh-TW" altLang="en-US" sz="3600" dirty="0"/>
              <a:t>緊要。</a:t>
            </a:r>
          </a:p>
          <a:p>
            <a:pPr marL="0" indent="0">
              <a:lnSpc>
                <a:spcPts val="3400"/>
              </a:lnSpc>
              <a:spcAft>
                <a:spcPts val="1800"/>
              </a:spcAft>
              <a:buNone/>
            </a:pPr>
            <a:r>
              <a:rPr lang="zh-TW" altLang="en-US" sz="3600" dirty="0"/>
              <a:t>二 正確的</a:t>
            </a:r>
            <a:r>
              <a:rPr lang="zh-TW" altLang="en-US" sz="3600" dirty="0">
                <a:solidFill>
                  <a:srgbClr val="FFFF00"/>
                </a:solidFill>
              </a:rPr>
              <a:t>監督</a:t>
            </a:r>
            <a:r>
              <a:rPr lang="zh-TW" altLang="en-US" sz="3600" dirty="0"/>
              <a:t>和充分的</a:t>
            </a:r>
            <a:r>
              <a:rPr lang="zh-TW" altLang="en-US" sz="3600" dirty="0">
                <a:solidFill>
                  <a:srgbClr val="FFFF00"/>
                </a:solidFill>
              </a:rPr>
              <a:t>生命供應</a:t>
            </a:r>
            <a:r>
              <a:rPr lang="zh-TW" altLang="en-US" sz="3600" dirty="0"/>
              <a:t>以建造召會。</a:t>
            </a:r>
          </a:p>
          <a:p>
            <a:pPr marL="0" indent="0">
              <a:lnSpc>
                <a:spcPts val="3400"/>
              </a:lnSpc>
              <a:spcAft>
                <a:spcPts val="600"/>
              </a:spcAft>
              <a:buNone/>
            </a:pPr>
            <a:r>
              <a:rPr lang="zh-TW" altLang="en-US" sz="3600" dirty="0"/>
              <a:t>三 看見</a:t>
            </a:r>
            <a:r>
              <a:rPr lang="zh-TW" altLang="en-US" sz="3600" u="sng" dirty="0">
                <a:solidFill>
                  <a:srgbClr val="FFFF00"/>
                </a:solidFill>
              </a:rPr>
              <a:t>搆上時代的</a:t>
            </a:r>
            <a:r>
              <a:rPr lang="zh-TW" altLang="en-US" sz="3600" dirty="0">
                <a:solidFill>
                  <a:srgbClr val="FFFF00"/>
                </a:solidFill>
              </a:rPr>
              <a:t>異象</a:t>
            </a:r>
            <a:r>
              <a:rPr lang="zh-TW" altLang="en-US" sz="3600" dirty="0"/>
              <a:t>－</a:t>
            </a:r>
            <a:r>
              <a:rPr lang="zh-TW" altLang="en-US" sz="3600" dirty="0">
                <a:solidFill>
                  <a:srgbClr val="FFFF00"/>
                </a:solidFill>
              </a:rPr>
              <a:t>召會生活作耶穌的見證。</a:t>
            </a:r>
            <a:endParaRPr lang="en-US" altLang="zh-TW" sz="3600" dirty="0">
              <a:solidFill>
                <a:srgbClr val="FFFF00"/>
              </a:solidFill>
            </a:endParaRPr>
          </a:p>
          <a:p>
            <a:pPr marL="457200" lvl="1" indent="0">
              <a:lnSpc>
                <a:spcPts val="3400"/>
              </a:lnSpc>
              <a:spcAft>
                <a:spcPts val="1200"/>
              </a:spcAft>
              <a:buNone/>
            </a:pPr>
            <a:r>
              <a:rPr lang="en-US" altLang="zh-TW" sz="3600" dirty="0"/>
              <a:t> </a:t>
            </a:r>
            <a:r>
              <a:rPr lang="zh-TW" altLang="zh-TW" sz="3600" dirty="0"/>
              <a:t>跟隨時代獨一的</a:t>
            </a:r>
            <a:r>
              <a:rPr lang="zh-TW" altLang="zh-TW" sz="3600" dirty="0">
                <a:solidFill>
                  <a:srgbClr val="FFFF00"/>
                </a:solidFill>
              </a:rPr>
              <a:t>職事</a:t>
            </a:r>
            <a:r>
              <a:rPr lang="zh-TW" altLang="zh-TW" sz="3600" dirty="0"/>
              <a:t>搆上時代的</a:t>
            </a:r>
            <a:r>
              <a:rPr lang="zh-TW" altLang="zh-TW" sz="3600" dirty="0">
                <a:solidFill>
                  <a:srgbClr val="FFFF00"/>
                </a:solidFill>
              </a:rPr>
              <a:t>啟示</a:t>
            </a:r>
            <a:r>
              <a:rPr lang="zh-TW" altLang="en-US" sz="3600" dirty="0"/>
              <a:t>；</a:t>
            </a:r>
            <a:r>
              <a:rPr lang="zh-TW" altLang="zh-TW" sz="3600" dirty="0"/>
              <a:t>不教導不同</a:t>
            </a:r>
            <a:r>
              <a:rPr lang="en-US" altLang="zh-TW" sz="3600" dirty="0"/>
              <a:t>  </a:t>
            </a:r>
          </a:p>
          <a:p>
            <a:pPr marL="457200" lvl="1" indent="0">
              <a:lnSpc>
                <a:spcPts val="3400"/>
              </a:lnSpc>
              <a:spcAft>
                <a:spcPts val="1200"/>
              </a:spcAft>
              <a:buNone/>
            </a:pPr>
            <a:r>
              <a:rPr lang="en-US" altLang="zh-TW" sz="3600" dirty="0"/>
              <a:t> </a:t>
            </a:r>
            <a:r>
              <a:rPr lang="zh-TW" altLang="zh-TW" sz="3600" dirty="0"/>
              <a:t>的事</a:t>
            </a:r>
            <a:r>
              <a:rPr lang="zh-TW" altLang="en-US" sz="3600" dirty="0"/>
              <a:t>。</a:t>
            </a:r>
            <a:endParaRPr lang="zh-TW" altLang="zh-TW" sz="3600" dirty="0"/>
          </a:p>
          <a:p>
            <a:pPr marL="864000" indent="-864000">
              <a:lnSpc>
                <a:spcPts val="3400"/>
              </a:lnSpc>
              <a:spcAft>
                <a:spcPts val="600"/>
              </a:spcAft>
              <a:buNone/>
            </a:pPr>
            <a:r>
              <a:rPr lang="zh-TW" altLang="en-US" sz="3600" dirty="0"/>
              <a:t>四 被真理構成，為</a:t>
            </a:r>
            <a:r>
              <a:rPr lang="zh-TW" altLang="en-US" sz="3600" dirty="0">
                <a:solidFill>
                  <a:srgbClr val="FFFF00"/>
                </a:solidFill>
              </a:rPr>
              <a:t>真理</a:t>
            </a:r>
            <a:r>
              <a:rPr lang="zh-TW" altLang="en-US" sz="3600" dirty="0"/>
              <a:t>堅定站住並在</a:t>
            </a:r>
            <a:r>
              <a:rPr lang="zh-TW" altLang="en-US" sz="3600" dirty="0">
                <a:solidFill>
                  <a:srgbClr val="FFFF00"/>
                </a:solidFill>
              </a:rPr>
              <a:t>生命</a:t>
            </a:r>
            <a:r>
              <a:rPr lang="zh-TW" altLang="en-US" sz="3600" dirty="0"/>
              <a:t>裏被變化</a:t>
            </a:r>
            <a:endParaRPr lang="en-US" altLang="zh-TW" sz="3600" dirty="0"/>
          </a:p>
          <a:p>
            <a:pPr marL="864000" indent="-864000">
              <a:lnSpc>
                <a:spcPts val="3400"/>
              </a:lnSpc>
              <a:spcAft>
                <a:spcPts val="600"/>
              </a:spcAft>
              <a:buNone/>
            </a:pPr>
            <a:r>
              <a:rPr lang="en-US" altLang="zh-TW" sz="3600" dirty="0"/>
              <a:t>    </a:t>
            </a:r>
            <a:r>
              <a:rPr lang="zh-TW" altLang="en-US" sz="3600" dirty="0"/>
              <a:t>（棄絕組織宗教），好有分於主的工作。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1A78B6A0-136B-46B6-8CD8-C3C3824B91E0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5" name="Freeform 65">
              <a:extLst>
                <a:ext uri="{FF2B5EF4-FFF2-40B4-BE49-F238E27FC236}">
                  <a16:creationId xmlns:a16="http://schemas.microsoft.com/office/drawing/2014/main" id="{015CA2AB-9BED-4A9A-9760-A9448E3F6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4DF4D08-4F6E-4F6A-B168-998FCE32D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7" name="Rectangle 71">
              <a:extLst>
                <a:ext uri="{FF2B5EF4-FFF2-40B4-BE49-F238E27FC236}">
                  <a16:creationId xmlns:a16="http://schemas.microsoft.com/office/drawing/2014/main" id="{A1128057-06FB-4ED6-BED2-271D77121A2C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8" name="TextBox 74">
            <a:extLst>
              <a:ext uri="{FF2B5EF4-FFF2-40B4-BE49-F238E27FC236}">
                <a16:creationId xmlns:a16="http://schemas.microsoft.com/office/drawing/2014/main" id="{D74EB960-2515-42A4-A1D2-248799058A1B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38649775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C147A-E27D-4AF4-B0C6-448736CE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678" y="2891"/>
            <a:ext cx="10103548" cy="1456267"/>
          </a:xfrm>
        </p:spPr>
        <p:txBody>
          <a:bodyPr>
            <a:normAutofit/>
          </a:bodyPr>
          <a:lstStyle/>
          <a:p>
            <a:r>
              <a:rPr lang="zh-TW" altLang="zh-TW" dirty="0"/>
              <a:t>貳、長老必須是正確的人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65D96F-B6F2-40E5-9508-BF3A015F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59157"/>
            <a:ext cx="10844560" cy="5186969"/>
          </a:xfrm>
        </p:spPr>
        <p:txBody>
          <a:bodyPr anchor="t">
            <a:normAutofit/>
          </a:bodyPr>
          <a:lstStyle/>
          <a:p>
            <a:pPr marL="684000" indent="-684000">
              <a:spcAft>
                <a:spcPts val="1200"/>
              </a:spcAft>
              <a:buNone/>
            </a:pPr>
            <a:r>
              <a:rPr lang="zh-TW" altLang="zh-TW" sz="3600" dirty="0"/>
              <a:t>一</a:t>
            </a:r>
            <a:r>
              <a:rPr lang="zh-TW" altLang="en-US" sz="3600" dirty="0"/>
              <a:t> </a:t>
            </a:r>
            <a:r>
              <a:rPr lang="zh-TW" altLang="zh-TW" sz="3600" dirty="0"/>
              <a:t>眾召會中需要正確的長老，為著長老職分</a:t>
            </a:r>
            <a:r>
              <a:rPr lang="zh-TW" altLang="zh-TW" sz="3600" dirty="0">
                <a:solidFill>
                  <a:srgbClr val="FFFF00"/>
                </a:solidFill>
              </a:rPr>
              <a:t>讓主對付</a:t>
            </a:r>
            <a:endParaRPr lang="en-US" altLang="zh-TW" sz="3600" dirty="0">
              <a:solidFill>
                <a:srgbClr val="FFFF00"/>
              </a:solidFill>
            </a:endParaRP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>
                <a:solidFill>
                  <a:srgbClr val="FFFF00"/>
                </a:solidFill>
              </a:rPr>
              <a:t>     </a:t>
            </a:r>
            <a:r>
              <a:rPr lang="zh-TW" altLang="zh-TW" sz="3600" dirty="0">
                <a:solidFill>
                  <a:srgbClr val="FFFF00"/>
                </a:solidFill>
              </a:rPr>
              <a:t>我們天然的所是和性情</a:t>
            </a:r>
            <a:r>
              <a:rPr lang="zh-TW" altLang="en-US" sz="3600" dirty="0"/>
              <a:t>－</a:t>
            </a:r>
            <a:r>
              <a:rPr lang="zh-TW" altLang="zh-TW" sz="3200" dirty="0"/>
              <a:t>自私</a:t>
            </a:r>
            <a:r>
              <a:rPr lang="zh-TW" altLang="en-US" sz="3200" dirty="0"/>
              <a:t>、</a:t>
            </a:r>
            <a:r>
              <a:rPr lang="zh-TW" altLang="zh-TW" sz="3200" dirty="0"/>
              <a:t>野心</a:t>
            </a:r>
            <a:r>
              <a:rPr lang="zh-TW" altLang="en-US" sz="3200" dirty="0"/>
              <a:t>、</a:t>
            </a:r>
            <a:r>
              <a:rPr lang="zh-TW" altLang="zh-TW" sz="3200" dirty="0"/>
              <a:t>控制</a:t>
            </a:r>
            <a:r>
              <a:rPr lang="zh-TW" altLang="en-US" sz="3200" dirty="0"/>
              <a:t>、</a:t>
            </a:r>
            <a:r>
              <a:rPr lang="zh-TW" altLang="zh-TW" sz="3200" dirty="0"/>
              <a:t>個性</a:t>
            </a:r>
            <a:r>
              <a:rPr lang="zh-TW" altLang="en-US" sz="3200" dirty="0"/>
              <a:t>。</a:t>
            </a:r>
            <a:endParaRPr lang="zh-TW" altLang="zh-TW" sz="32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zh-TW" sz="3600" dirty="0"/>
              <a:t>二</a:t>
            </a:r>
            <a:r>
              <a:rPr lang="en-US" altLang="zh-TW" sz="3600" dirty="0"/>
              <a:t> </a:t>
            </a:r>
            <a:r>
              <a:rPr lang="zh-TW" altLang="zh-TW" sz="3600" dirty="0"/>
              <a:t>長老需要</a:t>
            </a:r>
            <a:r>
              <a:rPr lang="zh-TW" altLang="zh-TW" sz="3600" dirty="0">
                <a:solidFill>
                  <a:srgbClr val="FFFF00"/>
                </a:solidFill>
              </a:rPr>
              <a:t>剛強的人的靈</a:t>
            </a:r>
            <a:r>
              <a:rPr lang="zh-TW" altLang="zh-TW" sz="2000" dirty="0"/>
              <a:t>（提後一</a:t>
            </a:r>
            <a:r>
              <a:rPr lang="en-US" altLang="zh-TW" sz="2000" dirty="0"/>
              <a:t>6</a:t>
            </a:r>
            <a:r>
              <a:rPr lang="zh-TW" altLang="zh-TW" sz="2000" dirty="0"/>
              <a:t>，</a:t>
            </a:r>
            <a:r>
              <a:rPr lang="en-US" altLang="zh-TW" sz="2000" dirty="0"/>
              <a:t>7</a:t>
            </a:r>
            <a:r>
              <a:rPr lang="zh-TW" altLang="zh-TW" sz="2000" dirty="0"/>
              <a:t>）</a:t>
            </a:r>
            <a:r>
              <a:rPr lang="zh-TW" altLang="en-US" sz="3600" dirty="0"/>
              <a:t>，</a:t>
            </a:r>
            <a:r>
              <a:rPr lang="zh-TW" altLang="zh-TW" sz="3600" dirty="0"/>
              <a:t>需要運用我們的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     </a:t>
            </a:r>
            <a:r>
              <a:rPr lang="zh-TW" altLang="zh-TW" sz="3600" dirty="0"/>
              <a:t>靈以供應生命給人</a:t>
            </a:r>
            <a:r>
              <a:rPr lang="zh-TW" altLang="en-US" sz="3600" dirty="0"/>
              <a:t>。</a:t>
            </a:r>
            <a:endParaRPr lang="zh-TW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zh-TW" sz="3600" dirty="0"/>
              <a:t>三</a:t>
            </a:r>
            <a:r>
              <a:rPr lang="en-US" altLang="zh-TW" sz="3600" dirty="0"/>
              <a:t> </a:t>
            </a:r>
            <a:r>
              <a:rPr lang="zh-TW" altLang="zh-TW" sz="3600" dirty="0">
                <a:solidFill>
                  <a:srgbClr val="FFFF00"/>
                </a:solidFill>
              </a:rPr>
              <a:t>寬大</a:t>
            </a:r>
            <a:r>
              <a:rPr lang="zh-TW" altLang="zh-TW" sz="3600" dirty="0"/>
              <a:t>而</a:t>
            </a:r>
            <a:r>
              <a:rPr lang="zh-TW" altLang="zh-TW" sz="3600" dirty="0">
                <a:solidFill>
                  <a:srgbClr val="FFFF00"/>
                </a:solidFill>
              </a:rPr>
              <a:t>不暴露或衡量別人</a:t>
            </a:r>
            <a:r>
              <a:rPr lang="zh-TW" altLang="en-US" sz="3600" dirty="0"/>
              <a:t>。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四 建立</a:t>
            </a:r>
            <a:r>
              <a:rPr lang="zh-TW" altLang="en-US" sz="3600" dirty="0">
                <a:solidFill>
                  <a:srgbClr val="FFFF00"/>
                </a:solidFill>
              </a:rPr>
              <a:t>緊的性格</a:t>
            </a:r>
            <a:r>
              <a:rPr lang="zh-TW" altLang="en-US" sz="3600" dirty="0"/>
              <a:t>。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五 作</a:t>
            </a:r>
            <a:r>
              <a:rPr lang="zh-TW" altLang="en-US" sz="3600" dirty="0">
                <a:solidFill>
                  <a:srgbClr val="FFFF00"/>
                </a:solidFill>
              </a:rPr>
              <a:t>主單純的尋求者</a:t>
            </a:r>
            <a:r>
              <a:rPr lang="zh-TW" altLang="en-US" sz="3600" dirty="0"/>
              <a:t>走主恢復的路。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3C3CA0F4-EFBF-4B55-A8C0-8E918F27A777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5" name="Freeform 65">
              <a:extLst>
                <a:ext uri="{FF2B5EF4-FFF2-40B4-BE49-F238E27FC236}">
                  <a16:creationId xmlns:a16="http://schemas.microsoft.com/office/drawing/2014/main" id="{13C11AF8-B6B5-42FE-85DF-D0129EF31C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48B979F-3403-4635-97DE-8B658A3A2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7" name="Rectangle 71">
              <a:extLst>
                <a:ext uri="{FF2B5EF4-FFF2-40B4-BE49-F238E27FC236}">
                  <a16:creationId xmlns:a16="http://schemas.microsoft.com/office/drawing/2014/main" id="{3193FD53-F435-41EA-B930-481946D2D660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8" name="TextBox 74">
            <a:extLst>
              <a:ext uri="{FF2B5EF4-FFF2-40B4-BE49-F238E27FC236}">
                <a16:creationId xmlns:a16="http://schemas.microsoft.com/office/drawing/2014/main" id="{DBC3D3E1-731F-4469-AD66-6E341A61070B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357496863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C147A-E27D-4AF4-B0C6-448736CE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678" y="149510"/>
            <a:ext cx="10103548" cy="1456267"/>
          </a:xfrm>
        </p:spPr>
        <p:txBody>
          <a:bodyPr>
            <a:normAutofit/>
          </a:bodyPr>
          <a:lstStyle/>
          <a:p>
            <a:r>
              <a:rPr lang="zh-TW" altLang="en-US" dirty="0"/>
              <a:t>參、長老的事奉</a:t>
            </a:r>
            <a:r>
              <a:rPr lang="en-US" altLang="zh-TW" dirty="0"/>
              <a:t>(</a:t>
            </a:r>
            <a:r>
              <a:rPr lang="zh-TW" altLang="en-US" dirty="0"/>
              <a:t>一</a:t>
            </a:r>
            <a:r>
              <a:rPr lang="en-US" altLang="zh-TW" dirty="0"/>
              <a:t>)</a:t>
            </a:r>
            <a:r>
              <a:rPr lang="zh-TW" altLang="en-US" dirty="0"/>
              <a:t>－作榜樣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65D96F-B6F2-40E5-9508-BF3A015F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94263"/>
            <a:ext cx="10844560" cy="4951142"/>
          </a:xfrm>
        </p:spPr>
        <p:txBody>
          <a:bodyPr anchor="t">
            <a:normAutofit/>
          </a:bodyPr>
          <a:lstStyle/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一 在召會事奉中建立</a:t>
            </a:r>
            <a:r>
              <a:rPr lang="zh-TW" altLang="en-US" sz="3600" dirty="0">
                <a:solidFill>
                  <a:srgbClr val="FFFF00"/>
                </a:solidFill>
              </a:rPr>
              <a:t>正確的榜樣</a:t>
            </a:r>
            <a:r>
              <a:rPr lang="zh-TW" altLang="en-US" sz="3600" dirty="0"/>
              <a:t>讓</a:t>
            </a:r>
            <a:r>
              <a:rPr lang="zh-TW" altLang="en-US" sz="3600" u="sng" dirty="0"/>
              <a:t>聖徒跟隨</a:t>
            </a:r>
            <a:r>
              <a:rPr lang="zh-TW" altLang="en-US" sz="3600" dirty="0"/>
              <a:t>。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二 在召會的事奉中聖徒有三個主要的功用：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　</a:t>
            </a:r>
            <a:r>
              <a:rPr lang="en-US" altLang="zh-TW" sz="3600" dirty="0"/>
              <a:t>a </a:t>
            </a:r>
            <a:r>
              <a:rPr lang="zh-TW" altLang="en-US" sz="3600" dirty="0"/>
              <a:t>結果子，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　</a:t>
            </a:r>
            <a:r>
              <a:rPr lang="en-US" altLang="zh-TW" sz="3600" dirty="0"/>
              <a:t>b </a:t>
            </a:r>
            <a:r>
              <a:rPr lang="zh-TW" altLang="en-US" sz="3600" dirty="0"/>
              <a:t>參加召會的聚會，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　</a:t>
            </a:r>
            <a:r>
              <a:rPr lang="en-US" altLang="zh-TW" sz="3600" dirty="0"/>
              <a:t>c </a:t>
            </a:r>
            <a:r>
              <a:rPr lang="zh-TW" altLang="en-US" sz="3600" dirty="0"/>
              <a:t>顧到事務的服事。</a:t>
            </a:r>
            <a:endParaRPr lang="en-US" altLang="zh-TW" sz="36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　長老需要</a:t>
            </a:r>
            <a:r>
              <a:rPr lang="zh-TW" altLang="en-US" sz="3600" dirty="0">
                <a:solidFill>
                  <a:srgbClr val="FFFF00"/>
                </a:solidFill>
              </a:rPr>
              <a:t>作表率</a:t>
            </a:r>
            <a:r>
              <a:rPr lang="zh-TW" altLang="en-US" sz="3600" dirty="0"/>
              <a:t>讓</a:t>
            </a:r>
            <a:r>
              <a:rPr lang="zh-TW" altLang="en-US" sz="3600" u="sng" dirty="0"/>
              <a:t>聖徒跟隨</a:t>
            </a:r>
            <a:r>
              <a:rPr lang="zh-TW" altLang="en-US" sz="3600" dirty="0"/>
              <a:t>。</a:t>
            </a:r>
            <a:endParaRPr lang="zh-TW" altLang="en-US" sz="2800" dirty="0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13BC3060-CFE3-4F36-8D97-F16097D0A5A5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5" name="Freeform 65">
              <a:extLst>
                <a:ext uri="{FF2B5EF4-FFF2-40B4-BE49-F238E27FC236}">
                  <a16:creationId xmlns:a16="http://schemas.microsoft.com/office/drawing/2014/main" id="{FDB6E24C-CAC4-4194-AE80-998411ECD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6B4D490-4A22-49CA-8F76-7204D79A2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7" name="Rectangle 71">
              <a:extLst>
                <a:ext uri="{FF2B5EF4-FFF2-40B4-BE49-F238E27FC236}">
                  <a16:creationId xmlns:a16="http://schemas.microsoft.com/office/drawing/2014/main" id="{623DA4FF-1538-429A-8774-BAE434EFACF3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8" name="TextBox 74">
            <a:extLst>
              <a:ext uri="{FF2B5EF4-FFF2-40B4-BE49-F238E27FC236}">
                <a16:creationId xmlns:a16="http://schemas.microsoft.com/office/drawing/2014/main" id="{4086640F-76C2-49AD-8ACC-FB9A968BBD9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16033719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C147A-E27D-4AF4-B0C6-448736CE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678" y="149510"/>
            <a:ext cx="10103548" cy="1456267"/>
          </a:xfrm>
        </p:spPr>
        <p:txBody>
          <a:bodyPr>
            <a:normAutofit/>
          </a:bodyPr>
          <a:lstStyle/>
          <a:p>
            <a:r>
              <a:rPr lang="zh-TW" altLang="en-US" dirty="0"/>
              <a:t>參、長老的事奉</a:t>
            </a:r>
            <a:r>
              <a:rPr lang="en-US" altLang="zh-TW" dirty="0"/>
              <a:t>(</a:t>
            </a:r>
            <a:r>
              <a:rPr lang="zh-TW" altLang="en-US" dirty="0"/>
              <a:t>二</a:t>
            </a:r>
            <a:r>
              <a:rPr lang="en-US" altLang="zh-TW" dirty="0"/>
              <a:t>)</a:t>
            </a:r>
            <a:r>
              <a:rPr lang="zh-TW" altLang="en-US" dirty="0"/>
              <a:t>－成全人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65D96F-B6F2-40E5-9508-BF3A015F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605777"/>
            <a:ext cx="10844560" cy="4839628"/>
          </a:xfrm>
        </p:spPr>
        <p:txBody>
          <a:bodyPr anchor="t">
            <a:normAutofit/>
          </a:bodyPr>
          <a:lstStyle/>
          <a:p>
            <a:pPr marL="684000" indent="-684000">
              <a:spcAft>
                <a:spcPts val="600"/>
              </a:spcAft>
              <a:buNone/>
            </a:pPr>
            <a:r>
              <a:rPr lang="zh-TW" altLang="en-US" sz="3600" dirty="0"/>
              <a:t>一 勞苦的</a:t>
            </a:r>
            <a:r>
              <a:rPr lang="zh-TW" altLang="en-US" sz="3600" dirty="0">
                <a:solidFill>
                  <a:srgbClr val="FFFF00"/>
                </a:solidFill>
              </a:rPr>
              <a:t>將眾聖徒帶進事奉中</a:t>
            </a:r>
            <a:r>
              <a:rPr lang="zh-TW" altLang="en-US" sz="3600" dirty="0"/>
              <a:t>以</a:t>
            </a:r>
            <a:r>
              <a:rPr lang="zh-TW" altLang="en-US" sz="3600" u="sng" dirty="0"/>
              <a:t>牧養神的群羊</a:t>
            </a:r>
            <a:r>
              <a:rPr lang="zh-TW" altLang="en-US" sz="3600" dirty="0"/>
              <a:t>：</a:t>
            </a:r>
          </a:p>
          <a:p>
            <a:pPr marL="684000" indent="-684000">
              <a:spcAft>
                <a:spcPts val="600"/>
              </a:spcAft>
              <a:buNone/>
            </a:pPr>
            <a:r>
              <a:rPr lang="zh-TW" altLang="en-US" sz="3600" dirty="0"/>
              <a:t>  １勞苦的將眾聖徒帶進事奉中。</a:t>
            </a:r>
          </a:p>
          <a:p>
            <a:pPr marL="684000" indent="-684000">
              <a:spcAft>
                <a:spcPts val="600"/>
              </a:spcAft>
              <a:buNone/>
            </a:pPr>
            <a:r>
              <a:rPr lang="zh-TW" altLang="en-US" sz="3600" dirty="0"/>
              <a:t>  ２由許多小排分擔召會事奉的責任。</a:t>
            </a:r>
          </a:p>
          <a:p>
            <a:pPr marL="684000" indent="-684000">
              <a:spcAft>
                <a:spcPts val="600"/>
              </a:spcAft>
              <a:buNone/>
            </a:pPr>
            <a:r>
              <a:rPr lang="zh-TW" altLang="en-US" sz="3600" dirty="0"/>
              <a:t>  ３給聖徒自由學習盡功用，並與他們交通事奉的事。　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  ４地方召會中需要執事。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二 </a:t>
            </a:r>
            <a:r>
              <a:rPr lang="zh-TW" altLang="en-US" sz="3600" dirty="0">
                <a:solidFill>
                  <a:srgbClr val="FFFF00"/>
                </a:solidFill>
              </a:rPr>
              <a:t>成全聖徒接觸人</a:t>
            </a:r>
            <a:r>
              <a:rPr lang="en-US" altLang="zh-TW" sz="3600" dirty="0"/>
              <a:t>—</a:t>
            </a:r>
            <a:r>
              <a:rPr lang="zh-TW" altLang="en-US" sz="3600" dirty="0"/>
              <a:t>藉講說基督而供應生命。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600" dirty="0"/>
              <a:t>三 </a:t>
            </a:r>
            <a:r>
              <a:rPr lang="zh-TW" altLang="en-US" sz="3600" dirty="0">
                <a:solidFill>
                  <a:srgbClr val="FFFF00"/>
                </a:solidFill>
              </a:rPr>
              <a:t>讓聖徒在作中學</a:t>
            </a:r>
            <a:r>
              <a:rPr lang="zh-TW" altLang="en-US" sz="3600" dirty="0"/>
              <a:t>，以成全他們盡功用。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90487483-34F2-4370-A22E-F6104E2D74AD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5" name="Freeform 65">
              <a:extLst>
                <a:ext uri="{FF2B5EF4-FFF2-40B4-BE49-F238E27FC236}">
                  <a16:creationId xmlns:a16="http://schemas.microsoft.com/office/drawing/2014/main" id="{95A574A6-979C-49AC-9ED5-A141F8D495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27B55AF-0931-4D42-A46F-42325F7F5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7" name="Rectangle 71">
              <a:extLst>
                <a:ext uri="{FF2B5EF4-FFF2-40B4-BE49-F238E27FC236}">
                  <a16:creationId xmlns:a16="http://schemas.microsoft.com/office/drawing/2014/main" id="{B052555A-CC93-4469-9C32-50CF520DF029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8" name="TextBox 74">
            <a:extLst>
              <a:ext uri="{FF2B5EF4-FFF2-40B4-BE49-F238E27FC236}">
                <a16:creationId xmlns:a16="http://schemas.microsoft.com/office/drawing/2014/main" id="{94506D87-6994-482F-85C4-37DD52AE1281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41503798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C147A-E27D-4AF4-B0C6-448736CE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805" y="149510"/>
            <a:ext cx="11429999" cy="1456267"/>
          </a:xfrm>
        </p:spPr>
        <p:txBody>
          <a:bodyPr>
            <a:normAutofit/>
          </a:bodyPr>
          <a:lstStyle/>
          <a:p>
            <a:r>
              <a:rPr lang="zh-TW" altLang="en-US" dirty="0"/>
              <a:t>參、長老的事奉</a:t>
            </a:r>
            <a:r>
              <a:rPr lang="en-US" altLang="zh-TW" dirty="0"/>
              <a:t>(</a:t>
            </a:r>
            <a:r>
              <a:rPr lang="zh-TW" altLang="en-US" dirty="0"/>
              <a:t>三</a:t>
            </a:r>
            <a:r>
              <a:rPr lang="en-US" altLang="zh-TW" dirty="0"/>
              <a:t>)</a:t>
            </a:r>
            <a:r>
              <a:rPr lang="zh-TW" altLang="en-US" dirty="0"/>
              <a:t>－建造召會作耶穌的見證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65D96F-B6F2-40E5-9508-BF3A015F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416206"/>
            <a:ext cx="10844560" cy="5292284"/>
          </a:xfrm>
        </p:spPr>
        <p:txBody>
          <a:bodyPr anchor="t">
            <a:normAutofit lnSpcReduction="10000"/>
          </a:bodyPr>
          <a:lstStyle/>
          <a:p>
            <a:pPr marL="828000" indent="-828000">
              <a:spcAft>
                <a:spcPts val="1200"/>
              </a:spcAft>
              <a:buNone/>
            </a:pPr>
            <a:r>
              <a:rPr lang="zh-TW" altLang="en-US" sz="3200" dirty="0"/>
              <a:t>一 </a:t>
            </a:r>
            <a:r>
              <a:rPr lang="zh-TW" altLang="en-US" sz="3200" dirty="0">
                <a:solidFill>
                  <a:srgbClr val="FFFF00"/>
                </a:solidFill>
              </a:rPr>
              <a:t>召會乃是耶穌的見證</a:t>
            </a:r>
            <a:r>
              <a:rPr lang="zh-TW" altLang="en-US" sz="3200" dirty="0"/>
              <a:t>。召會生活所見證的，一點不差就</a:t>
            </a:r>
            <a:endParaRPr lang="en-US" altLang="zh-TW" sz="3200" dirty="0"/>
          </a:p>
          <a:p>
            <a:pPr marL="828000" indent="-828000">
              <a:spcAft>
                <a:spcPts val="1200"/>
              </a:spcAft>
              <a:buNone/>
            </a:pPr>
            <a:r>
              <a:rPr lang="zh-TW" altLang="en-US" sz="3200" dirty="0"/>
              <a:t>     是啟示錄裡所揭示的基督。</a:t>
            </a:r>
          </a:p>
          <a:p>
            <a:pPr marL="828000" indent="-828000">
              <a:spcAft>
                <a:spcPts val="1200"/>
              </a:spcAft>
              <a:buNone/>
            </a:pPr>
            <a:r>
              <a:rPr lang="zh-TW" altLang="en-US" sz="3200" dirty="0"/>
              <a:t>二 我們</a:t>
            </a:r>
            <a:r>
              <a:rPr lang="zh-TW" altLang="en-US" sz="3200" dirty="0">
                <a:solidFill>
                  <a:srgbClr val="FFFF00"/>
                </a:solidFill>
              </a:rPr>
              <a:t>主要的託付與負擔</a:t>
            </a:r>
            <a:r>
              <a:rPr lang="en-US" altLang="zh-TW" sz="3200" dirty="0"/>
              <a:t>—</a:t>
            </a:r>
            <a:r>
              <a:rPr lang="zh-TW" altLang="en-US" sz="3200" dirty="0"/>
              <a:t>為基督與召會而活。</a:t>
            </a:r>
          </a:p>
          <a:p>
            <a:pPr marL="828000" indent="-828000">
              <a:spcAft>
                <a:spcPts val="600"/>
              </a:spcAft>
              <a:buNone/>
            </a:pPr>
            <a:r>
              <a:rPr lang="zh-TW" altLang="en-US" sz="3200" dirty="0"/>
              <a:t>三 我們的</a:t>
            </a:r>
            <a:r>
              <a:rPr lang="zh-TW" altLang="en-US" sz="3200" dirty="0">
                <a:solidFill>
                  <a:srgbClr val="FFFF00"/>
                </a:solidFill>
              </a:rPr>
              <a:t>日常生活、召會生活、和召會聚會</a:t>
            </a:r>
            <a:r>
              <a:rPr lang="zh-TW" altLang="en-US" sz="3200" dirty="0"/>
              <a:t>中擔負</a:t>
            </a:r>
            <a:r>
              <a:rPr lang="zh-TW" altLang="en-US" sz="3200" dirty="0">
                <a:solidFill>
                  <a:srgbClr val="FFFF00"/>
                </a:solidFill>
              </a:rPr>
              <a:t>主剛強</a:t>
            </a:r>
            <a:endParaRPr lang="en-US" altLang="zh-TW" sz="3200" dirty="0">
              <a:solidFill>
                <a:srgbClr val="FFFF00"/>
              </a:solidFill>
            </a:endParaRPr>
          </a:p>
          <a:p>
            <a:pPr marL="828000" indent="-828000">
              <a:spcAft>
                <a:spcPts val="600"/>
              </a:spcAft>
              <a:buNone/>
            </a:pPr>
            <a:r>
              <a:rPr lang="zh-TW" altLang="en-US" sz="3200" dirty="0">
                <a:solidFill>
                  <a:srgbClr val="FFFF00"/>
                </a:solidFill>
              </a:rPr>
              <a:t>     的見證</a:t>
            </a:r>
            <a:r>
              <a:rPr lang="zh-TW" altLang="en-US" sz="3200" dirty="0"/>
              <a:t>，比在人數上得著增長更為重要：</a:t>
            </a:r>
          </a:p>
          <a:p>
            <a:pPr marL="900000" indent="-900000">
              <a:spcAft>
                <a:spcPts val="600"/>
              </a:spcAft>
              <a:buNone/>
            </a:pPr>
            <a:r>
              <a:rPr lang="zh-TW" altLang="en-US" sz="3200" dirty="0"/>
              <a:t>  １要得著擴增需有</a:t>
            </a:r>
            <a:r>
              <a:rPr lang="zh-TW" altLang="en-US" sz="3200" dirty="0">
                <a:solidFill>
                  <a:srgbClr val="FFFF00"/>
                </a:solidFill>
              </a:rPr>
              <a:t>正確的聚會</a:t>
            </a:r>
            <a:r>
              <a:rPr lang="zh-TW" altLang="en-US" sz="3200" dirty="0"/>
              <a:t>。（①有扎實的內容，②有</a:t>
            </a:r>
            <a:endParaRPr lang="en-US" altLang="zh-TW" sz="3200" dirty="0"/>
          </a:p>
          <a:p>
            <a:pPr marL="900000" indent="-900000">
              <a:spcAft>
                <a:spcPts val="600"/>
              </a:spcAft>
              <a:buNone/>
            </a:pPr>
            <a:r>
              <a:rPr lang="zh-TW" altLang="en-US" sz="3200" dirty="0"/>
              <a:t>      正確的氣氛）</a:t>
            </a:r>
          </a:p>
          <a:p>
            <a:pPr marL="900000" indent="-900000">
              <a:spcAft>
                <a:spcPts val="1200"/>
              </a:spcAft>
              <a:buNone/>
            </a:pPr>
            <a:r>
              <a:rPr lang="zh-TW" altLang="en-US" sz="3200" dirty="0"/>
              <a:t>  ２藉著享受</a:t>
            </a:r>
            <a:r>
              <a:rPr lang="zh-TW" altLang="en-US" sz="3200" dirty="0">
                <a:solidFill>
                  <a:srgbClr val="FFFF00"/>
                </a:solidFill>
              </a:rPr>
              <a:t>靈</a:t>
            </a:r>
            <a:r>
              <a:rPr lang="zh-TW" altLang="en-US" sz="3200" dirty="0"/>
              <a:t>與</a:t>
            </a:r>
            <a:r>
              <a:rPr lang="zh-TW" altLang="en-US" sz="3200" dirty="0">
                <a:solidFill>
                  <a:srgbClr val="FFFF00"/>
                </a:solidFill>
              </a:rPr>
              <a:t>生命</a:t>
            </a:r>
            <a:r>
              <a:rPr lang="zh-TW" altLang="en-US" sz="3200" dirty="0"/>
              <a:t>實行</a:t>
            </a:r>
            <a:r>
              <a:rPr lang="zh-TW" altLang="en-US" sz="3200" u="sng" dirty="0"/>
              <a:t>召會生活</a:t>
            </a:r>
            <a:r>
              <a:rPr lang="zh-TW" altLang="en-US" sz="3200" dirty="0"/>
              <a:t>，顧到我們</a:t>
            </a:r>
            <a:r>
              <a:rPr lang="zh-TW" altLang="en-US" sz="3200" dirty="0">
                <a:solidFill>
                  <a:srgbClr val="FFFF00"/>
                </a:solidFill>
              </a:rPr>
              <a:t>工作的目</a:t>
            </a:r>
            <a:endParaRPr lang="en-US" altLang="zh-TW" sz="3200" dirty="0">
              <a:solidFill>
                <a:srgbClr val="FFFF00"/>
              </a:solidFill>
            </a:endParaRPr>
          </a:p>
          <a:p>
            <a:pPr marL="900000" indent="-900000">
              <a:spcAft>
                <a:spcPts val="1200"/>
              </a:spcAft>
              <a:buNone/>
            </a:pPr>
            <a:r>
              <a:rPr lang="zh-TW" altLang="en-US" sz="3200" dirty="0">
                <a:solidFill>
                  <a:srgbClr val="FFFF00"/>
                </a:solidFill>
              </a:rPr>
              <a:t>      標</a:t>
            </a:r>
            <a:r>
              <a:rPr lang="en-US" altLang="zh-TW" sz="3200" dirty="0">
                <a:solidFill>
                  <a:srgbClr val="FFFF00"/>
                </a:solidFill>
              </a:rPr>
              <a:t>—</a:t>
            </a:r>
            <a:r>
              <a:rPr lang="zh-TW" altLang="en-US" sz="3200" dirty="0">
                <a:solidFill>
                  <a:srgbClr val="FFFF00"/>
                </a:solidFill>
              </a:rPr>
              <a:t>作主的見證</a:t>
            </a:r>
            <a:r>
              <a:rPr lang="zh-TW" altLang="en-US" sz="320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31100969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65D96F-B6F2-40E5-9508-BF3A015F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26994"/>
            <a:ext cx="11246004" cy="5381495"/>
          </a:xfrm>
        </p:spPr>
        <p:txBody>
          <a:bodyPr anchor="t">
            <a:noAutofit/>
          </a:bodyPr>
          <a:lstStyle/>
          <a:p>
            <a:pPr marL="684000" indent="-684000">
              <a:spcAft>
                <a:spcPts val="600"/>
              </a:spcAft>
              <a:buNone/>
            </a:pPr>
            <a:r>
              <a:rPr lang="zh-TW" altLang="en-US" sz="3200" dirty="0"/>
              <a:t>四 以</a:t>
            </a:r>
            <a:r>
              <a:rPr lang="zh-TW" altLang="en-US" sz="3200" dirty="0">
                <a:solidFill>
                  <a:srgbClr val="FFFF00"/>
                </a:solidFill>
              </a:rPr>
              <a:t>生命的路</a:t>
            </a:r>
            <a:r>
              <a:rPr lang="zh-TW" altLang="en-US" sz="3200" dirty="0"/>
              <a:t>執行</a:t>
            </a:r>
            <a:r>
              <a:rPr lang="zh-TW" altLang="en-US" sz="3200" u="sng" dirty="0"/>
              <a:t>召會的事奉</a:t>
            </a:r>
            <a:r>
              <a:rPr lang="zh-TW" altLang="en-US" sz="3200" dirty="0"/>
              <a:t>。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200" dirty="0"/>
              <a:t>　 </a:t>
            </a:r>
            <a:r>
              <a:rPr lang="zh-TW" altLang="en-US" sz="3000" dirty="0"/>
              <a:t>召會作基督的身體乃是</a:t>
            </a:r>
            <a:r>
              <a:rPr lang="zh-TW" altLang="en-US" sz="3000" u="sng" dirty="0"/>
              <a:t>生機體</a:t>
            </a:r>
            <a:r>
              <a:rPr lang="zh-TW" altLang="en-US" sz="3000" dirty="0"/>
              <a:t>，遠離</a:t>
            </a:r>
            <a:r>
              <a:rPr lang="zh-TW" altLang="en-US" sz="3000" u="sng" dirty="0"/>
              <a:t>組織</a:t>
            </a:r>
            <a:r>
              <a:rPr lang="zh-TW" altLang="en-US" sz="3000" dirty="0"/>
              <a:t>並留在</a:t>
            </a:r>
            <a:r>
              <a:rPr lang="zh-TW" altLang="en-US" sz="3000" u="sng" dirty="0"/>
              <a:t>生命</a:t>
            </a:r>
            <a:r>
              <a:rPr lang="zh-TW" altLang="en-US" sz="3000" dirty="0"/>
              <a:t>裡。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200" dirty="0"/>
              <a:t>五 對付召會生活中的</a:t>
            </a:r>
            <a:r>
              <a:rPr lang="zh-TW" altLang="en-US" sz="3200" dirty="0">
                <a:solidFill>
                  <a:srgbClr val="FFFF00"/>
                </a:solidFill>
              </a:rPr>
              <a:t>老舊</a:t>
            </a:r>
            <a:r>
              <a:rPr lang="zh-TW" altLang="en-US" sz="3200" dirty="0"/>
              <a:t>。</a:t>
            </a:r>
          </a:p>
          <a:p>
            <a:pPr marL="684000" indent="-684000">
              <a:spcAft>
                <a:spcPts val="0"/>
              </a:spcAft>
              <a:buNone/>
            </a:pPr>
            <a:r>
              <a:rPr lang="zh-TW" altLang="en-US" sz="3200" dirty="0"/>
              <a:t>六 主恢復的擴展在於我們的見證。我們需要</a:t>
            </a:r>
            <a:r>
              <a:rPr lang="zh-TW" altLang="en-US" sz="3200" dirty="0">
                <a:solidFill>
                  <a:srgbClr val="FFFF00"/>
                </a:solidFill>
              </a:rPr>
              <a:t>在與我們的見證</a:t>
            </a:r>
            <a:endParaRPr lang="en-US" altLang="zh-TW" sz="3200" dirty="0">
              <a:solidFill>
                <a:srgbClr val="FFFF00"/>
              </a:solidFill>
            </a:endParaRPr>
          </a:p>
          <a:p>
            <a:pPr marL="684000" indent="-684000">
              <a:spcAft>
                <a:spcPts val="0"/>
              </a:spcAft>
              <a:buNone/>
            </a:pPr>
            <a:r>
              <a:rPr lang="zh-TW" altLang="en-US" sz="3200" dirty="0">
                <a:solidFill>
                  <a:srgbClr val="FFFF00"/>
                </a:solidFill>
              </a:rPr>
              <a:t>     有關的三件事上進步</a:t>
            </a:r>
            <a:r>
              <a:rPr lang="zh-TW" altLang="en-US" sz="3200" dirty="0"/>
              <a:t>：</a:t>
            </a:r>
            <a:endParaRPr lang="en-US" altLang="zh-TW" sz="3200" dirty="0"/>
          </a:p>
          <a:p>
            <a:pPr marL="684000" indent="-684000">
              <a:spcAft>
                <a:spcPts val="0"/>
              </a:spcAft>
              <a:buNone/>
            </a:pPr>
            <a:r>
              <a:rPr lang="zh-TW" altLang="en-US" sz="3200" dirty="0"/>
              <a:t>   </a:t>
            </a:r>
            <a:r>
              <a:rPr lang="en-US" altLang="zh-TW" sz="3200" dirty="0"/>
              <a:t>1 </a:t>
            </a:r>
            <a:r>
              <a:rPr lang="zh-TW" altLang="en-US" sz="3200" dirty="0"/>
              <a:t>在我們的</a:t>
            </a:r>
            <a:r>
              <a:rPr lang="zh-TW" altLang="en-US" sz="3200" dirty="0">
                <a:solidFill>
                  <a:srgbClr val="FFFF00"/>
                </a:solidFill>
              </a:rPr>
              <a:t>日常生活</a:t>
            </a:r>
            <a:r>
              <a:rPr lang="zh-TW" altLang="en-US" sz="3200" dirty="0"/>
              <a:t>上有主優越的見證；</a:t>
            </a:r>
            <a:endParaRPr lang="en-US" altLang="zh-TW" sz="3200" dirty="0"/>
          </a:p>
          <a:p>
            <a:pPr marL="684000" indent="-684000">
              <a:spcAft>
                <a:spcPts val="0"/>
              </a:spcAft>
              <a:buNone/>
            </a:pPr>
            <a:r>
              <a:rPr lang="en-US" altLang="zh-TW" sz="3200" dirty="0"/>
              <a:t>   2 </a:t>
            </a:r>
            <a:r>
              <a:rPr lang="zh-TW" altLang="en-US" sz="3200" dirty="0"/>
              <a:t>消化主恢復裡</a:t>
            </a:r>
            <a:r>
              <a:rPr lang="zh-TW" altLang="en-US" sz="3200" dirty="0">
                <a:solidFill>
                  <a:srgbClr val="FFFF00"/>
                </a:solidFill>
              </a:rPr>
              <a:t>職事所釋放的信息</a:t>
            </a:r>
            <a:r>
              <a:rPr lang="zh-TW" altLang="en-US" sz="3200" dirty="0"/>
              <a:t>；</a:t>
            </a:r>
            <a:endParaRPr lang="en-US" altLang="zh-TW" sz="3200" dirty="0"/>
          </a:p>
          <a:p>
            <a:pPr marL="684000" indent="-684000">
              <a:spcAft>
                <a:spcPts val="1200"/>
              </a:spcAft>
              <a:buNone/>
            </a:pPr>
            <a:r>
              <a:rPr lang="en-US" altLang="zh-TW" sz="3200" dirty="0"/>
              <a:t>   3 </a:t>
            </a:r>
            <a:r>
              <a:rPr lang="zh-TW" altLang="en-US" sz="3200" dirty="0"/>
              <a:t>以</a:t>
            </a:r>
            <a:r>
              <a:rPr lang="zh-TW" altLang="en-US" sz="3200" dirty="0">
                <a:solidFill>
                  <a:srgbClr val="FFFF00"/>
                </a:solidFill>
              </a:rPr>
              <a:t>活的聚會</a:t>
            </a:r>
            <a:r>
              <a:rPr lang="zh-TW" altLang="en-US" sz="3200" dirty="0"/>
              <a:t>實行正當的召會生活。</a:t>
            </a:r>
          </a:p>
          <a:p>
            <a:pPr marL="684000" indent="-684000">
              <a:spcAft>
                <a:spcPts val="1200"/>
              </a:spcAft>
              <a:buNone/>
            </a:pPr>
            <a:r>
              <a:rPr lang="zh-TW" altLang="en-US" sz="3200" dirty="0"/>
              <a:t>七 為著召會的擴增得著</a:t>
            </a:r>
            <a:r>
              <a:rPr lang="zh-TW" altLang="en-US" sz="3200" dirty="0">
                <a:solidFill>
                  <a:srgbClr val="FFFF00"/>
                </a:solidFill>
              </a:rPr>
              <a:t>青年人</a:t>
            </a:r>
            <a:r>
              <a:rPr lang="zh-TW" altLang="en-US" sz="3200" dirty="0"/>
              <a:t>。</a:t>
            </a: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F9041D31-A443-4E8B-A9B4-D8856FA0ED38}"/>
              </a:ext>
            </a:extLst>
          </p:cNvPr>
          <p:cNvSpPr txBox="1">
            <a:spLocks/>
          </p:cNvSpPr>
          <p:nvPr/>
        </p:nvSpPr>
        <p:spPr>
          <a:xfrm>
            <a:off x="501805" y="149510"/>
            <a:ext cx="1142999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/>
              <a:t>參、長老的事奉</a:t>
            </a:r>
            <a:r>
              <a:rPr lang="en-US" altLang="zh-TW" dirty="0"/>
              <a:t>(</a:t>
            </a:r>
            <a:r>
              <a:rPr lang="zh-TW" altLang="en-US" dirty="0"/>
              <a:t>三</a:t>
            </a:r>
            <a:r>
              <a:rPr lang="en-US" altLang="zh-TW" dirty="0"/>
              <a:t>)</a:t>
            </a:r>
            <a:r>
              <a:rPr lang="zh-TW" altLang="en-US" dirty="0"/>
              <a:t>－建造召會作耶穌的見證</a:t>
            </a:r>
          </a:p>
        </p:txBody>
      </p:sp>
    </p:spTree>
    <p:extLst>
      <p:ext uri="{BB962C8B-B14F-4D97-AF65-F5344CB8AC3E}">
        <p14:creationId xmlns:p14="http://schemas.microsoft.com/office/powerpoint/2010/main" val="272992277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dirty="0">
                <a:latin typeface="微軟正黑體" panose="020B0604030504040204" pitchFamily="34" charset="-120"/>
              </a:rPr>
              <a:t>【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與青年人的交通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】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484870"/>
            <a:ext cx="11864647" cy="503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內容出處：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與青年人的交通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召會中青年人該有的操練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青年訓練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</a:p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4077065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群組 26">
            <a:extLst>
              <a:ext uri="{FF2B5EF4-FFF2-40B4-BE49-F238E27FC236}">
                <a16:creationId xmlns:a16="http://schemas.microsoft.com/office/drawing/2014/main" id="{7FA2D05C-B2C0-D54F-A270-BA727D474E93}"/>
              </a:ext>
            </a:extLst>
          </p:cNvPr>
          <p:cNvGrpSpPr/>
          <p:nvPr/>
        </p:nvGrpSpPr>
        <p:grpSpPr>
          <a:xfrm>
            <a:off x="43608" y="43181"/>
            <a:ext cx="12172649" cy="6020794"/>
            <a:chOff x="19351" y="107238"/>
            <a:chExt cx="12172649" cy="6020794"/>
          </a:xfrm>
        </p:grpSpPr>
        <p:grpSp>
          <p:nvGrpSpPr>
            <p:cNvPr id="26" name="群組 25">
              <a:extLst>
                <a:ext uri="{FF2B5EF4-FFF2-40B4-BE49-F238E27FC236}">
                  <a16:creationId xmlns:a16="http://schemas.microsoft.com/office/drawing/2014/main" id="{F81FD79D-854D-EB4A-ADA6-0B6FFE28FE1F}"/>
                </a:ext>
              </a:extLst>
            </p:cNvPr>
            <p:cNvGrpSpPr/>
            <p:nvPr/>
          </p:nvGrpSpPr>
          <p:grpSpPr>
            <a:xfrm>
              <a:off x="19351" y="107238"/>
              <a:ext cx="12172649" cy="6020794"/>
              <a:chOff x="0" y="107239"/>
              <a:chExt cx="12172649" cy="6020794"/>
            </a:xfrm>
          </p:grpSpPr>
          <p:graphicFrame>
            <p:nvGraphicFramePr>
              <p:cNvPr id="6" name="資料庫圖表 5">
                <a:extLst>
                  <a:ext uri="{FF2B5EF4-FFF2-40B4-BE49-F238E27FC236}">
                    <a16:creationId xmlns:a16="http://schemas.microsoft.com/office/drawing/2014/main" id="{A6298D18-3186-C04F-93E6-F49578D3C423}"/>
                  </a:ext>
                </a:extLst>
              </p:cNvPr>
              <p:cNvGraphicFramePr/>
              <p:nvPr/>
            </p:nvGraphicFramePr>
            <p:xfrm>
              <a:off x="0" y="107239"/>
              <a:ext cx="12172649" cy="602079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24" name="橢圓 23">
                <a:extLst>
                  <a:ext uri="{FF2B5EF4-FFF2-40B4-BE49-F238E27FC236}">
                    <a16:creationId xmlns:a16="http://schemas.microsoft.com/office/drawing/2014/main" id="{1559319B-A0FF-F044-A4B9-F7F2436F6188}"/>
                  </a:ext>
                </a:extLst>
              </p:cNvPr>
              <p:cNvSpPr/>
              <p:nvPr/>
            </p:nvSpPr>
            <p:spPr>
              <a:xfrm>
                <a:off x="4353119" y="2450228"/>
                <a:ext cx="800810" cy="785301"/>
              </a:xfrm>
              <a:prstGeom prst="ellipse">
                <a:avLst/>
              </a:pr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橢圓 24">
                <a:extLst>
                  <a:ext uri="{FF2B5EF4-FFF2-40B4-BE49-F238E27FC236}">
                    <a16:creationId xmlns:a16="http://schemas.microsoft.com/office/drawing/2014/main" id="{5C2202A8-26AD-5B4E-BAAF-3FB16B060554}"/>
                  </a:ext>
                </a:extLst>
              </p:cNvPr>
              <p:cNvSpPr/>
              <p:nvPr/>
            </p:nvSpPr>
            <p:spPr>
              <a:xfrm>
                <a:off x="5851142" y="1843291"/>
                <a:ext cx="840934" cy="819455"/>
              </a:xfrm>
              <a:prstGeom prst="ellipse">
                <a:avLst/>
              </a:pr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44AC5A9B-044C-C143-8AA5-743AF04B6E08}"/>
                </a:ext>
              </a:extLst>
            </p:cNvPr>
            <p:cNvSpPr txBox="1"/>
            <p:nvPr/>
          </p:nvSpPr>
          <p:spPr>
            <a:xfrm>
              <a:off x="5218999" y="2618602"/>
              <a:ext cx="27622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TW" sz="4000" dirty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rush Script MT" panose="03060802040406070304" pitchFamily="66" charset="-122"/>
                  <a:ea typeface="Brush Script MT" panose="03060802040406070304" pitchFamily="66" charset="-122"/>
                  <a:cs typeface="Brush Script MT" panose="03060802040406070304" pitchFamily="66" charset="-122"/>
                </a:rPr>
                <a:t>1967</a:t>
              </a:r>
              <a:r>
                <a:rPr kumimoji="1" lang="zh-TW" altLang="en-US" sz="4000" dirty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rush Script MT" panose="03060802040406070304" pitchFamily="66" charset="-122"/>
                  <a:cs typeface="Brush Script MT" panose="03060802040406070304" pitchFamily="66" charset="-122"/>
                </a:rPr>
                <a:t>～</a:t>
              </a:r>
              <a:r>
                <a:rPr kumimoji="1" lang="en-US" altLang="zh-TW" sz="4000" dirty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rush Script MT" panose="03060802040406070304" pitchFamily="66" charset="-122"/>
                  <a:ea typeface="Brush Script MT" panose="03060802040406070304" pitchFamily="66" charset="-122"/>
                  <a:cs typeface="Brush Script MT" panose="03060802040406070304" pitchFamily="66" charset="-122"/>
                </a:rPr>
                <a:t>1968</a:t>
              </a:r>
            </a:p>
          </p:txBody>
        </p:sp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E9C5AFA5-D02F-8542-B7FA-DC7E754E8CC8}"/>
                </a:ext>
              </a:extLst>
            </p:cNvPr>
            <p:cNvSpPr txBox="1"/>
            <p:nvPr/>
          </p:nvSpPr>
          <p:spPr>
            <a:xfrm>
              <a:off x="6784388" y="1896076"/>
              <a:ext cx="12702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TW" sz="4000" dirty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rush Script MT" panose="03060802040406070304" pitchFamily="66" charset="-122"/>
                  <a:ea typeface="Brush Script MT" panose="03060802040406070304" pitchFamily="66" charset="-122"/>
                  <a:cs typeface="Brush Script MT" panose="03060802040406070304" pitchFamily="66" charset="-122"/>
                </a:rPr>
                <a:t>1969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E8F57678-7CC9-7E40-AB11-B56C34761F7F}"/>
              </a:ext>
            </a:extLst>
          </p:cNvPr>
          <p:cNvSpPr/>
          <p:nvPr/>
        </p:nvSpPr>
        <p:spPr>
          <a:xfrm>
            <a:off x="172975" y="107238"/>
            <a:ext cx="8956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TW" sz="4800" b="1" dirty="0">
                <a:latin typeface="Weibei TC" panose="03000800000000000000" pitchFamily="66" charset="-128"/>
                <a:ea typeface="Weibei TC" panose="03000800000000000000" pitchFamily="66" charset="-128"/>
              </a:rPr>
              <a:t>1962</a:t>
            </a:r>
            <a:r>
              <a:rPr kumimoji="1" lang="zh-TW" altLang="en-US" sz="4800" b="1" dirty="0">
                <a:latin typeface="Weibei TC" panose="03000800000000000000" pitchFamily="66" charset="-128"/>
                <a:ea typeface="Weibei TC" panose="03000800000000000000" pitchFamily="66" charset="-128"/>
              </a:rPr>
              <a:t>～</a:t>
            </a:r>
            <a:r>
              <a:rPr kumimoji="1" lang="en-US" altLang="zh-TW" sz="4800" b="1" dirty="0">
                <a:latin typeface="Weibei TC" panose="03000800000000000000" pitchFamily="66" charset="-128"/>
                <a:ea typeface="Weibei TC" panose="03000800000000000000" pitchFamily="66" charset="-128"/>
              </a:rPr>
              <a:t>1972</a:t>
            </a:r>
            <a:r>
              <a:rPr kumimoji="1" lang="zh-TW" altLang="en-US" sz="4800" b="1" dirty="0">
                <a:latin typeface="Weibei TC" panose="03000800000000000000" pitchFamily="66" charset="-128"/>
                <a:ea typeface="Weibei TC" panose="03000800000000000000" pitchFamily="66" charset="-128"/>
              </a:rPr>
              <a:t>主恢復在美國的概略</a:t>
            </a:r>
            <a:endParaRPr kumimoji="1" lang="en-US" altLang="zh-TW" sz="4800" b="1" dirty="0">
              <a:latin typeface="Weibei TC" panose="03000800000000000000" pitchFamily="66" charset="-128"/>
              <a:ea typeface="Weibei TC" panose="03000800000000000000" pitchFamily="66" charset="-128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7F986C5-39BB-6F4D-8F34-AE25981BE4F8}"/>
              </a:ext>
            </a:extLst>
          </p:cNvPr>
          <p:cNvSpPr txBox="1"/>
          <p:nvPr/>
        </p:nvSpPr>
        <p:spPr>
          <a:xfrm>
            <a:off x="8031111" y="1470434"/>
            <a:ext cx="4682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60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1970</a:t>
            </a:r>
            <a:r>
              <a:rPr kumimoji="1" lang="zh-TW" altLang="en-US" sz="60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～</a:t>
            </a:r>
            <a:r>
              <a:rPr kumimoji="1" lang="en-US" altLang="zh-TW" sz="60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ush Script MT" panose="03060802040406070304" pitchFamily="66" charset="-122"/>
                <a:ea typeface="Brush Script MT" panose="03060802040406070304" pitchFamily="66" charset="-122"/>
                <a:cs typeface="Brush Script MT" panose="03060802040406070304" pitchFamily="66" charset="-122"/>
              </a:rPr>
              <a:t>1972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CC2EDB1-8655-7D48-8380-556959937E0C}"/>
              </a:ext>
            </a:extLst>
          </p:cNvPr>
          <p:cNvSpPr txBox="1"/>
          <p:nvPr/>
        </p:nvSpPr>
        <p:spPr>
          <a:xfrm>
            <a:off x="1774734" y="5472615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「包羅萬有的基督」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正式開始在美國的工作</a:t>
            </a: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1EF7FC9-4CCA-A54B-9E46-D26128E35E84}"/>
              </a:ext>
            </a:extLst>
          </p:cNvPr>
          <p:cNvSpPr txBox="1"/>
          <p:nvPr/>
        </p:nvSpPr>
        <p:spPr>
          <a:xfrm>
            <a:off x="2211303" y="4902074"/>
            <a:ext cx="987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夏天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「生命、真理、召會與事奉」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召會生活有了相當的基礎</a:t>
            </a:r>
            <a:endParaRPr lang="zh-TW" altLang="en-US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F0C65F-6F1E-8344-8A94-B1A5F7819700}"/>
              </a:ext>
            </a:extLst>
          </p:cNvPr>
          <p:cNvSpPr txBox="1"/>
          <p:nvPr/>
        </p:nvSpPr>
        <p:spPr>
          <a:xfrm>
            <a:off x="2765368" y="4331533"/>
            <a:ext cx="896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夏天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「神的經營」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許多聖徒響應移民，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先移居洛杉磯</a:t>
            </a:r>
            <a:endParaRPr kumimoji="1" lang="en-US" altLang="zh-TW" sz="28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0106A76F-7650-8E44-AF80-0EF0BC16687A}"/>
              </a:ext>
            </a:extLst>
          </p:cNvPr>
          <p:cNvSpPr txBox="1"/>
          <p:nvPr/>
        </p:nvSpPr>
        <p:spPr>
          <a:xfrm>
            <a:off x="3570097" y="3808313"/>
            <a:ext cx="7846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夏天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專講「喫」，講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聖經是一本喫的書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BECE3D9-F445-C149-A6EA-85ACE8A517C9}"/>
              </a:ext>
            </a:extLst>
          </p:cNvPr>
          <p:cNvSpPr txBox="1"/>
          <p:nvPr/>
        </p:nvSpPr>
        <p:spPr>
          <a:xfrm>
            <a:off x="4639120" y="3235530"/>
            <a:ext cx="7172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「祭司的體系、職事、事奉」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開始實行禱讀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BA113C8A-5D64-064F-9D61-6CBC753A63B9}"/>
              </a:ext>
            </a:extLst>
          </p:cNvPr>
          <p:cNvSpPr txBox="1"/>
          <p:nvPr/>
        </p:nvSpPr>
        <p:spPr>
          <a:xfrm>
            <a:off x="-41504" y="1832019"/>
            <a:ext cx="37905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加強「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祭司的體系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」、</a:t>
            </a:r>
            <a:endParaRPr kumimoji="1"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喫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」的信息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14C0EA67-C126-A041-B526-816539E56829}"/>
              </a:ext>
            </a:extLst>
          </p:cNvPr>
          <p:cNvSpPr txBox="1"/>
          <p:nvPr/>
        </p:nvSpPr>
        <p:spPr>
          <a:xfrm>
            <a:off x="1056321" y="1222713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夏天</a:t>
            </a:r>
            <a:r>
              <a:rPr kumimoji="1"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–</a:t>
            </a:r>
            <a:r>
              <a:rPr kumimoji="1"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在美國特會和</a:t>
            </a:r>
            <a:r>
              <a:rPr kumimoji="1"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訓練達到高峰</a:t>
            </a: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C55D8D10-E728-6D44-B338-F0CFDEE7A92F}"/>
              </a:ext>
            </a:extLst>
          </p:cNvPr>
          <p:cNvSpPr txBox="1"/>
          <p:nvPr/>
        </p:nvSpPr>
        <p:spPr>
          <a:xfrm>
            <a:off x="8047292" y="246009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40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移民年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0F31628-43B1-6B49-9CD7-7DCF1CABA0D0}"/>
              </a:ext>
            </a:extLst>
          </p:cNvPr>
          <p:cNvSpPr/>
          <p:nvPr/>
        </p:nvSpPr>
        <p:spPr>
          <a:xfrm>
            <a:off x="7148953" y="839861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TW" altLang="en-US" sz="28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移民行動，擴展主恢復的見證</a:t>
            </a:r>
          </a:p>
        </p:txBody>
      </p:sp>
    </p:spTree>
    <p:extLst>
      <p:ext uri="{BB962C8B-B14F-4D97-AF65-F5344CB8AC3E}">
        <p14:creationId xmlns:p14="http://schemas.microsoft.com/office/powerpoint/2010/main" val="30659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2" grpId="0"/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zh-TW" sz="3600" dirty="0">
                <a:latin typeface="微軟正黑體" panose="020B0604030504040204" pitchFamily="34" charset="-120"/>
              </a:rPr>
              <a:t>主恢復的異象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256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600"/>
              </a:lnSpc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主今日恢復的兩個要項 ：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ts val="6600"/>
              </a:lnSpc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一 恢復對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基督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的經歷。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ts val="6600"/>
              </a:lnSpc>
            </a:pPr>
            <a:r>
              <a:rPr kumimoji="1" lang="zh-TW" altLang="en-US" sz="3600" dirty="0">
                <a:latin typeface="微軟正黑體" panose="020B0604030504040204" pitchFamily="34" charset="-120"/>
              </a:rPr>
              <a:t>二 恢復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召會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生活正確的實行。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735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zh-TW" sz="3600" dirty="0">
                <a:latin typeface="微軟正黑體" panose="020B0604030504040204" pitchFamily="34" charset="-120"/>
              </a:rPr>
              <a:t>主恢復的異象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477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00"/>
              </a:lnSpc>
            </a:pPr>
            <a:r>
              <a:rPr kumimoji="1" lang="zh-TW" altLang="zh-TW" sz="3600" dirty="0">
                <a:latin typeface="+mn-ea"/>
              </a:rPr>
              <a:t>一 </a:t>
            </a:r>
            <a:r>
              <a:rPr kumimoji="1" lang="en-US" altLang="zh-TW" sz="3600" dirty="0">
                <a:latin typeface="+mn-ea"/>
              </a:rPr>
              <a:t> </a:t>
            </a:r>
            <a:r>
              <a:rPr kumimoji="1" lang="zh-TW" altLang="zh-TW" sz="3600" dirty="0">
                <a:latin typeface="+mn-ea"/>
              </a:rPr>
              <a:t>對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基督</a:t>
            </a:r>
            <a:r>
              <a:rPr kumimoji="1" lang="zh-TW" altLang="zh-TW" sz="3600" dirty="0">
                <a:latin typeface="+mn-ea"/>
              </a:rPr>
              <a:t>的經歷 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：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4600"/>
              </a:lnSpc>
            </a:pPr>
            <a:r>
              <a:rPr kumimoji="1" lang="en-US" altLang="zh-TW" sz="3600" dirty="0">
                <a:latin typeface="+mn-ea"/>
              </a:rPr>
              <a:t>    1 </a:t>
            </a:r>
            <a:r>
              <a:rPr kumimoji="1" lang="zh-TW" altLang="zh-TW" sz="3600" dirty="0">
                <a:latin typeface="+mn-ea"/>
              </a:rPr>
              <a:t>基督教中對基督的認識是低淺的、貧窮的、客觀的。</a:t>
            </a:r>
          </a:p>
          <a:p>
            <a:pPr>
              <a:lnSpc>
                <a:spcPts val="4600"/>
              </a:lnSpc>
            </a:pPr>
            <a:r>
              <a:rPr kumimoji="1" lang="en-US" altLang="zh-TW" sz="3600" dirty="0">
                <a:latin typeface="+mn-ea"/>
              </a:rPr>
              <a:t>    2 </a:t>
            </a:r>
            <a:r>
              <a:rPr kumimoji="1" lang="zh-TW" altLang="zh-TW" sz="3600" dirty="0">
                <a:latin typeface="+mn-ea"/>
              </a:rPr>
              <a:t>基督不僅是我們的救主，祂乃是我們的一切。根據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4600"/>
              </a:lnSpc>
            </a:pPr>
            <a:r>
              <a:rPr kumimoji="1" lang="zh-TW" altLang="en-US" sz="3600" dirty="0">
                <a:latin typeface="+mn-ea"/>
              </a:rPr>
              <a:t>       </a:t>
            </a:r>
            <a:r>
              <a:rPr kumimoji="1" lang="zh-TW" altLang="zh-TW" sz="3600" dirty="0">
                <a:latin typeface="+mn-ea"/>
              </a:rPr>
              <a:t>哥林多前書我們可以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經歷包羅萬有的基督</a:t>
            </a:r>
            <a:r>
              <a:rPr kumimoji="1" lang="zh-TW" altLang="en-US" sz="3600" dirty="0">
                <a:latin typeface="+mn-ea"/>
              </a:rPr>
              <a:t>至少</a:t>
            </a:r>
            <a:r>
              <a:rPr kumimoji="1" lang="zh-TW" altLang="zh-TW" sz="3600" dirty="0">
                <a:latin typeface="+mn-ea"/>
              </a:rPr>
              <a:t>二十項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4600"/>
              </a:lnSpc>
            </a:pPr>
            <a:r>
              <a:rPr kumimoji="1" lang="zh-TW" altLang="en-US" sz="3600" dirty="0">
                <a:latin typeface="+mn-ea"/>
              </a:rPr>
              <a:t>       </a:t>
            </a:r>
            <a:r>
              <a:rPr kumimoji="1" lang="zh-TW" altLang="zh-TW" sz="3600" dirty="0">
                <a:latin typeface="+mn-ea"/>
              </a:rPr>
              <a:t>豐富。</a:t>
            </a:r>
          </a:p>
          <a:p>
            <a:pPr>
              <a:lnSpc>
                <a:spcPts val="4600"/>
              </a:lnSpc>
            </a:pPr>
            <a:r>
              <a:rPr kumimoji="1" lang="en-US" altLang="zh-TW" sz="3600" dirty="0">
                <a:latin typeface="+mn-ea"/>
              </a:rPr>
              <a:t>  </a:t>
            </a:r>
            <a:r>
              <a:rPr kumimoji="1" lang="zh-TW" altLang="en-US" sz="3600" dirty="0">
                <a:latin typeface="+mn-ea"/>
              </a:rPr>
              <a:t> </a:t>
            </a:r>
            <a:r>
              <a:rPr kumimoji="1" lang="en-US" altLang="zh-TW" sz="3600" dirty="0">
                <a:latin typeface="+mn-ea"/>
              </a:rPr>
              <a:t> 3 </a:t>
            </a:r>
            <a:r>
              <a:rPr kumimoji="1" lang="zh-TW" altLang="zh-TW" sz="3600" dirty="0">
                <a:latin typeface="+mn-ea"/>
              </a:rPr>
              <a:t>經歷基督的路</a:t>
            </a:r>
            <a:r>
              <a:rPr kumimoji="1" lang="en-US" altLang="zh-TW" sz="3600" dirty="0"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</a:t>
            </a:r>
            <a:r>
              <a:rPr kumimoji="1" lang="en-US" altLang="zh-TW" sz="3600" dirty="0">
                <a:latin typeface="+mn-ea"/>
                <a:ea typeface="細明體" panose="02020509000000000000" pitchFamily="49" charset="-120"/>
              </a:rPr>
              <a:t> </a:t>
            </a:r>
            <a:r>
              <a:rPr kumimoji="1" lang="zh-TW" altLang="en-US" sz="3600" dirty="0">
                <a:latin typeface="+mn-ea"/>
              </a:rPr>
              <a:t>約四</a:t>
            </a:r>
            <a:r>
              <a:rPr kumimoji="1" lang="en-US" altLang="zh-TW" sz="3600" dirty="0">
                <a:latin typeface="+mn-ea"/>
              </a:rPr>
              <a:t>24</a:t>
            </a:r>
            <a:r>
              <a:rPr kumimoji="1" lang="zh-TW" altLang="en-US" sz="3600" dirty="0">
                <a:latin typeface="+mn-ea"/>
              </a:rPr>
              <a:t>，林前十五</a:t>
            </a:r>
            <a:r>
              <a:rPr kumimoji="1" lang="en-US" altLang="zh-TW" sz="3600" dirty="0">
                <a:latin typeface="+mn-ea"/>
              </a:rPr>
              <a:t>45</a:t>
            </a:r>
            <a:r>
              <a:rPr kumimoji="1" lang="zh-TW" altLang="en-US" sz="3600" dirty="0">
                <a:latin typeface="+mn-ea"/>
              </a:rPr>
              <a:t>下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4600"/>
              </a:lnSpc>
            </a:pPr>
            <a:r>
              <a:rPr kumimoji="1" lang="en-US" altLang="zh-TW" sz="3600" dirty="0">
                <a:latin typeface="+mn-ea"/>
              </a:rPr>
              <a:t>    </a:t>
            </a:r>
            <a:r>
              <a:rPr kumimoji="1" lang="zh-TW" altLang="en-US" sz="3600" dirty="0">
                <a:latin typeface="+mn-ea"/>
              </a:rPr>
              <a:t> </a:t>
            </a:r>
            <a:r>
              <a:rPr kumimoji="1" lang="en-US" altLang="zh-TW" sz="3600" dirty="0">
                <a:latin typeface="+mn-ea"/>
              </a:rPr>
              <a:t>a 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在靈裏</a:t>
            </a:r>
            <a:r>
              <a:rPr kumimoji="1" lang="zh-TW" altLang="zh-TW" sz="3600" dirty="0">
                <a:latin typeface="+mn-ea"/>
              </a:rPr>
              <a:t>。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4600"/>
              </a:lnSpc>
            </a:pPr>
            <a:r>
              <a:rPr kumimoji="1" lang="en-US" altLang="zh-TW" sz="3600" dirty="0">
                <a:latin typeface="+mn-ea"/>
              </a:rPr>
              <a:t>   </a:t>
            </a:r>
            <a:r>
              <a:rPr kumimoji="1" lang="zh-TW" altLang="en-US" sz="3600" dirty="0">
                <a:latin typeface="+mn-ea"/>
              </a:rPr>
              <a:t> </a:t>
            </a:r>
            <a:r>
              <a:rPr kumimoji="1" lang="en-US" altLang="zh-TW" sz="3600" dirty="0">
                <a:latin typeface="+mn-ea"/>
              </a:rPr>
              <a:t> b </a:t>
            </a:r>
            <a:r>
              <a:rPr kumimoji="1" lang="zh-TW" altLang="zh-TW" sz="3600" dirty="0">
                <a:latin typeface="+mn-ea"/>
              </a:rPr>
              <a:t>假如基督不是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賜生命的靈</a:t>
            </a:r>
            <a:r>
              <a:rPr kumimoji="1" lang="zh-TW" altLang="zh-TW" sz="3600" dirty="0">
                <a:latin typeface="+mn-ea"/>
              </a:rPr>
              <a:t>，祂怎能在我們裏面呢</a:t>
            </a:r>
            <a:r>
              <a:rPr kumimoji="1" lang="en-US" altLang="zh-TW" sz="3600" dirty="0">
                <a:latin typeface="+mn-e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8187455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zh-TW" sz="3600" dirty="0">
                <a:latin typeface="微軟正黑體" panose="020B0604030504040204" pitchFamily="34" charset="-120"/>
              </a:rPr>
              <a:t>主恢復的異象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3885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kumimoji="1" lang="zh-TW" altLang="zh-TW" sz="3600" dirty="0">
                <a:latin typeface="+mn-ea"/>
              </a:rPr>
              <a:t>二 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正確的召會</a:t>
            </a:r>
            <a:r>
              <a:rPr kumimoji="1" lang="zh-TW" altLang="zh-TW" sz="3600" dirty="0">
                <a:latin typeface="+mn-ea"/>
              </a:rPr>
              <a:t>生活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：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1 </a:t>
            </a:r>
            <a:r>
              <a:rPr kumimoji="1" lang="zh-TW" altLang="zh-TW" sz="3600" dirty="0">
                <a:latin typeface="+mn-ea"/>
              </a:rPr>
              <a:t>正確召會生活兩件主要的事：基督這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賜生命的靈</a:t>
            </a:r>
            <a:r>
              <a:rPr kumimoji="1" lang="zh-TW" altLang="zh-TW" sz="3600" dirty="0">
                <a:latin typeface="+mn-ea"/>
              </a:rPr>
              <a:t>作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      </a:t>
            </a:r>
            <a:r>
              <a:rPr kumimoji="1" lang="zh-TW" altLang="zh-TW" sz="3600" dirty="0">
                <a:latin typeface="+mn-ea"/>
              </a:rPr>
              <a:t>內容；以及站住在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地方一的立場</a:t>
            </a:r>
            <a:r>
              <a:rPr kumimoji="1" lang="zh-TW" altLang="zh-TW" sz="3600" dirty="0">
                <a:latin typeface="+mn-ea"/>
              </a:rPr>
              <a:t>。</a:t>
            </a: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2 </a:t>
            </a:r>
            <a:r>
              <a:rPr kumimoji="1" lang="zh-TW" altLang="zh-TW" sz="3600" dirty="0">
                <a:latin typeface="+mn-ea"/>
              </a:rPr>
              <a:t>召會有兩面：宇宙一面，以及地方的一面。在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宇宙</a:t>
            </a:r>
            <a:endParaRPr kumimoji="1" lang="en-US" altLang="zh-TW" sz="3600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      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中和地方上</a:t>
            </a:r>
            <a:r>
              <a:rPr kumimoji="1" lang="zh-TW" altLang="zh-TW" sz="3600" dirty="0">
                <a:latin typeface="+mn-ea"/>
              </a:rPr>
              <a:t>召會的存在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都是一</a:t>
            </a:r>
            <a:r>
              <a:rPr kumimoji="1" lang="zh-TW" altLang="zh-TW" sz="3600" dirty="0">
                <a:latin typeface="+mn-ea"/>
              </a:rPr>
              <a:t>的</a:t>
            </a:r>
            <a:r>
              <a:rPr kumimoji="1" lang="en-US" altLang="zh-TW" sz="3600" dirty="0"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</a:t>
            </a:r>
            <a:r>
              <a:rPr kumimoji="1" lang="en-US" altLang="zh-TW" sz="3600" dirty="0">
                <a:latin typeface="+mn-ea"/>
              </a:rPr>
              <a:t> </a:t>
            </a:r>
            <a:r>
              <a:rPr kumimoji="1" lang="zh-TW" altLang="en-US" sz="3600" dirty="0">
                <a:latin typeface="+mn-ea"/>
              </a:rPr>
              <a:t>太十六</a:t>
            </a:r>
            <a:r>
              <a:rPr kumimoji="1" lang="en-US" altLang="zh-TW" sz="3600" dirty="0">
                <a:latin typeface="+mn-ea"/>
              </a:rPr>
              <a:t>18</a:t>
            </a:r>
            <a:r>
              <a:rPr kumimoji="1" lang="zh-TW" altLang="en-US" sz="3600" dirty="0">
                <a:latin typeface="+mn-ea"/>
              </a:rPr>
              <a:t>，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   </a:t>
            </a:r>
            <a:r>
              <a:rPr kumimoji="1" lang="zh-TW" altLang="en-US" sz="3600" dirty="0">
                <a:latin typeface="+mn-ea"/>
              </a:rPr>
              <a:t>太十八</a:t>
            </a:r>
            <a:r>
              <a:rPr kumimoji="1" lang="en-US" altLang="zh-TW" sz="3600" dirty="0">
                <a:latin typeface="+mn-ea"/>
              </a:rPr>
              <a:t>17</a:t>
            </a:r>
            <a:r>
              <a:rPr kumimoji="1" lang="zh-TW" altLang="en-US" sz="3600" dirty="0">
                <a:latin typeface="+mn-ea"/>
              </a:rPr>
              <a:t>，啟一</a:t>
            </a:r>
            <a:r>
              <a:rPr kumimoji="1" lang="en-US" altLang="zh-TW" sz="3600" dirty="0">
                <a:latin typeface="+mn-ea"/>
              </a:rPr>
              <a:t>11</a:t>
            </a:r>
            <a:endParaRPr kumimoji="1" lang="zh-TW" altLang="zh-TW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88290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zh-TW" sz="3600" dirty="0">
                <a:latin typeface="微軟正黑體" panose="020B0604030504040204" pitchFamily="34" charset="-120"/>
              </a:rPr>
              <a:t>主恢復的異象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4526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3 </a:t>
            </a:r>
            <a:r>
              <a:rPr kumimoji="1" lang="zh-TW" altLang="zh-TW" sz="3600" dirty="0">
                <a:latin typeface="+mn-ea"/>
              </a:rPr>
              <a:t>召會的立場，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一城一會 </a:t>
            </a:r>
            <a:r>
              <a:rPr lang="zh-TW" altLang="en-US" sz="3600" dirty="0">
                <a:latin typeface="微軟正黑體" panose="020B0604030504040204" pitchFamily="34" charset="-120"/>
              </a:rPr>
              <a:t>─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kumimoji="1" lang="zh-TW" altLang="en-US" sz="3600" dirty="0">
                <a:latin typeface="+mn-ea"/>
              </a:rPr>
              <a:t>林前一</a:t>
            </a:r>
            <a:r>
              <a:rPr kumimoji="1" lang="en-US" altLang="zh-TW" sz="3600" dirty="0">
                <a:latin typeface="+mn-ea"/>
              </a:rPr>
              <a:t>2</a:t>
            </a:r>
            <a:r>
              <a:rPr kumimoji="1" lang="zh-TW" altLang="en-US" sz="3600" dirty="0">
                <a:latin typeface="+mn-ea"/>
              </a:rPr>
              <a:t>，啟一</a:t>
            </a:r>
            <a:r>
              <a:rPr kumimoji="1" lang="en-US" altLang="zh-TW" sz="3600" dirty="0">
                <a:latin typeface="+mn-ea"/>
              </a:rPr>
              <a:t>11</a:t>
            </a: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4 </a:t>
            </a:r>
            <a:r>
              <a:rPr kumimoji="1" lang="zh-TW" altLang="zh-TW" sz="3600" dirty="0">
                <a:latin typeface="+mn-ea"/>
              </a:rPr>
              <a:t>召會的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六個試驗</a:t>
            </a: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lang="zh-TW" altLang="zh-TW" sz="3600" dirty="0">
                <a:latin typeface="微軟正黑體" panose="020B0604030504040204" pitchFamily="34" charset="-120"/>
              </a:rPr>
              <a:t>啟三</a:t>
            </a:r>
            <a:r>
              <a:rPr lang="en-US" altLang="zh-TW" sz="3600" dirty="0">
                <a:latin typeface="微軟正黑體" panose="020B0604030504040204" pitchFamily="34" charset="-120"/>
              </a:rPr>
              <a:t>8</a:t>
            </a:r>
            <a:r>
              <a:rPr lang="zh-TW" altLang="en-US" sz="3600" dirty="0">
                <a:latin typeface="微軟正黑體" panose="020B0604030504040204" pitchFamily="34" charset="-120"/>
              </a:rPr>
              <a:t>，</a:t>
            </a:r>
            <a:r>
              <a:rPr lang="zh-TW" altLang="zh-TW" sz="3600" dirty="0">
                <a:latin typeface="微軟正黑體" panose="020B0604030504040204" pitchFamily="34" charset="-120"/>
              </a:rPr>
              <a:t>徒二</a:t>
            </a:r>
            <a:r>
              <a:rPr lang="en-US" altLang="zh-TW" sz="3600" dirty="0">
                <a:latin typeface="微軟正黑體" panose="020B0604030504040204" pitchFamily="34" charset="-120"/>
              </a:rPr>
              <a:t>9</a:t>
            </a:r>
            <a:r>
              <a:rPr lang="zh-TW" altLang="zh-TW" sz="3600" dirty="0">
                <a:latin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</a:rPr>
              <a:t>42</a:t>
            </a:r>
            <a:r>
              <a:rPr lang="zh-TW" altLang="zh-TW" sz="3600" dirty="0">
                <a:latin typeface="微軟正黑體" panose="020B0604030504040204" pitchFamily="34" charset="-120"/>
              </a:rPr>
              <a:t>，</a:t>
            </a:r>
            <a:r>
              <a:rPr lang="en-US" altLang="zh-TW" sz="3600" dirty="0">
                <a:latin typeface="微軟正黑體" panose="020B0604030504040204" pitchFamily="34" charset="-120"/>
              </a:rPr>
              <a:t> </a:t>
            </a:r>
            <a:r>
              <a:rPr lang="zh-TW" altLang="zh-TW" sz="3600" dirty="0">
                <a:latin typeface="微軟正黑體" panose="020B0604030504040204" pitchFamily="34" charset="-120"/>
              </a:rPr>
              <a:t>約壹一</a:t>
            </a:r>
            <a:r>
              <a:rPr lang="en-US" altLang="zh-TW" sz="3600" dirty="0">
                <a:latin typeface="微軟正黑體" panose="020B0604030504040204" pitchFamily="34" charset="-120"/>
              </a:rPr>
              <a:t>3</a:t>
            </a:r>
            <a:r>
              <a:rPr lang="zh-TW" altLang="en-US" sz="3600" dirty="0">
                <a:latin typeface="微軟正黑體" panose="020B0604030504040204" pitchFamily="34" charset="-120"/>
              </a:rPr>
              <a:t>，</a:t>
            </a:r>
            <a:endParaRPr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微軟正黑體" panose="020B0604030504040204" pitchFamily="34" charset="-120"/>
              </a:rPr>
              <a:t>   </a:t>
            </a:r>
            <a:r>
              <a:rPr kumimoji="1" lang="zh-TW" altLang="en-US" sz="3600" dirty="0">
                <a:latin typeface="+mn-ea"/>
              </a:rPr>
              <a:t>徒二</a:t>
            </a:r>
            <a:r>
              <a:rPr kumimoji="1" lang="en-US" altLang="zh-TW" sz="3600" dirty="0">
                <a:latin typeface="+mn-ea"/>
              </a:rPr>
              <a:t>42</a:t>
            </a:r>
            <a:endParaRPr kumimoji="1" lang="zh-TW" altLang="zh-TW" sz="3600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   </a:t>
            </a:r>
            <a:r>
              <a:rPr kumimoji="1" lang="en-US" altLang="zh-TW" sz="3600" dirty="0">
                <a:latin typeface="+mn-ea"/>
              </a:rPr>
              <a:t>a 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沒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有</a:t>
            </a:r>
            <a:r>
              <a:rPr kumimoji="1" lang="zh-TW" altLang="zh-TW" sz="3600" dirty="0">
                <a:latin typeface="+mn-ea"/>
              </a:rPr>
              <a:t>特別的名稱</a:t>
            </a:r>
            <a:r>
              <a:rPr kumimoji="1" lang="zh-TW" altLang="en-US" sz="3600" dirty="0">
                <a:latin typeface="+mn-ea"/>
              </a:rPr>
              <a:t>。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     </a:t>
            </a:r>
            <a:r>
              <a:rPr kumimoji="1" lang="en-US" altLang="zh-TW" sz="3600" dirty="0">
                <a:latin typeface="+mn-ea"/>
              </a:rPr>
              <a:t>d</a:t>
            </a: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kumimoji="1" lang="zh-TW" altLang="en-US" sz="3600" dirty="0">
                <a:latin typeface="+mn-ea"/>
              </a:rPr>
              <a:t>是</a:t>
            </a:r>
            <a:r>
              <a:rPr kumimoji="1" lang="zh-TW" altLang="zh-TW" sz="3600" dirty="0">
                <a:latin typeface="+mn-ea"/>
              </a:rPr>
              <a:t>宇宙的交通</a:t>
            </a:r>
            <a:r>
              <a:rPr kumimoji="1" lang="zh-TW" altLang="en-US" sz="3600" dirty="0">
                <a:latin typeface="+mn-ea"/>
              </a:rPr>
              <a:t>。</a:t>
            </a:r>
            <a:endParaRPr kumimoji="1" lang="en-US" altLang="zh-TW" sz="3600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  </a:t>
            </a:r>
            <a:r>
              <a:rPr kumimoji="1" lang="en-US" altLang="zh-TW" sz="3600" dirty="0">
                <a:latin typeface="+mn-ea"/>
              </a:rPr>
              <a:t>b 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沒有</a:t>
            </a:r>
            <a:r>
              <a:rPr kumimoji="1" lang="zh-TW" altLang="zh-TW" sz="3600" dirty="0">
                <a:latin typeface="+mn-ea"/>
              </a:rPr>
              <a:t>特別的交通</a:t>
            </a:r>
            <a:r>
              <a:rPr kumimoji="1" lang="zh-TW" altLang="en-US" sz="3600" dirty="0">
                <a:latin typeface="+mn-ea"/>
              </a:rPr>
              <a:t>。     </a:t>
            </a:r>
            <a:r>
              <a:rPr kumimoji="1" lang="en-US" altLang="zh-TW" sz="3600" dirty="0">
                <a:latin typeface="+mn-ea"/>
              </a:rPr>
              <a:t>e 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沒有</a:t>
            </a:r>
            <a:r>
              <a:rPr kumimoji="1" lang="zh-TW" altLang="zh-TW" sz="3600" dirty="0">
                <a:latin typeface="+mn-ea"/>
              </a:rPr>
              <a:t>分開的行政</a:t>
            </a:r>
            <a:r>
              <a:rPr kumimoji="1" lang="zh-TW" altLang="en-US" sz="3600" dirty="0">
                <a:latin typeface="+mn-ea"/>
              </a:rPr>
              <a:t>。</a:t>
            </a:r>
            <a:endParaRPr kumimoji="1" lang="en-US" altLang="zh-TW" sz="3600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  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c 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沒有</a:t>
            </a:r>
            <a:r>
              <a:rPr kumimoji="1" lang="zh-TW" altLang="zh-TW" sz="3600" dirty="0">
                <a:latin typeface="+mn-ea"/>
              </a:rPr>
              <a:t>特別的教訓</a:t>
            </a:r>
            <a:r>
              <a:rPr kumimoji="1" lang="zh-TW" altLang="en-US" sz="3600" dirty="0">
                <a:latin typeface="+mn-ea"/>
              </a:rPr>
              <a:t>。      </a:t>
            </a:r>
            <a:r>
              <a:rPr kumimoji="1" lang="en-US" altLang="zh-TW" sz="3600" dirty="0">
                <a:latin typeface="+mn-ea"/>
              </a:rPr>
              <a:t>f 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沒有</a:t>
            </a:r>
            <a:r>
              <a:rPr kumimoji="1" lang="zh-TW" altLang="zh-TW" sz="3600" dirty="0">
                <a:latin typeface="+mn-ea"/>
              </a:rPr>
              <a:t>與別的組織有隱密的關聯</a:t>
            </a:r>
            <a:r>
              <a:rPr kumimoji="1" lang="zh-TW" altLang="en-US" sz="3600" dirty="0">
                <a:latin typeface="+mn-ea"/>
              </a:rPr>
              <a:t>。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  </a:t>
            </a:r>
            <a:endParaRPr kumimoji="1" lang="en-US" altLang="zh-TW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459739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zh-TW" sz="3600" dirty="0">
                <a:latin typeface="微軟正黑體" panose="020B0604030504040204" pitchFamily="34" charset="-120"/>
              </a:rPr>
              <a:t>實行的操練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4526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一 在召會中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背負事奉</a:t>
            </a:r>
            <a:r>
              <a:rPr kumimoji="1" lang="zh-TW" altLang="en-US" sz="3600" dirty="0">
                <a:latin typeface="+mn-ea"/>
              </a:rPr>
              <a:t>的責任</a:t>
            </a:r>
            <a:r>
              <a:rPr kumimoji="1" lang="en-US" altLang="zh-TW" sz="3600" dirty="0">
                <a:latin typeface="+mn-ea"/>
              </a:rPr>
              <a:t>(</a:t>
            </a:r>
            <a:r>
              <a:rPr kumimoji="1" lang="zh-TW" altLang="en-US" sz="3600" dirty="0">
                <a:latin typeface="+mn-ea"/>
              </a:rPr>
              <a:t>民四</a:t>
            </a:r>
            <a:r>
              <a:rPr kumimoji="1" lang="en-US" altLang="zh-TW" sz="3600" dirty="0">
                <a:latin typeface="+mn-ea"/>
              </a:rPr>
              <a:t>2~3)</a:t>
            </a:r>
            <a:r>
              <a:rPr kumimoji="1" lang="zh-TW" altLang="en-US" sz="3600" dirty="0">
                <a:latin typeface="+mn-ea"/>
              </a:rPr>
              <a:t>；</a:t>
            </a:r>
            <a:r>
              <a:rPr kumimoji="1" lang="zh-TW" altLang="zh-TW" sz="3600" dirty="0">
                <a:latin typeface="+mn-ea"/>
              </a:rPr>
              <a:t>在靈裏生活行</a:t>
            </a:r>
            <a:r>
              <a:rPr kumimoji="1" lang="zh-TW" altLang="en-US" sz="3600" dirty="0">
                <a:latin typeface="+mn-ea"/>
              </a:rPr>
              <a:t> 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     </a:t>
            </a:r>
            <a:r>
              <a:rPr kumimoji="1" lang="zh-TW" altLang="zh-TW" sz="3600" dirty="0">
                <a:latin typeface="+mn-ea"/>
              </a:rPr>
              <a:t>動，作耶穌真實的見證</a:t>
            </a:r>
            <a:r>
              <a:rPr kumimoji="1" lang="zh-TW" altLang="en-US" sz="3600" dirty="0">
                <a:latin typeface="+mn-ea"/>
              </a:rPr>
              <a:t>，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傳福音</a:t>
            </a:r>
            <a:r>
              <a:rPr kumimoji="1" lang="zh-TW" altLang="en-US" sz="3600" dirty="0">
                <a:latin typeface="+mn-ea"/>
              </a:rPr>
              <a:t>接觸人。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二</a:t>
            </a:r>
            <a:r>
              <a:rPr kumimoji="1" lang="en-US" altLang="zh-TW" sz="3600" dirty="0">
                <a:latin typeface="+mn-ea"/>
              </a:rPr>
              <a:t> 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逃避</a:t>
            </a:r>
            <a:r>
              <a:rPr kumimoji="1" lang="zh-TW" altLang="zh-TW" sz="3600" dirty="0">
                <a:latin typeface="+mn-ea"/>
              </a:rPr>
              <a:t>青年人的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私慾</a:t>
            </a:r>
            <a:r>
              <a:rPr kumimoji="1" lang="zh-TW" altLang="zh-TW" sz="3600" dirty="0">
                <a:latin typeface="+mn-ea"/>
              </a:rPr>
              <a:t>與同伴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追求基督</a:t>
            </a: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kumimoji="1" lang="zh-TW" altLang="zh-TW" sz="3600" dirty="0">
                <a:latin typeface="+mn-ea"/>
              </a:rPr>
              <a:t>提後二</a:t>
            </a:r>
            <a:r>
              <a:rPr kumimoji="1" lang="en-US" altLang="zh-TW" sz="3600" dirty="0">
                <a:latin typeface="+mn-ea"/>
              </a:rPr>
              <a:t>22</a:t>
            </a: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三</a:t>
            </a:r>
            <a:r>
              <a:rPr kumimoji="1" lang="en-US" altLang="zh-TW" sz="3600" dirty="0">
                <a:latin typeface="+mn-ea"/>
              </a:rPr>
              <a:t> </a:t>
            </a:r>
            <a:r>
              <a:rPr kumimoji="1" lang="zh-TW" altLang="zh-TW" sz="3600" dirty="0">
                <a:latin typeface="+mn-ea"/>
              </a:rPr>
              <a:t>認識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生命的經歷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kumimoji="1" lang="zh-TW" altLang="zh-TW" sz="3600" dirty="0">
                <a:latin typeface="+mn-ea"/>
              </a:rPr>
              <a:t>約四</a:t>
            </a:r>
            <a:r>
              <a:rPr kumimoji="1" lang="en-US" altLang="zh-TW" sz="3600" dirty="0">
                <a:latin typeface="+mn-ea"/>
              </a:rPr>
              <a:t>24</a:t>
            </a:r>
            <a:r>
              <a:rPr kumimoji="1" lang="zh-TW" altLang="zh-TW" sz="3600" dirty="0">
                <a:latin typeface="+mn-ea"/>
              </a:rPr>
              <a:t>，羅八</a:t>
            </a:r>
            <a:r>
              <a:rPr kumimoji="1" lang="en-US" altLang="zh-TW" sz="3600" dirty="0">
                <a:latin typeface="+mn-ea"/>
              </a:rPr>
              <a:t>16</a:t>
            </a:r>
            <a:r>
              <a:rPr kumimoji="1" lang="zh-TW" altLang="zh-TW" sz="3600" dirty="0">
                <a:latin typeface="+mn-ea"/>
              </a:rPr>
              <a:t>，林前六</a:t>
            </a:r>
            <a:r>
              <a:rPr kumimoji="1" lang="en-US" altLang="zh-TW" sz="3600" dirty="0">
                <a:latin typeface="+mn-ea"/>
              </a:rPr>
              <a:t>17</a:t>
            </a: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1 </a:t>
            </a:r>
            <a:r>
              <a:rPr kumimoji="1" lang="zh-TW" altLang="en-US" sz="3600" dirty="0">
                <a:latin typeface="+mn-ea"/>
              </a:rPr>
              <a:t>立下屬靈札實的根基。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2 </a:t>
            </a:r>
            <a:r>
              <a:rPr kumimoji="1" lang="zh-TW" altLang="zh-TW" sz="3600" dirty="0">
                <a:latin typeface="+mn-ea"/>
              </a:rPr>
              <a:t>在調和的靈裏並憑著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調和的靈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。</a:t>
            </a:r>
            <a:endParaRPr kumimoji="1" lang="zh-TW" altLang="zh-TW" sz="3600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四 </a:t>
            </a:r>
            <a:r>
              <a:rPr kumimoji="1" lang="zh-TW" altLang="zh-TW" sz="3600" dirty="0">
                <a:latin typeface="+mn-ea"/>
              </a:rPr>
              <a:t>追求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主的話 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。</a:t>
            </a:r>
            <a:endParaRPr kumimoji="1" lang="en-US" altLang="zh-TW" sz="3600" dirty="0">
              <a:solidFill>
                <a:srgbClr val="FFFF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146833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zh-TW" sz="3600" dirty="0">
                <a:latin typeface="微軟正黑體" panose="020B0604030504040204" pitchFamily="34" charset="-120"/>
              </a:rPr>
              <a:t>實行的操練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3885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kumimoji="1" lang="zh-TW" altLang="en-US" sz="3600" dirty="0">
                <a:latin typeface="+mn-ea"/>
              </a:rPr>
              <a:t>五 </a:t>
            </a:r>
            <a:r>
              <a:rPr kumimoji="1" lang="zh-TW" altLang="zh-TW" sz="3600" dirty="0">
                <a:latin typeface="+mn-ea"/>
              </a:rPr>
              <a:t>學習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一直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給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kumimoji="1" lang="zh-TW" altLang="zh-TW" sz="3600" dirty="0">
                <a:latin typeface="+mn-ea"/>
              </a:rPr>
              <a:t>太十四</a:t>
            </a:r>
            <a:r>
              <a:rPr kumimoji="1" lang="en-US" altLang="zh-TW" sz="3600" dirty="0">
                <a:latin typeface="+mn-ea"/>
              </a:rPr>
              <a:t>15~16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 ：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1 </a:t>
            </a:r>
            <a:r>
              <a:rPr kumimoji="1" lang="zh-TW" altLang="en-US" sz="3600" dirty="0">
                <a:latin typeface="+mn-ea"/>
              </a:rPr>
              <a:t>給的路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   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經過主的祝福</a:t>
            </a:r>
            <a:r>
              <a:rPr kumimoji="1" lang="en-US" altLang="zh-TW" sz="3600" dirty="0">
                <a:solidFill>
                  <a:srgbClr val="FFFF00"/>
                </a:solidFill>
                <a:latin typeface="+mn-ea"/>
              </a:rPr>
              <a:t> </a:t>
            </a:r>
            <a:r>
              <a:rPr lang="zh-TW" altLang="en-US" sz="3600" dirty="0">
                <a:latin typeface="微軟正黑體" panose="020B0604030504040204" pitchFamily="34" charset="-120"/>
              </a:rPr>
              <a:t>─ </a:t>
            </a:r>
            <a:r>
              <a:rPr kumimoji="1" lang="zh-TW" altLang="zh-TW" sz="3600" dirty="0">
                <a:latin typeface="+mn-ea"/>
              </a:rPr>
              <a:t>十四</a:t>
            </a:r>
            <a:r>
              <a:rPr kumimoji="1" lang="en-US" altLang="zh-TW" sz="3600" dirty="0">
                <a:latin typeface="+mn-ea"/>
              </a:rPr>
              <a:t>17~19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2 </a:t>
            </a:r>
            <a:r>
              <a:rPr kumimoji="1" lang="zh-TW" altLang="en-US" sz="3600" dirty="0">
                <a:latin typeface="+mn-ea"/>
              </a:rPr>
              <a:t>給的原則</a:t>
            </a:r>
            <a:endParaRPr kumimoji="1" lang="en-US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   </a:t>
            </a:r>
            <a:r>
              <a:rPr kumimoji="1" lang="zh-TW" altLang="zh-TW" sz="3600" dirty="0">
                <a:solidFill>
                  <a:srgbClr val="FFFF00"/>
                </a:solidFill>
                <a:latin typeface="+mn-ea"/>
              </a:rPr>
              <a:t>給得越多就接受得越多</a:t>
            </a:r>
            <a:r>
              <a:rPr kumimoji="1" lang="zh-TW" altLang="zh-TW" sz="3600" dirty="0">
                <a:latin typeface="+mn-ea"/>
              </a:rPr>
              <a:t>。若不慷慨，就會變的貧窮</a:t>
            </a:r>
            <a:r>
              <a:rPr kumimoji="1" lang="zh-TW" altLang="en-US" sz="3600" dirty="0">
                <a:latin typeface="+mn-ea"/>
              </a:rPr>
              <a:t>。</a:t>
            </a:r>
            <a:endParaRPr kumimoji="1" lang="zh-TW" altLang="zh-TW" sz="3600" dirty="0">
              <a:latin typeface="+mn-ea"/>
            </a:endParaRPr>
          </a:p>
          <a:p>
            <a:pPr>
              <a:lnSpc>
                <a:spcPts val="5000"/>
              </a:lnSpc>
            </a:pPr>
            <a:r>
              <a:rPr kumimoji="1" lang="en-US" altLang="zh-TW" sz="3600" dirty="0">
                <a:latin typeface="+mn-ea"/>
              </a:rPr>
              <a:t>   3 </a:t>
            </a:r>
            <a:r>
              <a:rPr kumimoji="1" lang="zh-TW" altLang="zh-TW" sz="3600" dirty="0">
                <a:latin typeface="+mn-ea"/>
              </a:rPr>
              <a:t>在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聚會</a:t>
            </a:r>
            <a:r>
              <a:rPr kumimoji="1" lang="zh-TW" altLang="en-US" sz="3600" dirty="0">
                <a:latin typeface="+mn-ea"/>
              </a:rPr>
              <a:t>中給、給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福音</a:t>
            </a:r>
            <a:r>
              <a:rPr kumimoji="1" lang="zh-TW" altLang="en-US" sz="3600" dirty="0">
                <a:latin typeface="+mn-ea"/>
              </a:rPr>
              <a:t>、給人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餧養</a:t>
            </a:r>
            <a:r>
              <a:rPr kumimoji="1" lang="zh-TW" altLang="en-US" sz="3600" dirty="0">
                <a:latin typeface="+mn-ea"/>
              </a:rPr>
              <a:t>、給</a:t>
            </a:r>
            <a:r>
              <a:rPr kumimoji="1" lang="zh-TW" altLang="en-US" sz="3600" dirty="0">
                <a:solidFill>
                  <a:srgbClr val="FFFF00"/>
                </a:solidFill>
                <a:latin typeface="+mn-ea"/>
              </a:rPr>
              <a:t>財物</a:t>
            </a:r>
            <a:r>
              <a:rPr kumimoji="1" lang="zh-TW" altLang="zh-TW" sz="3600" dirty="0">
                <a:latin typeface="+mn-ea"/>
              </a:rPr>
              <a:t>。</a:t>
            </a:r>
            <a:endParaRPr kumimoji="1" lang="en-US" altLang="zh-TW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2320224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245659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dirty="0">
                <a:latin typeface="微軟正黑體" panose="020B0604030504040204" pitchFamily="34" charset="-120"/>
              </a:rPr>
              <a:t>【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給姊妹們的話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】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1037705" y="1969502"/>
            <a:ext cx="10116589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內容出處：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給姊妹們的話</a:t>
            </a: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『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姊妹們在召會生活中的緊要功用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1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篇</a:t>
            </a:r>
            <a:endParaRPr kumimoji="1"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給姊妹們關於召會建造實行的要點</a:t>
            </a: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38300980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1115785" y="2493692"/>
            <a:ext cx="10108224" cy="22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2925" indent="-542925">
              <a:lnSpc>
                <a:spcPts val="57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一 姊妹們在基督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成肉體</a:t>
            </a:r>
            <a:r>
              <a:rPr lang="en-US" altLang="zh-TW" sz="3600" dirty="0">
                <a:latin typeface="微軟正黑體" panose="020B0604030504040204" pitchFamily="34" charset="-120"/>
              </a:rPr>
              <a:t>(</a:t>
            </a:r>
            <a:r>
              <a:rPr lang="zh-TW" altLang="en-US" sz="3600" dirty="0">
                <a:latin typeface="微軟正黑體" panose="020B0604030504040204" pitchFamily="34" charset="-120"/>
              </a:rPr>
              <a:t>路一</a:t>
            </a:r>
            <a:r>
              <a:rPr lang="en-US" altLang="zh-TW" sz="3600" dirty="0">
                <a:latin typeface="微軟正黑體" panose="020B0604030504040204" pitchFamily="34" charset="-120"/>
              </a:rPr>
              <a:t>26~35)</a:t>
            </a:r>
            <a:r>
              <a:rPr lang="zh-TW" altLang="en-US" sz="3600" dirty="0">
                <a:latin typeface="微軟正黑體" panose="020B0604030504040204" pitchFamily="34" charset="-120"/>
              </a:rPr>
              <a:t>、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盡職事</a:t>
            </a:r>
            <a:r>
              <a:rPr lang="en-US" altLang="zh-TW" sz="3600" dirty="0">
                <a:latin typeface="微軟正黑體" panose="020B0604030504040204" pitchFamily="34" charset="-120"/>
              </a:rPr>
              <a:t>(</a:t>
            </a:r>
            <a:r>
              <a:rPr lang="zh-TW" altLang="en-US" sz="3600" dirty="0">
                <a:latin typeface="微軟正黑體" panose="020B0604030504040204" pitchFamily="34" charset="-120"/>
              </a:rPr>
              <a:t>八</a:t>
            </a:r>
            <a:r>
              <a:rPr lang="en-US" altLang="zh-TW" sz="3600" dirty="0">
                <a:latin typeface="微軟正黑體" panose="020B0604030504040204" pitchFamily="34" charset="-120"/>
              </a:rPr>
              <a:t>1~3)</a:t>
            </a:r>
            <a:r>
              <a:rPr lang="zh-TW" altLang="en-US" sz="3600" dirty="0">
                <a:latin typeface="微軟正黑體" panose="020B0604030504040204" pitchFamily="34" charset="-120"/>
              </a:rPr>
              <a:t>、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死</a:t>
            </a:r>
            <a:r>
              <a:rPr lang="en-US" altLang="zh-TW" sz="3600" dirty="0">
                <a:latin typeface="微軟正黑體" panose="020B0604030504040204" pitchFamily="34" charset="-120"/>
              </a:rPr>
              <a:t>(</a:t>
            </a:r>
            <a:r>
              <a:rPr lang="zh-TW" altLang="en-US" sz="3600" dirty="0">
                <a:latin typeface="微軟正黑體" panose="020B0604030504040204" pitchFamily="34" charset="-120"/>
              </a:rPr>
              <a:t>約十二</a:t>
            </a:r>
            <a:r>
              <a:rPr lang="en-US" altLang="zh-TW" sz="3600" dirty="0">
                <a:latin typeface="微軟正黑體" panose="020B0604030504040204" pitchFamily="34" charset="-120"/>
              </a:rPr>
              <a:t>3</a:t>
            </a:r>
            <a:r>
              <a:rPr lang="zh-TW" altLang="en-US" sz="3600" dirty="0">
                <a:latin typeface="微軟正黑體" panose="020B0604030504040204" pitchFamily="34" charset="-120"/>
              </a:rPr>
              <a:t>，十九</a:t>
            </a:r>
            <a:r>
              <a:rPr lang="en-US" altLang="zh-TW" sz="3600" dirty="0">
                <a:latin typeface="微軟正黑體" panose="020B0604030504040204" pitchFamily="34" charset="-120"/>
              </a:rPr>
              <a:t>25~27</a:t>
            </a:r>
            <a:r>
              <a:rPr lang="zh-TW" altLang="en-US" sz="3600" dirty="0">
                <a:latin typeface="微軟正黑體" panose="020B0604030504040204" pitchFamily="34" charset="-120"/>
              </a:rPr>
              <a:t>，太 二六</a:t>
            </a:r>
            <a:r>
              <a:rPr lang="en-US" altLang="zh-TW" sz="3600" dirty="0">
                <a:latin typeface="微軟正黑體" panose="020B0604030504040204" pitchFamily="34" charset="-120"/>
              </a:rPr>
              <a:t>6~8)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與復活</a:t>
            </a:r>
            <a:r>
              <a:rPr lang="en-US" altLang="zh-TW" sz="3600" dirty="0">
                <a:latin typeface="微軟正黑體" panose="020B0604030504040204" pitchFamily="34" charset="-120"/>
              </a:rPr>
              <a:t>(</a:t>
            </a:r>
            <a:r>
              <a:rPr lang="zh-TW" altLang="en-US" sz="3600" dirty="0">
                <a:latin typeface="微軟正黑體" panose="020B0604030504040204" pitchFamily="34" charset="-120"/>
              </a:rPr>
              <a:t>約二十</a:t>
            </a:r>
            <a:r>
              <a:rPr lang="en-US" altLang="zh-TW" sz="3600" dirty="0">
                <a:latin typeface="微軟正黑體" panose="020B0604030504040204" pitchFamily="34" charset="-120"/>
              </a:rPr>
              <a:t>1)</a:t>
            </a:r>
            <a:r>
              <a:rPr lang="zh-TW" altLang="en-US" sz="3600" dirty="0">
                <a:latin typeface="微軟正黑體" panose="020B0604030504040204" pitchFamily="34" charset="-120"/>
              </a:rPr>
              <a:t>的事上緊要的功用。</a:t>
            </a:r>
            <a:endParaRPr lang="en-US" altLang="zh-TW" sz="3600" dirty="0">
              <a:latin typeface="微軟正黑體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2" y="277585"/>
            <a:ext cx="745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>
                <a:latin typeface="微軟正黑體" panose="020B0604030504040204" pitchFamily="34" charset="-120"/>
              </a:rPr>
              <a:t>姊妹們在</a:t>
            </a:r>
            <a:r>
              <a:rPr lang="zh-TW" altLang="en-US" sz="3600" dirty="0">
                <a:latin typeface="微軟正黑體" panose="020B0604030504040204" pitchFamily="34" charset="-120"/>
              </a:rPr>
              <a:t>新約中緊要的功用和榜樣</a:t>
            </a:r>
            <a:endParaRPr kumimoji="1" lang="zh-TW" altLang="zh-TW" sz="3600" dirty="0">
              <a:latin typeface="微軟正黑體" panose="020B0604030504040204" pitchFamily="34" charset="-120"/>
            </a:endParaRPr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6CFD3D6C-F070-7145-B997-16015999B553}"/>
              </a:ext>
            </a:extLst>
          </p:cNvPr>
          <p:cNvGrpSpPr/>
          <p:nvPr/>
        </p:nvGrpSpPr>
        <p:grpSpPr>
          <a:xfrm>
            <a:off x="359230" y="1002235"/>
            <a:ext cx="4206168" cy="89582"/>
            <a:chOff x="5012716" y="1129776"/>
            <a:chExt cx="3148718" cy="103072"/>
          </a:xfrm>
        </p:grpSpPr>
        <p:sp>
          <p:nvSpPr>
            <p:cNvPr id="8" name="Rounded Rectangle 70">
              <a:extLst>
                <a:ext uri="{FF2B5EF4-FFF2-40B4-BE49-F238E27FC236}">
                  <a16:creationId xmlns:a16="http://schemas.microsoft.com/office/drawing/2014/main" id="{1EDD300E-F1E6-5744-AEE0-7C322E2D0883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9" name="Rounded Rectangle 71">
              <a:extLst>
                <a:ext uri="{FF2B5EF4-FFF2-40B4-BE49-F238E27FC236}">
                  <a16:creationId xmlns:a16="http://schemas.microsoft.com/office/drawing/2014/main" id="{4B01A1D3-CA01-6F4C-8651-49F2393CB829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0" name="Rounded Rectangle 72">
              <a:extLst>
                <a:ext uri="{FF2B5EF4-FFF2-40B4-BE49-F238E27FC236}">
                  <a16:creationId xmlns:a16="http://schemas.microsoft.com/office/drawing/2014/main" id="{B3581B77-F093-2348-B79D-B1DBC2914741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FDDA3278-B9D7-40B0-907B-82F8061BD7DF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12" name="Freeform 65">
              <a:extLst>
                <a:ext uri="{FF2B5EF4-FFF2-40B4-BE49-F238E27FC236}">
                  <a16:creationId xmlns:a16="http://schemas.microsoft.com/office/drawing/2014/main" id="{4AD76B5A-4DC7-4499-B26B-1D1C63F42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4D960777-0895-4868-AD4D-9D3E67081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4" name="Rectangle 71">
              <a:extLst>
                <a:ext uri="{FF2B5EF4-FFF2-40B4-BE49-F238E27FC236}">
                  <a16:creationId xmlns:a16="http://schemas.microsoft.com/office/drawing/2014/main" id="{FE995310-47B5-492F-8E88-E2828353AA4A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TextBox 74">
            <a:extLst>
              <a:ext uri="{FF2B5EF4-FFF2-40B4-BE49-F238E27FC236}">
                <a16:creationId xmlns:a16="http://schemas.microsoft.com/office/drawing/2014/main" id="{B4639A0B-A784-4523-B733-70E87B5BF4A1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191800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603319" y="1217051"/>
            <a:ext cx="1130021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400" dirty="0">
                <a:latin typeface="微軟正黑體" panose="020B0604030504040204" pitchFamily="34" charset="-120"/>
              </a:rPr>
              <a:t>二 姊妹們在</a:t>
            </a:r>
            <a:r>
              <a:rPr lang="zh-TW" altLang="en-US" sz="3400" dirty="0">
                <a:solidFill>
                  <a:srgbClr val="FFFF00"/>
                </a:solidFill>
                <a:latin typeface="微軟正黑體" panose="020B0604030504040204" pitchFamily="34" charset="-120"/>
              </a:rPr>
              <a:t>行傳</a:t>
            </a:r>
            <a:r>
              <a:rPr lang="zh-TW" altLang="en-US" sz="3400" dirty="0">
                <a:latin typeface="微軟正黑體" panose="020B0604030504040204" pitchFamily="34" charset="-120"/>
              </a:rPr>
              <a:t>和</a:t>
            </a:r>
            <a:r>
              <a:rPr lang="zh-TW" altLang="en-US" sz="3400" dirty="0">
                <a:solidFill>
                  <a:srgbClr val="FFFF00"/>
                </a:solidFill>
                <a:latin typeface="微軟正黑體" panose="020B0604030504040204" pitchFamily="34" charset="-120"/>
              </a:rPr>
              <a:t>書信</a:t>
            </a:r>
            <a:r>
              <a:rPr lang="zh-TW" altLang="en-US" sz="3400" dirty="0">
                <a:latin typeface="微軟正黑體" panose="020B0604030504040204" pitchFamily="34" charset="-120"/>
              </a:rPr>
              <a:t>中緊要的功用：</a:t>
            </a:r>
            <a:endParaRPr lang="en-US" altLang="zh-TW" sz="3400" dirty="0">
              <a:latin typeface="微軟正黑體" panose="020B0604030504040204" pitchFamily="34" charset="-120"/>
            </a:endParaRPr>
          </a:p>
          <a:p>
            <a:pPr marL="803275" lvl="1" indent="-346075"/>
            <a:r>
              <a:rPr lang="en-US" altLang="zh-TW" sz="3200" dirty="0">
                <a:latin typeface="微軟正黑體" panose="020B0604030504040204" pitchFamily="34" charset="-120"/>
              </a:rPr>
              <a:t>1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馬利亞</a:t>
            </a:r>
            <a:r>
              <a:rPr lang="en-US" altLang="zh-TW" sz="3200" dirty="0">
                <a:latin typeface="微軟正黑體" panose="020B0604030504040204" pitchFamily="34" charset="-120"/>
              </a:rPr>
              <a:t>(</a:t>
            </a:r>
            <a:r>
              <a:rPr lang="zh-TW" altLang="en-US" sz="3200" dirty="0">
                <a:latin typeface="微軟正黑體" panose="020B0604030504040204" pitchFamily="34" charset="-120"/>
              </a:rPr>
              <a:t>馬可的母親</a:t>
            </a:r>
            <a:r>
              <a:rPr lang="en-US" altLang="zh-TW" sz="3200" dirty="0">
                <a:latin typeface="微軟正黑體" panose="020B0604030504040204" pitchFamily="34" charset="-120"/>
              </a:rPr>
              <a:t>)</a:t>
            </a:r>
            <a:r>
              <a:rPr lang="zh-TW" altLang="en-US" sz="3200" dirty="0">
                <a:latin typeface="微軟正黑體" panose="020B0604030504040204" pitchFamily="34" charset="-120"/>
              </a:rPr>
              <a:t>的家裡有好些人聚集為彼得禱告 ─ 徒十二</a:t>
            </a:r>
            <a:r>
              <a:rPr lang="en-US" altLang="zh-TW" sz="3200" dirty="0">
                <a:latin typeface="微軟正黑體" panose="020B0604030504040204" pitchFamily="34" charset="-120"/>
              </a:rPr>
              <a:t>5</a:t>
            </a:r>
            <a:r>
              <a:rPr lang="zh-TW" altLang="en-US" sz="3200" dirty="0">
                <a:latin typeface="微軟正黑體" panose="020B0604030504040204" pitchFamily="34" charset="-120"/>
              </a:rPr>
              <a:t>。</a:t>
            </a:r>
          </a:p>
          <a:p>
            <a:pPr lvl="1"/>
            <a:r>
              <a:rPr lang="en-US" altLang="zh-TW" sz="3200" dirty="0">
                <a:latin typeface="微軟正黑體" panose="020B0604030504040204" pitchFamily="34" charset="-120"/>
              </a:rPr>
              <a:t>2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羅馬書十六章</a:t>
            </a:r>
            <a:r>
              <a:rPr lang="zh-TW" altLang="en-US" sz="3200" dirty="0">
                <a:latin typeface="微軟正黑體" panose="020B0604030504040204" pitchFamily="34" charset="-120"/>
              </a:rPr>
              <a:t>看見正當召會生活首先在於姊妹們：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1255713" lvl="2" indent="-341313"/>
            <a:r>
              <a:rPr lang="en-US" altLang="zh-TW" sz="3200" dirty="0">
                <a:latin typeface="微軟正黑體" panose="020B0604030504040204" pitchFamily="34" charset="-120"/>
              </a:rPr>
              <a:t>a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非比</a:t>
            </a:r>
            <a:r>
              <a:rPr lang="zh-TW" altLang="en-US" sz="3200" dirty="0">
                <a:latin typeface="微軟正黑體" panose="020B0604030504040204" pitchFamily="34" charset="-120"/>
              </a:rPr>
              <a:t>：在召會中並為著召會的女執事</a:t>
            </a:r>
            <a:r>
              <a:rPr lang="en-US" altLang="zh-TW" sz="3200" dirty="0">
                <a:latin typeface="微軟正黑體" panose="020B0604030504040204" pitchFamily="34" charset="-120"/>
              </a:rPr>
              <a:t>(1) </a:t>
            </a:r>
            <a:r>
              <a:rPr lang="zh-TW" altLang="en-US" sz="3200" dirty="0">
                <a:latin typeface="微軟正黑體" panose="020B0604030504040204" pitchFamily="34" charset="-120"/>
              </a:rPr>
              <a:t>，護助者</a:t>
            </a:r>
            <a:r>
              <a:rPr lang="en-US" altLang="zh-TW" sz="3200" dirty="0">
                <a:latin typeface="微軟正黑體" panose="020B0604030504040204" pitchFamily="34" charset="-120"/>
              </a:rPr>
              <a:t>(2)</a:t>
            </a:r>
            <a:r>
              <a:rPr lang="zh-TW" altLang="en-US" sz="3200" dirty="0">
                <a:latin typeface="微軟正黑體" panose="020B0604030504040204" pitchFamily="34" charset="-120"/>
              </a:rPr>
              <a:t>。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1255713" lvl="2" indent="-341313"/>
            <a:r>
              <a:rPr lang="en-US" altLang="zh-TW" sz="3200" dirty="0">
                <a:latin typeface="微軟正黑體" panose="020B0604030504040204" pitchFamily="34" charset="-120"/>
              </a:rPr>
              <a:t>b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百基拉</a:t>
            </a:r>
            <a:r>
              <a:rPr lang="zh-TW" altLang="en-US" sz="3200" dirty="0">
                <a:latin typeface="微軟正黑體" panose="020B0604030504040204" pitchFamily="34" charset="-120"/>
              </a:rPr>
              <a:t>：召會在他們家聚集，領頭為著召會將自己的頸項至於度外</a:t>
            </a:r>
            <a:r>
              <a:rPr lang="en-US" altLang="zh-TW" sz="3200" dirty="0">
                <a:latin typeface="微軟正黑體" panose="020B0604030504040204" pitchFamily="34" charset="-120"/>
              </a:rPr>
              <a:t>(4)</a:t>
            </a:r>
            <a:r>
              <a:rPr lang="zh-TW" altLang="en-US" sz="3200" dirty="0">
                <a:latin typeface="微軟正黑體" panose="020B0604030504040204" pitchFamily="34" charset="-120"/>
              </a:rPr>
              <a:t>。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1255713" lvl="2" indent="-341313"/>
            <a:r>
              <a:rPr lang="en-US" altLang="zh-TW" sz="3200" dirty="0">
                <a:latin typeface="微軟正黑體" panose="020B0604030504040204" pitchFamily="34" charset="-120"/>
              </a:rPr>
              <a:t>c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馬利亞</a:t>
            </a:r>
            <a:r>
              <a:rPr lang="en-US" altLang="zh-TW" sz="3200" dirty="0">
                <a:latin typeface="微軟正黑體" panose="020B0604030504040204" pitchFamily="34" charset="-120"/>
              </a:rPr>
              <a:t>(6)</a:t>
            </a:r>
            <a:r>
              <a:rPr lang="zh-TW" altLang="en-US" sz="3200" dirty="0">
                <a:latin typeface="微軟正黑體" panose="020B0604030504040204" pitchFamily="34" charset="-120"/>
              </a:rPr>
              <a:t>、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彼息氏</a:t>
            </a:r>
            <a:r>
              <a:rPr lang="en-US" altLang="zh-TW" sz="3200" dirty="0">
                <a:latin typeface="微軟正黑體" panose="020B0604030504040204" pitchFamily="34" charset="-120"/>
              </a:rPr>
              <a:t>(12)</a:t>
            </a:r>
            <a:r>
              <a:rPr lang="zh-TW" altLang="en-US" sz="3200" dirty="0">
                <a:latin typeface="微軟正黑體" panose="020B0604030504040204" pitchFamily="34" charset="-120"/>
              </a:rPr>
              <a:t>：在召會生活裡勞苦。</a:t>
            </a:r>
            <a:endParaRPr lang="en-US" altLang="zh-TW" sz="3200" dirty="0">
              <a:latin typeface="微軟正黑體" panose="020B0604030504040204" pitchFamily="34" charset="-120"/>
            </a:endParaRPr>
          </a:p>
          <a:p>
            <a:pPr marL="1255713" lvl="2" indent="-341313"/>
            <a:r>
              <a:rPr lang="en-US" altLang="zh-TW" sz="3200" dirty="0">
                <a:latin typeface="微軟正黑體" panose="020B0604030504040204" pitchFamily="34" charset="-120"/>
              </a:rPr>
              <a:t>d</a:t>
            </a:r>
            <a:r>
              <a:rPr lang="en-US" altLang="zh-TW" sz="3200" dirty="0">
                <a:latin typeface="PMingLiU" panose="02020500000000000000" pitchFamily="18" charset="-120"/>
                <a:ea typeface="PMingLiU" panose="02020500000000000000" pitchFamily="18" charset="-120"/>
              </a:rPr>
              <a:t> </a:t>
            </a:r>
            <a:r>
              <a:rPr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魯孚的母親</a:t>
            </a:r>
            <a:r>
              <a:rPr lang="zh-TW" altLang="en-US" sz="3200" dirty="0">
                <a:latin typeface="微軟正黑體" panose="020B0604030504040204" pitchFamily="34" charset="-120"/>
              </a:rPr>
              <a:t>：在召會生活裡愛的母親</a:t>
            </a:r>
            <a:r>
              <a:rPr lang="en-US" altLang="zh-TW" sz="3200" dirty="0">
                <a:latin typeface="微軟正黑體" panose="020B0604030504040204" pitchFamily="34" charset="-120"/>
              </a:rPr>
              <a:t>(13)</a:t>
            </a:r>
            <a:r>
              <a:rPr lang="zh-TW" altLang="en-US" sz="3200" dirty="0">
                <a:latin typeface="微軟正黑體" panose="020B0604030504040204" pitchFamily="34" charset="-120"/>
              </a:rPr>
              <a:t>。</a:t>
            </a:r>
          </a:p>
          <a:p>
            <a:pPr marL="803275" lvl="1" indent="-346075"/>
            <a:r>
              <a:rPr lang="en-US" altLang="zh-TW" sz="3200" dirty="0">
                <a:latin typeface="微軟正黑體" panose="020B0604030504040204" pitchFamily="34" charset="-120"/>
              </a:rPr>
              <a:t>3 </a:t>
            </a:r>
            <a:r>
              <a:rPr lang="zh-TW" altLang="en-US" sz="3200" dirty="0">
                <a:latin typeface="微軟正黑體" panose="020B0604030504040204" pitchFamily="34" charset="-120"/>
              </a:rPr>
              <a:t>倘若姊妹們像非比一樣服事，並且像母親一樣愛人，召會馬上有百分之</a:t>
            </a:r>
            <a:r>
              <a:rPr lang="zh-CN" altLang="en-US" sz="3200" dirty="0">
                <a:latin typeface="微軟正黑體" panose="020B0604030504040204" pitchFamily="34" charset="-120"/>
              </a:rPr>
              <a:t>七十的建造</a:t>
            </a:r>
            <a:r>
              <a:rPr lang="zh-TW" altLang="en-US" sz="3200" dirty="0">
                <a:latin typeface="微軟正黑體" panose="020B0604030504040204" pitchFamily="34" charset="-120"/>
              </a:rPr>
              <a:t>。 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79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</a:rPr>
              <a:t>姊妹們在新約中緊要的功用和榜樣</a:t>
            </a:r>
            <a:endParaRPr kumimoji="1" lang="zh-TW" altLang="zh-TW" sz="3600" dirty="0">
              <a:latin typeface="微軟正黑體" panose="020B0604030504040204" pitchFamily="34" charset="-120"/>
            </a:endParaRPr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6CFD3D6C-F070-7145-B997-16015999B553}"/>
              </a:ext>
            </a:extLst>
          </p:cNvPr>
          <p:cNvGrpSpPr/>
          <p:nvPr/>
        </p:nvGrpSpPr>
        <p:grpSpPr>
          <a:xfrm>
            <a:off x="359230" y="1002235"/>
            <a:ext cx="4206168" cy="89582"/>
            <a:chOff x="5012716" y="1129776"/>
            <a:chExt cx="3148718" cy="103072"/>
          </a:xfrm>
        </p:grpSpPr>
        <p:sp>
          <p:nvSpPr>
            <p:cNvPr id="8" name="Rounded Rectangle 70">
              <a:extLst>
                <a:ext uri="{FF2B5EF4-FFF2-40B4-BE49-F238E27FC236}">
                  <a16:creationId xmlns:a16="http://schemas.microsoft.com/office/drawing/2014/main" id="{1EDD300E-F1E6-5744-AEE0-7C322E2D0883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9" name="Rounded Rectangle 71">
              <a:extLst>
                <a:ext uri="{FF2B5EF4-FFF2-40B4-BE49-F238E27FC236}">
                  <a16:creationId xmlns:a16="http://schemas.microsoft.com/office/drawing/2014/main" id="{4B01A1D3-CA01-6F4C-8651-49F2393CB829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0" name="Rounded Rectangle 72">
              <a:extLst>
                <a:ext uri="{FF2B5EF4-FFF2-40B4-BE49-F238E27FC236}">
                  <a16:creationId xmlns:a16="http://schemas.microsoft.com/office/drawing/2014/main" id="{B3581B77-F093-2348-B79D-B1DBC2914741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A2A66792-D365-4AF3-9F4D-BCC081A0A79C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12" name="Freeform 65">
              <a:extLst>
                <a:ext uri="{FF2B5EF4-FFF2-40B4-BE49-F238E27FC236}">
                  <a16:creationId xmlns:a16="http://schemas.microsoft.com/office/drawing/2014/main" id="{DAD4EB5F-1452-4AE6-9983-2954419ACD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B510B7F3-8FD1-4FF5-ABFB-0DF701F24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4" name="Rectangle 71">
              <a:extLst>
                <a:ext uri="{FF2B5EF4-FFF2-40B4-BE49-F238E27FC236}">
                  <a16:creationId xmlns:a16="http://schemas.microsoft.com/office/drawing/2014/main" id="{436ABCE4-0162-418B-9F5C-441690E14FB9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TextBox 74">
            <a:extLst>
              <a:ext uri="{FF2B5EF4-FFF2-40B4-BE49-F238E27FC236}">
                <a16:creationId xmlns:a16="http://schemas.microsoft.com/office/drawing/2014/main" id="{22792405-9792-4BAA-9402-ECB1A62F7CF0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356712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603319" y="1616529"/>
            <a:ext cx="11300210" cy="2760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一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向主敞開</a:t>
            </a:r>
            <a:r>
              <a:rPr lang="zh-TW" altLang="en-US" sz="3600" dirty="0">
                <a:latin typeface="微軟正黑體" panose="020B0604030504040204" pitchFamily="34" charset="-120"/>
              </a:rPr>
              <a:t>，一直是新的、新鮮的、活的。</a:t>
            </a:r>
            <a:endParaRPr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二 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先顧到召會</a:t>
            </a:r>
            <a:r>
              <a:rPr lang="zh-TW" altLang="en-US" sz="3600" dirty="0">
                <a:latin typeface="微軟正黑體" panose="020B0604030504040204" pitchFamily="34" charset="-120"/>
              </a:rPr>
              <a:t>，然後顧到我們的家。</a:t>
            </a:r>
            <a:endParaRPr lang="en-US" altLang="zh-TW" sz="3600" dirty="0">
              <a:latin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三 在婚姻的事上信靠</a:t>
            </a:r>
            <a:r>
              <a:rPr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主的主宰</a:t>
            </a:r>
            <a:r>
              <a:rPr lang="zh-TW" altLang="en-US" sz="3600" dirty="0">
                <a:latin typeface="微軟正黑體" panose="020B0604030504040204" pitchFamily="34" charset="-120"/>
              </a:rPr>
              <a:t>。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</a:rPr>
              <a:t>關於召會建造實行的要點</a:t>
            </a:r>
            <a:endParaRPr kumimoji="1" lang="zh-TW" altLang="zh-TW" sz="3600" dirty="0">
              <a:latin typeface="微軟正黑體" panose="020B0604030504040204" pitchFamily="34" charset="-120"/>
            </a:endParaRPr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6CFD3D6C-F070-7145-B997-16015999B553}"/>
              </a:ext>
            </a:extLst>
          </p:cNvPr>
          <p:cNvGrpSpPr/>
          <p:nvPr/>
        </p:nvGrpSpPr>
        <p:grpSpPr>
          <a:xfrm>
            <a:off x="359230" y="1002235"/>
            <a:ext cx="4206168" cy="89582"/>
            <a:chOff x="5012716" y="1129776"/>
            <a:chExt cx="3148718" cy="103072"/>
          </a:xfrm>
        </p:grpSpPr>
        <p:sp>
          <p:nvSpPr>
            <p:cNvPr id="8" name="Rounded Rectangle 70">
              <a:extLst>
                <a:ext uri="{FF2B5EF4-FFF2-40B4-BE49-F238E27FC236}">
                  <a16:creationId xmlns:a16="http://schemas.microsoft.com/office/drawing/2014/main" id="{1EDD300E-F1E6-5744-AEE0-7C322E2D0883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9" name="Rounded Rectangle 71">
              <a:extLst>
                <a:ext uri="{FF2B5EF4-FFF2-40B4-BE49-F238E27FC236}">
                  <a16:creationId xmlns:a16="http://schemas.microsoft.com/office/drawing/2014/main" id="{4B01A1D3-CA01-6F4C-8651-49F2393CB829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0" name="Rounded Rectangle 72">
              <a:extLst>
                <a:ext uri="{FF2B5EF4-FFF2-40B4-BE49-F238E27FC236}">
                  <a16:creationId xmlns:a16="http://schemas.microsoft.com/office/drawing/2014/main" id="{B3581B77-F093-2348-B79D-B1DBC2914741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C351E2C2-6ED0-432D-B881-86CF1A46634A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12" name="Freeform 65">
              <a:extLst>
                <a:ext uri="{FF2B5EF4-FFF2-40B4-BE49-F238E27FC236}">
                  <a16:creationId xmlns:a16="http://schemas.microsoft.com/office/drawing/2014/main" id="{B70314E6-8928-468B-8279-E4A50C897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41D011FA-EE98-4E40-A37A-CC9A62FA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4" name="Rectangle 71">
              <a:extLst>
                <a:ext uri="{FF2B5EF4-FFF2-40B4-BE49-F238E27FC236}">
                  <a16:creationId xmlns:a16="http://schemas.microsoft.com/office/drawing/2014/main" id="{5D31BF17-6832-4E62-9A71-AB85F092A511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TextBox 74">
            <a:extLst>
              <a:ext uri="{FF2B5EF4-FFF2-40B4-BE49-F238E27FC236}">
                <a16:creationId xmlns:a16="http://schemas.microsoft.com/office/drawing/2014/main" id="{A6B8C923-B579-442D-85BC-98E508D4DF64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61194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000036"/>
            <a:ext cx="12188825" cy="5822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840" dirty="0">
              <a:solidFill>
                <a:schemeClr val="tx1"/>
              </a:solidFill>
              <a:latin typeface="Lato Light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524605" y="5947351"/>
            <a:ext cx="176368" cy="176414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DBDB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840" dirty="0">
              <a:latin typeface="Lato Ligh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52128" y="5045618"/>
            <a:ext cx="521322" cy="771976"/>
            <a:chOff x="565078" y="2007778"/>
            <a:chExt cx="391093" cy="578982"/>
          </a:xfrm>
        </p:grpSpPr>
        <p:sp>
          <p:nvSpPr>
            <p:cNvPr id="3" name="Freeform 14"/>
            <p:cNvSpPr>
              <a:spLocks noChangeArrowheads="1"/>
            </p:cNvSpPr>
            <p:nvPr/>
          </p:nvSpPr>
          <p:spPr bwMode="auto">
            <a:xfrm>
              <a:off x="565078" y="2007778"/>
              <a:ext cx="391093" cy="578982"/>
            </a:xfrm>
            <a:custGeom>
              <a:avLst/>
              <a:gdLst>
                <a:gd name="T0" fmla="*/ 3375 w 3376"/>
                <a:gd name="T1" fmla="*/ 1688 h 5001"/>
                <a:gd name="T2" fmla="*/ 3375 w 3376"/>
                <a:gd name="T3" fmla="*/ 1688 h 5001"/>
                <a:gd name="T4" fmla="*/ 1688 w 3376"/>
                <a:gd name="T5" fmla="*/ 0 h 5001"/>
                <a:gd name="T6" fmla="*/ 0 w 3376"/>
                <a:gd name="T7" fmla="*/ 1688 h 5001"/>
                <a:gd name="T8" fmla="*/ 469 w 3376"/>
                <a:gd name="T9" fmla="*/ 2875 h 5001"/>
                <a:gd name="T10" fmla="*/ 469 w 3376"/>
                <a:gd name="T11" fmla="*/ 2875 h 5001"/>
                <a:gd name="T12" fmla="*/ 1657 w 3376"/>
                <a:gd name="T13" fmla="*/ 5000 h 5001"/>
                <a:gd name="T14" fmla="*/ 1657 w 3376"/>
                <a:gd name="T15" fmla="*/ 5000 h 5001"/>
                <a:gd name="T16" fmla="*/ 1719 w 3376"/>
                <a:gd name="T17" fmla="*/ 5000 h 5001"/>
                <a:gd name="T18" fmla="*/ 1750 w 3376"/>
                <a:gd name="T19" fmla="*/ 5000 h 5001"/>
                <a:gd name="T20" fmla="*/ 2907 w 3376"/>
                <a:gd name="T21" fmla="*/ 2875 h 5001"/>
                <a:gd name="T22" fmla="*/ 2907 w 3376"/>
                <a:gd name="T23" fmla="*/ 2875 h 5001"/>
                <a:gd name="T24" fmla="*/ 3375 w 3376"/>
                <a:gd name="T25" fmla="*/ 1688 h 5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76" h="5001">
                  <a:moveTo>
                    <a:pt x="3375" y="1688"/>
                  </a:moveTo>
                  <a:lnTo>
                    <a:pt x="3375" y="1688"/>
                  </a:lnTo>
                  <a:cubicBezTo>
                    <a:pt x="3375" y="751"/>
                    <a:pt x="2625" y="0"/>
                    <a:pt x="1688" y="0"/>
                  </a:cubicBezTo>
                  <a:cubicBezTo>
                    <a:pt x="750" y="0"/>
                    <a:pt x="0" y="751"/>
                    <a:pt x="0" y="1688"/>
                  </a:cubicBezTo>
                  <a:cubicBezTo>
                    <a:pt x="0" y="2157"/>
                    <a:pt x="188" y="2563"/>
                    <a:pt x="469" y="2875"/>
                  </a:cubicBezTo>
                  <a:lnTo>
                    <a:pt x="469" y="2875"/>
                  </a:lnTo>
                  <a:cubicBezTo>
                    <a:pt x="469" y="2875"/>
                    <a:pt x="1469" y="3844"/>
                    <a:pt x="1657" y="5000"/>
                  </a:cubicBezTo>
                  <a:lnTo>
                    <a:pt x="1657" y="5000"/>
                  </a:lnTo>
                  <a:cubicBezTo>
                    <a:pt x="1719" y="5000"/>
                    <a:pt x="1719" y="5000"/>
                    <a:pt x="1719" y="5000"/>
                  </a:cubicBezTo>
                  <a:cubicBezTo>
                    <a:pt x="1750" y="5000"/>
                    <a:pt x="1750" y="5000"/>
                    <a:pt x="1750" y="5000"/>
                  </a:cubicBezTo>
                  <a:cubicBezTo>
                    <a:pt x="1938" y="3844"/>
                    <a:pt x="2907" y="2875"/>
                    <a:pt x="2907" y="2875"/>
                  </a:cubicBezTo>
                  <a:lnTo>
                    <a:pt x="2907" y="2875"/>
                  </a:lnTo>
                  <a:cubicBezTo>
                    <a:pt x="3219" y="2563"/>
                    <a:pt x="3375" y="2157"/>
                    <a:pt x="3375" y="1688"/>
                  </a:cubicBezTo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 cmpd="sng">
              <a:noFill/>
            </a:ln>
            <a:effectLst/>
          </p:spPr>
          <p:txBody>
            <a:bodyPr wrap="none" anchor="ctr"/>
            <a:lstStyle/>
            <a:p>
              <a:endParaRPr lang="en-US" sz="840" dirty="0">
                <a:latin typeface="Lato Light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33195" y="2077379"/>
              <a:ext cx="244583" cy="244583"/>
            </a:xfrm>
            <a:prstGeom prst="ellipse">
              <a:avLst/>
            </a:prstGeom>
            <a:solidFill>
              <a:srgbClr val="FFFFFF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0" dirty="0">
                <a:latin typeface="Lato Light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6312623" y="5915997"/>
            <a:ext cx="176368" cy="176414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DBDBD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rtlCol="0" anchor="ctr"/>
          <a:lstStyle/>
          <a:p>
            <a:pPr algn="ctr"/>
            <a:endParaRPr lang="en-US" sz="840" dirty="0">
              <a:latin typeface="Lato Ligh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134560" y="4968545"/>
            <a:ext cx="521322" cy="771976"/>
            <a:chOff x="4705368" y="1983350"/>
            <a:chExt cx="391093" cy="578982"/>
          </a:xfrm>
        </p:grpSpPr>
        <p:sp>
          <p:nvSpPr>
            <p:cNvPr id="22" name="Freeform 14"/>
            <p:cNvSpPr>
              <a:spLocks noChangeArrowheads="1"/>
            </p:cNvSpPr>
            <p:nvPr/>
          </p:nvSpPr>
          <p:spPr bwMode="auto">
            <a:xfrm>
              <a:off x="4705368" y="1983350"/>
              <a:ext cx="391093" cy="578982"/>
            </a:xfrm>
            <a:custGeom>
              <a:avLst/>
              <a:gdLst>
                <a:gd name="T0" fmla="*/ 3375 w 3376"/>
                <a:gd name="T1" fmla="*/ 1688 h 5001"/>
                <a:gd name="T2" fmla="*/ 3375 w 3376"/>
                <a:gd name="T3" fmla="*/ 1688 h 5001"/>
                <a:gd name="T4" fmla="*/ 1688 w 3376"/>
                <a:gd name="T5" fmla="*/ 0 h 5001"/>
                <a:gd name="T6" fmla="*/ 0 w 3376"/>
                <a:gd name="T7" fmla="*/ 1688 h 5001"/>
                <a:gd name="T8" fmla="*/ 469 w 3376"/>
                <a:gd name="T9" fmla="*/ 2875 h 5001"/>
                <a:gd name="T10" fmla="*/ 469 w 3376"/>
                <a:gd name="T11" fmla="*/ 2875 h 5001"/>
                <a:gd name="T12" fmla="*/ 1657 w 3376"/>
                <a:gd name="T13" fmla="*/ 5000 h 5001"/>
                <a:gd name="T14" fmla="*/ 1657 w 3376"/>
                <a:gd name="T15" fmla="*/ 5000 h 5001"/>
                <a:gd name="T16" fmla="*/ 1719 w 3376"/>
                <a:gd name="T17" fmla="*/ 5000 h 5001"/>
                <a:gd name="T18" fmla="*/ 1750 w 3376"/>
                <a:gd name="T19" fmla="*/ 5000 h 5001"/>
                <a:gd name="T20" fmla="*/ 2907 w 3376"/>
                <a:gd name="T21" fmla="*/ 2875 h 5001"/>
                <a:gd name="T22" fmla="*/ 2907 w 3376"/>
                <a:gd name="T23" fmla="*/ 2875 h 5001"/>
                <a:gd name="T24" fmla="*/ 3375 w 3376"/>
                <a:gd name="T25" fmla="*/ 1688 h 5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76" h="5001">
                  <a:moveTo>
                    <a:pt x="3375" y="1688"/>
                  </a:moveTo>
                  <a:lnTo>
                    <a:pt x="3375" y="1688"/>
                  </a:lnTo>
                  <a:cubicBezTo>
                    <a:pt x="3375" y="751"/>
                    <a:pt x="2625" y="0"/>
                    <a:pt x="1688" y="0"/>
                  </a:cubicBezTo>
                  <a:cubicBezTo>
                    <a:pt x="750" y="0"/>
                    <a:pt x="0" y="751"/>
                    <a:pt x="0" y="1688"/>
                  </a:cubicBezTo>
                  <a:cubicBezTo>
                    <a:pt x="0" y="2157"/>
                    <a:pt x="188" y="2563"/>
                    <a:pt x="469" y="2875"/>
                  </a:cubicBezTo>
                  <a:lnTo>
                    <a:pt x="469" y="2875"/>
                  </a:lnTo>
                  <a:cubicBezTo>
                    <a:pt x="469" y="2875"/>
                    <a:pt x="1469" y="3844"/>
                    <a:pt x="1657" y="5000"/>
                  </a:cubicBezTo>
                  <a:lnTo>
                    <a:pt x="1657" y="5000"/>
                  </a:lnTo>
                  <a:cubicBezTo>
                    <a:pt x="1719" y="5000"/>
                    <a:pt x="1719" y="5000"/>
                    <a:pt x="1719" y="5000"/>
                  </a:cubicBezTo>
                  <a:cubicBezTo>
                    <a:pt x="1750" y="5000"/>
                    <a:pt x="1750" y="5000"/>
                    <a:pt x="1750" y="5000"/>
                  </a:cubicBezTo>
                  <a:cubicBezTo>
                    <a:pt x="1938" y="3844"/>
                    <a:pt x="2907" y="2875"/>
                    <a:pt x="2907" y="2875"/>
                  </a:cubicBezTo>
                  <a:lnTo>
                    <a:pt x="2907" y="2875"/>
                  </a:lnTo>
                  <a:cubicBezTo>
                    <a:pt x="3219" y="2563"/>
                    <a:pt x="3375" y="2157"/>
                    <a:pt x="3375" y="1688"/>
                  </a:cubicBezTo>
                </a:path>
              </a:pathLst>
            </a:custGeom>
            <a:solidFill>
              <a:schemeClr val="accent4"/>
            </a:solidFill>
            <a:ln w="38100" cmpd="sng">
              <a:noFill/>
            </a:ln>
            <a:effectLst/>
          </p:spPr>
          <p:txBody>
            <a:bodyPr wrap="none" anchor="ctr"/>
            <a:lstStyle/>
            <a:p>
              <a:endParaRPr lang="en-US" sz="840" dirty="0">
                <a:latin typeface="Lato Light"/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4773256" y="2052951"/>
              <a:ext cx="244583" cy="244583"/>
            </a:xfrm>
            <a:prstGeom prst="ellipse">
              <a:avLst/>
            </a:prstGeom>
            <a:solidFill>
              <a:srgbClr val="FFFFFF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0" dirty="0">
                <a:latin typeface="Lato Light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91467" y="3998223"/>
            <a:ext cx="4304222" cy="203983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lang="zh-TW" altLang="en-US" sz="32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Open Sans" panose="020B0606030504020204" pitchFamily="34" charset="0"/>
              </a:rPr>
              <a:t>職事的救治：</a:t>
            </a:r>
            <a:br>
              <a:rPr lang="en-US" sz="320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Open Sans" panose="020B0606030504020204" pitchFamily="34" charset="0"/>
              </a:rPr>
            </a:br>
            <a:r>
              <a:rPr lang="zh-TW" altLang="en-US" sz="280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Open Sans" panose="020B0606030504020204" pitchFamily="34" charset="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1</a:t>
            </a:r>
            <a:r>
              <a:rPr lang="zh-TW" altLang="en-US" sz="2800" dirty="0">
                <a:latin typeface="微軟正黑體" panose="020B0604030504040204" pitchFamily="34" charset="-120"/>
              </a:rPr>
              <a:t> </a:t>
            </a:r>
            <a:r>
              <a:rPr lang="zh-TW" altLang="zh-TW" sz="2800" dirty="0">
                <a:latin typeface="微軟正黑體" panose="020B0604030504040204" pitchFamily="34" charset="-120"/>
              </a:rPr>
              <a:t>召會要正確擴增長大，</a:t>
            </a:r>
            <a:endParaRPr lang="en-US" altLang="zh-TW" sz="2800" dirty="0">
              <a:latin typeface="微軟正黑體" panose="020B0604030504040204" pitchFamily="34" charset="-120"/>
            </a:endParaRPr>
          </a:p>
          <a:p>
            <a:pPr>
              <a:lnSpc>
                <a:spcPts val="2800"/>
              </a:lnSpc>
            </a:pPr>
            <a:r>
              <a:rPr lang="zh-TW" altLang="en-US" sz="2800" dirty="0">
                <a:latin typeface="微軟正黑體" panose="020B0604030504040204" pitchFamily="34" charset="-120"/>
              </a:rPr>
              <a:t>      </a:t>
            </a:r>
            <a:r>
              <a:rPr lang="zh-TW" altLang="zh-TW" sz="2800" dirty="0">
                <a:latin typeface="微軟正黑體" panose="020B0604030504040204" pitchFamily="34" charset="-120"/>
              </a:rPr>
              <a:t>需要</a:t>
            </a:r>
            <a:r>
              <a:rPr lang="zh-TW" altLang="zh-TW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正確的傳揚福音</a:t>
            </a:r>
            <a:r>
              <a:rPr lang="zh-TW" altLang="zh-TW" sz="2800" dirty="0">
                <a:latin typeface="微軟正黑體" panose="020B0604030504040204" pitchFamily="34" charset="-120"/>
              </a:rPr>
              <a:t>。</a:t>
            </a:r>
            <a:endParaRPr lang="en-US" altLang="zh-TW" sz="28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lang="zh-TW" altLang="en-US" sz="2800" dirty="0">
                <a:latin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2</a:t>
            </a:r>
            <a:r>
              <a:rPr lang="zh-TW" altLang="en-US" sz="2800" dirty="0">
                <a:latin typeface="微軟正黑體" panose="020B0604030504040204" pitchFamily="34" charset="-120"/>
              </a:rPr>
              <a:t> 開辦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生命讀經的訓練</a:t>
            </a:r>
            <a:endParaRPr lang="en-US" sz="2800" dirty="0">
              <a:solidFill>
                <a:srgbClr val="FFFF00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9765" y="1234144"/>
            <a:ext cx="6640581" cy="3811474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r>
              <a:rPr lang="zh-TW" altLang="en-US" sz="3200" b="1" dirty="0">
                <a:solidFill>
                  <a:schemeClr val="accent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職事面臨的背景與負擔：</a:t>
            </a:r>
            <a:endParaRPr lang="zh-TW" altLang="zh-TW" sz="3200" b="1" dirty="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zh-TW" altLang="en-US" sz="2400" dirty="0">
                <a:latin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1</a:t>
            </a:r>
            <a:r>
              <a:rPr lang="zh-TW" altLang="en-US" sz="2800" dirty="0">
                <a:latin typeface="微軟正黑體" panose="020B0604030504040204" pitchFamily="34" charset="-120"/>
              </a:rPr>
              <a:t> </a:t>
            </a:r>
            <a:r>
              <a:rPr lang="zh-TW" altLang="zh-TW" sz="2800" dirty="0">
                <a:latin typeface="微軟正黑體" panose="020B0604030504040204" pitchFamily="34" charset="-120"/>
              </a:rPr>
              <a:t>主恢復擴增停頓了</a:t>
            </a:r>
            <a:r>
              <a:rPr lang="zh-TW" altLang="en-US" sz="2800" dirty="0">
                <a:latin typeface="微軟正黑體" panose="020B0604030504040204" pitchFamily="34" charset="-120"/>
              </a:rPr>
              <a:t>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急需興起青年人</a:t>
            </a:r>
            <a:endParaRPr lang="zh-TW" altLang="zh-TW" sz="2800" dirty="0">
              <a:solidFill>
                <a:srgbClr val="FFFF00"/>
              </a:solidFill>
              <a:latin typeface="微軟正黑體" panose="020B0604030504040204" pitchFamily="34" charset="-120"/>
            </a:endParaRP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zh-TW" altLang="en-US" sz="2800" dirty="0">
                <a:latin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2</a:t>
            </a:r>
            <a:r>
              <a:rPr lang="zh-TW" altLang="en-US" sz="2800" dirty="0">
                <a:latin typeface="微軟正黑體" panose="020B0604030504040204" pitchFamily="34" charset="-120"/>
              </a:rPr>
              <a:t> 對付</a:t>
            </a:r>
            <a:r>
              <a:rPr lang="zh-TW" altLang="zh-TW" sz="2800" dirty="0">
                <a:latin typeface="微軟正黑體" panose="020B0604030504040204" pitchFamily="34" charset="-120"/>
              </a:rPr>
              <a:t>組織與階級化</a:t>
            </a:r>
            <a:r>
              <a:rPr lang="zh-TW" altLang="en-US" sz="2800" dirty="0">
                <a:latin typeface="微軟正黑體" panose="020B0604030504040204" pitchFamily="34" charset="-120"/>
              </a:rPr>
              <a:t>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強調靈裏的事奉</a:t>
            </a:r>
            <a:endParaRPr lang="zh-CN" altLang="en-US" sz="2800" dirty="0">
              <a:solidFill>
                <a:srgbClr val="FFFF00"/>
              </a:solidFill>
              <a:latin typeface="微軟正黑體" panose="020B0604030504040204" pitchFamily="34" charset="-120"/>
            </a:endParaRP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zh-TW" altLang="en-US" sz="2800" dirty="0">
                <a:latin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3</a:t>
            </a:r>
            <a:r>
              <a:rPr lang="zh-TW" altLang="en-US" sz="2800" dirty="0">
                <a:latin typeface="微軟正黑體" panose="020B0604030504040204" pitchFamily="34" charset="-120"/>
              </a:rPr>
              <a:t> 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為神純正話語啟示</a:t>
            </a:r>
            <a:r>
              <a:rPr lang="zh-TW" altLang="en-US" sz="2800" dirty="0">
                <a:latin typeface="微軟正黑體" panose="020B0604030504040204" pitchFamily="34" charset="-120"/>
              </a:rPr>
              <a:t>，駁斥批評反對者</a:t>
            </a:r>
            <a:endParaRPr lang="en-US" altLang="zh-TW" sz="2800" dirty="0">
              <a:latin typeface="微軟正黑體" panose="020B0604030504040204" pitchFamily="34" charset="-120"/>
            </a:endParaRP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zh-TW" altLang="en-US" sz="2800" dirty="0">
                <a:latin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4</a:t>
            </a:r>
            <a:r>
              <a:rPr lang="zh-TW" altLang="en-US" sz="2800" dirty="0">
                <a:latin typeface="微軟正黑體" panose="020B0604030504040204" pitchFamily="34" charset="-120"/>
              </a:rPr>
              <a:t> 強調</a:t>
            </a:r>
            <a:r>
              <a:rPr lang="zh-TW" altLang="zh-TW" sz="2800" dirty="0">
                <a:latin typeface="微軟正黑體" panose="020B0604030504040204" pitchFamily="34" charset="-120"/>
              </a:rPr>
              <a:t>金燈臺</a:t>
            </a:r>
            <a:r>
              <a:rPr lang="zh-TW" altLang="en-US" sz="2800" dirty="0">
                <a:latin typeface="微軟正黑體" panose="020B0604030504040204" pitchFamily="34" charset="-120"/>
              </a:rPr>
              <a:t>的</a:t>
            </a:r>
            <a:r>
              <a:rPr lang="zh-TW" altLang="zh-TW" sz="2800" dirty="0">
                <a:latin typeface="微軟正黑體" panose="020B0604030504040204" pitchFamily="34" charset="-120"/>
              </a:rPr>
              <a:t>啟示</a:t>
            </a:r>
            <a:r>
              <a:rPr lang="zh-TW" altLang="en-US" sz="2800" dirty="0">
                <a:latin typeface="微軟正黑體" panose="020B0604030504040204" pitchFamily="34" charset="-120"/>
              </a:rPr>
              <a:t>，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著重耶穌的見證</a:t>
            </a:r>
            <a:endParaRPr lang="en-US" altLang="zh-TW" sz="2800" dirty="0">
              <a:solidFill>
                <a:srgbClr val="FFFF00"/>
              </a:solidFill>
              <a:latin typeface="微軟正黑體" panose="020B0604030504040204" pitchFamily="34" charset="-120"/>
            </a:endParaRPr>
          </a:p>
          <a:p>
            <a:pPr>
              <a:lnSpc>
                <a:spcPts val="4500"/>
              </a:lnSpc>
              <a:spcBef>
                <a:spcPts val="600"/>
              </a:spcBef>
            </a:pPr>
            <a:r>
              <a:rPr lang="zh-TW" altLang="en-US" sz="2800" dirty="0">
                <a:latin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</a:rPr>
              <a:t>5</a:t>
            </a:r>
            <a:r>
              <a:rPr lang="zh-TW" altLang="en-US" sz="2800" dirty="0">
                <a:latin typeface="微軟正黑體" panose="020B0604030504040204" pitchFamily="34" charset="-120"/>
              </a:rPr>
              <a:t> </a:t>
            </a:r>
            <a:r>
              <a:rPr lang="zh-TW" altLang="en-US" sz="2800" dirty="0">
                <a:solidFill>
                  <a:srgbClr val="FFFF00"/>
                </a:solidFill>
                <a:latin typeface="微軟正黑體" panose="020B0604030504040204" pitchFamily="34" charset="-120"/>
              </a:rPr>
              <a:t>加強對聖徒的成全</a:t>
            </a:r>
            <a:r>
              <a:rPr lang="zh-TW" altLang="en-US" sz="2800" dirty="0">
                <a:latin typeface="微軟正黑體" panose="020B0604030504040204" pitchFamily="34" charset="-120"/>
              </a:rPr>
              <a:t>，長老姊妹青年人</a:t>
            </a:r>
            <a:endParaRPr lang="zh-TW" altLang="zh-TW" sz="2800" dirty="0">
              <a:latin typeface="微軟正黑體" panose="020B0604030504040204" pitchFamily="34" charset="-12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789" y="1206240"/>
            <a:ext cx="5586976" cy="2783308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r>
              <a:rPr lang="zh-TW" altLang="en-US" sz="3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</a:t>
            </a:r>
            <a:r>
              <a:rPr lang="zh-TW" altLang="zh-TW" sz="3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加強移民注意開展</a:t>
            </a:r>
            <a:r>
              <a:rPr lang="zh-TW" altLang="en-US" sz="32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，造成：</a:t>
            </a:r>
            <a:endParaRPr lang="zh-TW" altLang="zh-TW" sz="3200" b="1" dirty="0">
              <a:solidFill>
                <a:schemeClr val="bg2">
                  <a:lumMod val="40000"/>
                  <a:lumOff val="6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TW" altLang="en-US" sz="2800" dirty="0">
                <a:latin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</a:rPr>
              <a:t>1 </a:t>
            </a:r>
            <a:r>
              <a:rPr lang="zh-TW" altLang="en-US" sz="2400" dirty="0">
                <a:latin typeface="微軟正黑體" panose="020B0604030504040204" pitchFamily="34" charset="-120"/>
              </a:rPr>
              <a:t>在靈裏的地位，沒有守住</a:t>
            </a:r>
            <a:endParaRPr lang="zh-TW" altLang="zh-TW" sz="2400" dirty="0">
              <a:latin typeface="微軟正黑體" panose="020B0604030504040204" pitchFamily="34" charset="-120"/>
            </a:endParaRPr>
          </a:p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TW" altLang="en-US" sz="2400" dirty="0">
                <a:latin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</a:rPr>
              <a:t>2 </a:t>
            </a:r>
            <a:r>
              <a:rPr lang="zh-TW" altLang="en-US" sz="2400" dirty="0">
                <a:latin typeface="微軟正黑體" panose="020B0604030504040204" pitchFamily="34" charset="-120"/>
              </a:rPr>
              <a:t>有野心者混入，繁增大降</a:t>
            </a:r>
            <a:endParaRPr lang="en-US" altLang="zh-TW" sz="2400" dirty="0">
              <a:latin typeface="微軟正黑體" panose="020B0604030504040204" pitchFamily="34" charset="-120"/>
            </a:endParaRPr>
          </a:p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TW" altLang="en-US" sz="2400" dirty="0">
                <a:latin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</a:rPr>
              <a:t>3</a:t>
            </a:r>
            <a:r>
              <a:rPr lang="zh-TW" altLang="en-US" sz="2400" dirty="0">
                <a:latin typeface="微軟正黑體" panose="020B0604030504040204" pitchFamily="34" charset="-120"/>
              </a:rPr>
              <a:t> 缺乏正確領導，需要訓練</a:t>
            </a:r>
            <a:endParaRPr lang="en-US" altLang="zh-TW" sz="2400" dirty="0">
              <a:latin typeface="微軟正黑體" panose="020B0604030504040204" pitchFamily="34" charset="-120"/>
            </a:endParaRPr>
          </a:p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TW" altLang="en-US" sz="2400" dirty="0">
                <a:latin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</a:rPr>
              <a:t>4</a:t>
            </a:r>
            <a:r>
              <a:rPr lang="zh-TW" altLang="en-US" sz="2400" dirty="0">
                <a:latin typeface="微軟正黑體" panose="020B0604030504040204" pitchFamily="34" charset="-120"/>
              </a:rPr>
              <a:t> 狡猾階級制度，進入召會</a:t>
            </a:r>
            <a:endParaRPr lang="en-US" altLang="zh-TW" sz="2400" dirty="0">
              <a:latin typeface="微軟正黑體" panose="020B0604030504040204" pitchFamily="34" charset="-120"/>
            </a:endParaRPr>
          </a:p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TW" altLang="en-US" sz="2400" dirty="0">
                <a:latin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</a:rPr>
              <a:t>5</a:t>
            </a:r>
            <a:r>
              <a:rPr lang="zh-TW" altLang="en-US" sz="2400" dirty="0">
                <a:latin typeface="微軟正黑體" panose="020B0604030504040204" pitchFamily="34" charset="-120"/>
              </a:rPr>
              <a:t> 激起宗教反對，出書攻擊</a:t>
            </a:r>
            <a:endParaRPr lang="zh-TW" altLang="zh-TW" sz="2400" dirty="0">
              <a:latin typeface="微軟正黑體" panose="020B0604030504040204" pitchFamily="34" charset="-12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CD7AA45-B774-4BD0-B749-C603DDEB445D}"/>
              </a:ext>
            </a:extLst>
          </p:cNvPr>
          <p:cNvSpPr txBox="1"/>
          <p:nvPr/>
        </p:nvSpPr>
        <p:spPr>
          <a:xfrm>
            <a:off x="0" y="6207804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spc="-150" dirty="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1973</a:t>
            </a:r>
            <a:r>
              <a:rPr lang="zh-TW" altLang="en-US" sz="3200" spc="-150" dirty="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～</a:t>
            </a:r>
            <a:r>
              <a:rPr lang="en-US" altLang="zh-TW" sz="3200" spc="-150" dirty="0">
                <a:solidFill>
                  <a:schemeClr val="bg2">
                    <a:lumMod val="40000"/>
                    <a:lumOff val="60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t>1974</a:t>
            </a:r>
            <a:endParaRPr lang="en-US" sz="3200" spc="-150" dirty="0">
              <a:solidFill>
                <a:schemeClr val="bg2">
                  <a:lumMod val="40000"/>
                  <a:lumOff val="60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CD7AA45-B774-4BD0-B749-C603DDEB445D}"/>
              </a:ext>
            </a:extLst>
          </p:cNvPr>
          <p:cNvSpPr txBox="1"/>
          <p:nvPr/>
        </p:nvSpPr>
        <p:spPr>
          <a:xfrm>
            <a:off x="5343550" y="6199928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spc="-150" dirty="0">
                <a:solidFill>
                  <a:schemeClr val="accent4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1975</a:t>
            </a:r>
            <a:r>
              <a:rPr lang="zh-TW" altLang="en-US" sz="3200" spc="-150" dirty="0">
                <a:solidFill>
                  <a:schemeClr val="accent4"/>
                </a:solidFill>
                <a:latin typeface="Open Sans Semibold" charset="0"/>
                <a:ea typeface="Open Sans Semibold" charset="0"/>
                <a:cs typeface="Open Sans Semibold" charset="0"/>
              </a:rPr>
              <a:t>～</a:t>
            </a:r>
            <a:r>
              <a:rPr lang="en-US" altLang="zh-TW" sz="3200" spc="-150" dirty="0">
                <a:solidFill>
                  <a:schemeClr val="accent4"/>
                </a:solidFill>
                <a:latin typeface="Open Sans Semibold" charset="0"/>
                <a:ea typeface="Open Sans Semibold" charset="0"/>
                <a:cs typeface="Open Sans Semibold" charset="0"/>
              </a:rPr>
              <a:t>1976</a:t>
            </a:r>
            <a:endParaRPr lang="en-US" sz="3200" spc="-150" dirty="0">
              <a:solidFill>
                <a:schemeClr val="accent4"/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485" y="231181"/>
            <a:ext cx="9495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1973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主的恢復在美國的背景概述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48806" y="943912"/>
            <a:ext cx="4206168" cy="89582"/>
            <a:chOff x="5012716" y="1129776"/>
            <a:chExt cx="3148718" cy="103072"/>
          </a:xfrm>
        </p:grpSpPr>
        <p:sp>
          <p:nvSpPr>
            <p:cNvPr id="71" name="Rounded Rectangle 70"/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317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/>
      </p:transition>
    </mc:Choice>
    <mc:Fallback xmlns=""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23" grpId="0" animBg="1"/>
      <p:bldP spid="39" grpId="0"/>
      <p:bldP spid="41" grpId="0"/>
      <p:bldP spid="42" grpId="0"/>
      <p:bldP spid="67" grpId="0"/>
      <p:bldP spid="68" grpId="0"/>
      <p:bldP spid="55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804286" y="1616529"/>
            <a:ext cx="10841754" cy="4145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indent="-622300">
              <a:lnSpc>
                <a:spcPct val="15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一 不思念相同的事 ─ 腓四</a:t>
            </a:r>
            <a:r>
              <a:rPr lang="en-US" altLang="zh-TW" sz="3600" dirty="0">
                <a:latin typeface="微軟正黑體" panose="020B0604030504040204" pitchFamily="34" charset="-120"/>
              </a:rPr>
              <a:t>2~3</a:t>
            </a:r>
            <a:r>
              <a:rPr lang="zh-TW" altLang="en-US" sz="3600" dirty="0">
                <a:latin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</a:endParaRPr>
          </a:p>
          <a:p>
            <a:pPr marL="622300" indent="-622300">
              <a:lnSpc>
                <a:spcPct val="15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二 閒談 ─ 提前五</a:t>
            </a:r>
            <a:r>
              <a:rPr lang="en-US" altLang="zh-TW" sz="3600" dirty="0">
                <a:latin typeface="微軟正黑體" panose="020B0604030504040204" pitchFamily="34" charset="-120"/>
              </a:rPr>
              <a:t>13</a:t>
            </a:r>
            <a:r>
              <a:rPr lang="zh-TW" altLang="en-US" sz="3600" dirty="0">
                <a:latin typeface="微軟正黑體" panose="020B0604030504040204" pitchFamily="34" charset="-120"/>
              </a:rPr>
              <a:t>，太十二</a:t>
            </a:r>
            <a:r>
              <a:rPr lang="en-US" altLang="zh-TW" sz="3600" dirty="0">
                <a:latin typeface="微軟正黑體" panose="020B0604030504040204" pitchFamily="34" charset="-120"/>
              </a:rPr>
              <a:t>36</a:t>
            </a:r>
            <a:r>
              <a:rPr lang="zh-TW" altLang="en-US" sz="3600" dirty="0">
                <a:latin typeface="微軟正黑體" panose="020B0604030504040204" pitchFamily="34" charset="-120"/>
              </a:rPr>
              <a:t>。</a:t>
            </a:r>
            <a:endParaRPr lang="en-US" altLang="zh-TW" sz="3600" dirty="0">
              <a:latin typeface="微軟正黑體" panose="020B0604030504040204" pitchFamily="34" charset="-120"/>
            </a:endParaRPr>
          </a:p>
          <a:p>
            <a:pPr marL="622300" indent="-622300">
              <a:lnSpc>
                <a:spcPct val="15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三 我們的個性 ─ 參羅七</a:t>
            </a:r>
            <a:r>
              <a:rPr lang="en-US" altLang="zh-TW" sz="3600" dirty="0">
                <a:latin typeface="微軟正黑體" panose="020B0604030504040204" pitchFamily="34" charset="-120"/>
              </a:rPr>
              <a:t>18</a:t>
            </a:r>
            <a:r>
              <a:rPr lang="zh-TW" altLang="en-US" sz="3600" dirty="0">
                <a:latin typeface="微軟正黑體" panose="020B0604030504040204" pitchFamily="34" charset="-120"/>
              </a:rPr>
              <a:t>，腓三</a:t>
            </a:r>
            <a:r>
              <a:rPr lang="en-US" altLang="zh-TW" sz="3600" dirty="0">
                <a:latin typeface="微軟正黑體" panose="020B0604030504040204" pitchFamily="34" charset="-120"/>
              </a:rPr>
              <a:t>3</a:t>
            </a:r>
            <a:r>
              <a:rPr lang="zh-TW" altLang="en-US" sz="3600" dirty="0">
                <a:latin typeface="微軟正黑體" panose="020B0604030504040204" pitchFamily="34" charset="-120"/>
              </a:rPr>
              <a:t>。</a:t>
            </a:r>
          </a:p>
          <a:p>
            <a:pPr marL="622300" indent="-622300">
              <a:lnSpc>
                <a:spcPct val="150000"/>
              </a:lnSpc>
            </a:pPr>
            <a:r>
              <a:rPr lang="zh-TW" altLang="en-US" sz="3600" dirty="0">
                <a:latin typeface="微軟正黑體" panose="020B0604030504040204" pitchFamily="34" charset="-120"/>
              </a:rPr>
              <a:t>四 姊妹們是召會生活平靜與和平的因素，也可能成為難處和風波的因素。</a:t>
            </a:r>
            <a:endParaRPr lang="en-US" altLang="zh-TW" sz="3600" dirty="0">
              <a:latin typeface="微軟正黑體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6562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</a:rPr>
              <a:t>姊妹們在召會生活中的難處</a:t>
            </a:r>
            <a:endParaRPr kumimoji="1" lang="zh-TW" altLang="zh-TW" sz="3600" dirty="0">
              <a:latin typeface="微軟正黑體" panose="020B0604030504040204" pitchFamily="34" charset="-120"/>
            </a:endParaRPr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6CFD3D6C-F070-7145-B997-16015999B553}"/>
              </a:ext>
            </a:extLst>
          </p:cNvPr>
          <p:cNvGrpSpPr/>
          <p:nvPr/>
        </p:nvGrpSpPr>
        <p:grpSpPr>
          <a:xfrm>
            <a:off x="359230" y="1002235"/>
            <a:ext cx="4206168" cy="89582"/>
            <a:chOff x="5012716" y="1129776"/>
            <a:chExt cx="3148718" cy="103072"/>
          </a:xfrm>
        </p:grpSpPr>
        <p:sp>
          <p:nvSpPr>
            <p:cNvPr id="8" name="Rounded Rectangle 70">
              <a:extLst>
                <a:ext uri="{FF2B5EF4-FFF2-40B4-BE49-F238E27FC236}">
                  <a16:creationId xmlns:a16="http://schemas.microsoft.com/office/drawing/2014/main" id="{1EDD300E-F1E6-5744-AEE0-7C322E2D0883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9" name="Rounded Rectangle 71">
              <a:extLst>
                <a:ext uri="{FF2B5EF4-FFF2-40B4-BE49-F238E27FC236}">
                  <a16:creationId xmlns:a16="http://schemas.microsoft.com/office/drawing/2014/main" id="{4B01A1D3-CA01-6F4C-8651-49F2393CB829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0" name="Rounded Rectangle 72">
              <a:extLst>
                <a:ext uri="{FF2B5EF4-FFF2-40B4-BE49-F238E27FC236}">
                  <a16:creationId xmlns:a16="http://schemas.microsoft.com/office/drawing/2014/main" id="{B3581B77-F093-2348-B79D-B1DBC2914741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1A9DED69-E3B3-420E-B9D7-FA17FDFD916E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12" name="Freeform 65">
              <a:extLst>
                <a:ext uri="{FF2B5EF4-FFF2-40B4-BE49-F238E27FC236}">
                  <a16:creationId xmlns:a16="http://schemas.microsoft.com/office/drawing/2014/main" id="{FB0A8E84-9F0C-4E2F-A8CE-669D479A1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CFF51E7C-4913-4D19-80AA-31E1B8B22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14" name="Rectangle 71">
              <a:extLst>
                <a:ext uri="{FF2B5EF4-FFF2-40B4-BE49-F238E27FC236}">
                  <a16:creationId xmlns:a16="http://schemas.microsoft.com/office/drawing/2014/main" id="{AC2146A4-A695-4B6B-8873-B2BE17F93A6D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5" name="TextBox 74">
            <a:extLst>
              <a:ext uri="{FF2B5EF4-FFF2-40B4-BE49-F238E27FC236}">
                <a16:creationId xmlns:a16="http://schemas.microsoft.com/office/drawing/2014/main" id="{D1A698F1-F781-4C8A-8769-8FC0404C0609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8421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dirty="0">
                <a:latin typeface="微軟正黑體" panose="020B0604030504040204" pitchFamily="34" charset="-120"/>
              </a:rPr>
              <a:t>【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召會正確的事奉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】</a:t>
            </a:r>
            <a:endParaRPr kumimoji="1" lang="zh-TW" altLang="en-US" sz="3600" dirty="0">
              <a:latin typeface="微軟正黑體" panose="020B0604030504040204" pitchFamily="34" charset="-120"/>
            </a:endParaRP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E6C3ACF-77BC-E24E-891C-4322D451CF7D}"/>
              </a:ext>
            </a:extLst>
          </p:cNvPr>
          <p:cNvSpPr txBox="1"/>
          <p:nvPr/>
        </p:nvSpPr>
        <p:spPr>
          <a:xfrm>
            <a:off x="203067" y="1484870"/>
            <a:ext cx="11864647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內容出處：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kumimoji="1" lang="zh-TW" altLang="en-US" sz="3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神與人的調和，召會長大、盡功用並得建造正確的路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『</a:t>
            </a:r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cs typeface="Open Sans" panose="020B0606030504020204" pitchFamily="34" charset="0"/>
              </a:rPr>
              <a:t>活基督並為著福音接觸人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5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cs typeface="Open Sans" panose="020B0606030504020204" pitchFamily="34" charset="0"/>
              </a:rPr>
              <a:t>信徒盡功用以帶進國度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r>
              <a:rPr kumimoji="1"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 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『</a:t>
            </a:r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cs typeface="Open Sans" panose="020B0606030504020204" pitchFamily="34" charset="0"/>
              </a:rPr>
              <a:t>主在祂恢復中當前的行動與異象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，共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5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篇</a:t>
            </a:r>
            <a:endParaRPr kumimoji="1" lang="en-US" altLang="zh-TW" sz="3200" dirty="0">
              <a:latin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3000"/>
              </a:spcBef>
            </a:pPr>
            <a:endParaRPr kumimoji="1"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000"/>
              </a:lnSpc>
              <a:spcBef>
                <a:spcPts val="600"/>
              </a:spcBef>
            </a:pPr>
            <a:r>
              <a:rPr kumimoji="1"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  <a:p>
            <a:pPr>
              <a:lnSpc>
                <a:spcPts val="4000"/>
              </a:lnSpc>
              <a:spcBef>
                <a:spcPts val="600"/>
              </a:spcBef>
            </a:pPr>
            <a:endParaRPr kumimoji="1"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</p:spTree>
    <p:extLst>
      <p:ext uri="{BB962C8B-B14F-4D97-AF65-F5344CB8AC3E}">
        <p14:creationId xmlns:p14="http://schemas.microsoft.com/office/powerpoint/2010/main" val="105834148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召會正確的事奉</a:t>
            </a:r>
            <a:r>
              <a:rPr kumimoji="1" lang="en-US" altLang="zh-TW" sz="3600" dirty="0">
                <a:latin typeface="微軟正黑體" panose="020B0604030504040204" pitchFamily="34" charset="-120"/>
              </a:rPr>
              <a:t>-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神與人的調和</a:t>
            </a:r>
          </a:p>
          <a:p>
            <a:endParaRPr kumimoji="1" lang="zh-TW" altLang="en-US" sz="3600" dirty="0">
              <a:latin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16" name="內容版面配置區 4">
            <a:extLst>
              <a:ext uri="{FF2B5EF4-FFF2-40B4-BE49-F238E27FC236}">
                <a16:creationId xmlns:a16="http://schemas.microsoft.com/office/drawing/2014/main" id="{28A45E5B-B089-4D42-BC67-176C03870AEE}"/>
              </a:ext>
            </a:extLst>
          </p:cNvPr>
          <p:cNvSpPr txBox="1">
            <a:spLocks/>
          </p:cNvSpPr>
          <p:nvPr/>
        </p:nvSpPr>
        <p:spPr>
          <a:xfrm>
            <a:off x="285196" y="1536420"/>
            <a:ext cx="11709770" cy="47323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zh-TW" sz="3600" dirty="0">
                <a:solidFill>
                  <a:srgbClr val="FFFF00"/>
                </a:solidFill>
                <a:latin typeface="+mn-lt"/>
              </a:rPr>
              <a:t>調和</a:t>
            </a:r>
            <a:r>
              <a:rPr lang="zh-TW" altLang="zh-TW" sz="3600" dirty="0"/>
              <a:t>不僅是一種聯合，而是兩種物質的混和結合，其性質不改變，亦沒有產生第三性</a:t>
            </a:r>
            <a:r>
              <a:rPr lang="en-US" altLang="zh-TW" sz="3600" dirty="0"/>
              <a:t> </a:t>
            </a:r>
            <a:r>
              <a:rPr lang="zh-TW" altLang="en-US" sz="3600" dirty="0"/>
              <a:t>─</a:t>
            </a:r>
            <a:r>
              <a:rPr lang="zh-CN" altLang="en-US" sz="3600" dirty="0">
                <a:ea typeface="微軟正黑體" panose="020B0604030504040204" pitchFamily="34" charset="-120"/>
              </a:rPr>
              <a:t> </a:t>
            </a:r>
            <a:r>
              <a:rPr lang="zh-TW" altLang="zh-TW" sz="3600" dirty="0"/>
              <a:t>利二</a:t>
            </a:r>
            <a:r>
              <a:rPr lang="en-US" altLang="zh-TW" sz="3600" dirty="0"/>
              <a:t>4</a:t>
            </a:r>
            <a:r>
              <a:rPr lang="zh-TW" altLang="en-US" sz="3600" dirty="0"/>
              <a:t>；出二九</a:t>
            </a:r>
            <a:r>
              <a:rPr lang="en-US" altLang="zh-TW" sz="3600" dirty="0"/>
              <a:t>2</a:t>
            </a:r>
          </a:p>
          <a:p>
            <a:pPr marL="0" indent="0">
              <a:buNone/>
            </a:pPr>
            <a:endParaRPr lang="zh-TW" altLang="zh-TW" sz="3600" dirty="0"/>
          </a:p>
          <a:p>
            <a:pPr marL="0" indent="0">
              <a:buNone/>
            </a:pPr>
            <a:r>
              <a:rPr lang="zh-TW" altLang="zh-TW" sz="3600" dirty="0"/>
              <a:t>『你若獻爐中烤的物為素祭作供物，就要用細麵，作成</a:t>
            </a:r>
            <a:r>
              <a:rPr lang="zh-TW" altLang="zh-TW" sz="3600" dirty="0">
                <a:solidFill>
                  <a:srgbClr val="FFFF00"/>
                </a:solidFill>
                <a:latin typeface="+mn-lt"/>
              </a:rPr>
              <a:t>調</a:t>
            </a:r>
            <a:r>
              <a:rPr lang="zh-TW" altLang="zh-TW" sz="3600" dirty="0"/>
              <a:t>油的無酵餅，或抹油的無酵薄餅。』</a:t>
            </a:r>
            <a:r>
              <a:rPr lang="zh-TW" altLang="en-US" sz="3600" dirty="0"/>
              <a:t>─</a:t>
            </a:r>
            <a:r>
              <a:rPr lang="zh-CN" altLang="en-US" sz="3600" dirty="0">
                <a:ea typeface="微軟正黑體" panose="020B0604030504040204" pitchFamily="34" charset="-120"/>
              </a:rPr>
              <a:t> </a:t>
            </a:r>
            <a:r>
              <a:rPr lang="zh-TW" altLang="zh-TW" sz="3600" dirty="0"/>
              <a:t>利二</a:t>
            </a:r>
            <a:r>
              <a:rPr lang="en-US" altLang="zh-TW" sz="3600" dirty="0"/>
              <a:t>4</a:t>
            </a:r>
          </a:p>
          <a:p>
            <a:pPr marL="0" indent="0">
              <a:buNone/>
            </a:pPr>
            <a:endParaRPr lang="en-US" altLang="zh-TW" sz="3600" dirty="0"/>
          </a:p>
          <a:p>
            <a:pPr marL="0" indent="0">
              <a:buNone/>
            </a:pPr>
            <a:r>
              <a:rPr lang="zh-TW" altLang="en-US" sz="3600" dirty="0"/>
              <a:t>我們和主神聖、屬靈的關係不是僅僅聯結</a:t>
            </a:r>
            <a:r>
              <a:rPr lang="en-US" altLang="zh-TW" sz="3600" dirty="0"/>
              <a:t>(union)</a:t>
            </a:r>
            <a:r>
              <a:rPr lang="zh-TW" altLang="en-US" sz="3600" dirty="0"/>
              <a:t>或聯合為一</a:t>
            </a:r>
            <a:r>
              <a:rPr lang="en-US" altLang="zh-TW" sz="3600" dirty="0"/>
              <a:t>(identification)</a:t>
            </a:r>
            <a:r>
              <a:rPr lang="zh-TW" altLang="en-US" sz="3600" dirty="0"/>
              <a:t>而已，乃是</a:t>
            </a:r>
            <a:r>
              <a:rPr lang="zh-TW" altLang="en-US" sz="3600" dirty="0">
                <a:solidFill>
                  <a:srgbClr val="FFFF00"/>
                </a:solidFill>
                <a:latin typeface="+mn-lt"/>
              </a:rPr>
              <a:t>一種調和</a:t>
            </a:r>
            <a:r>
              <a:rPr lang="zh-TW" altLang="en-US" sz="3600" dirty="0"/>
              <a:t>。</a:t>
            </a:r>
          </a:p>
          <a:p>
            <a:pPr marL="0" indent="0">
              <a:buFont typeface="Arial"/>
              <a:buNone/>
            </a:pPr>
            <a:endParaRPr lang="en-US" altLang="zh-TW" sz="3200" dirty="0"/>
          </a:p>
        </p:txBody>
      </p:sp>
    </p:spTree>
    <p:extLst>
      <p:ext uri="{BB962C8B-B14F-4D97-AF65-F5344CB8AC3E}">
        <p14:creationId xmlns:p14="http://schemas.microsoft.com/office/powerpoint/2010/main" val="333636008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/>
              <a:t>召會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正確</a:t>
            </a:r>
            <a:r>
              <a:rPr lang="zh-TW" altLang="en-US" sz="3600" dirty="0"/>
              <a:t>的事奉</a:t>
            </a:r>
            <a:r>
              <a:rPr lang="en-US" altLang="zh-TW" sz="3600" dirty="0"/>
              <a:t>-</a:t>
            </a:r>
            <a:r>
              <a:rPr lang="zh-TW" altLang="en-US" sz="3600" dirty="0"/>
              <a:t>作基督的同夥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6" name="內容版面配置區 4">
            <a:extLst>
              <a:ext uri="{FF2B5EF4-FFF2-40B4-BE49-F238E27FC236}">
                <a16:creationId xmlns:a16="http://schemas.microsoft.com/office/drawing/2014/main" id="{28A45E5B-B089-4D42-BC67-176C03870AEE}"/>
              </a:ext>
            </a:extLst>
          </p:cNvPr>
          <p:cNvSpPr txBox="1">
            <a:spLocks/>
          </p:cNvSpPr>
          <p:nvPr/>
        </p:nvSpPr>
        <p:spPr>
          <a:xfrm>
            <a:off x="609600" y="1643604"/>
            <a:ext cx="10830560" cy="390375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4600" dirty="0"/>
              <a:t>為着</a:t>
            </a:r>
            <a:r>
              <a:rPr lang="zh-TW" altLang="zh-TW" sz="4600" dirty="0"/>
              <a:t>完成神永遠的定旨</a:t>
            </a:r>
            <a:endParaRPr kumimoji="1" lang="zh-TW" altLang="en-US" sz="4600" dirty="0">
              <a:solidFill>
                <a:prstClr val="white"/>
              </a:solidFill>
            </a:endParaRPr>
          </a:p>
          <a:p>
            <a:pPr marL="0" indent="0">
              <a:buFont typeface="Arial"/>
              <a:buNone/>
            </a:pPr>
            <a:endParaRPr lang="en-US" altLang="zh-TW" sz="4600" dirty="0"/>
          </a:p>
          <a:p>
            <a:pPr marL="0" indent="0">
              <a:buFont typeface="Arial"/>
              <a:buNone/>
            </a:pPr>
            <a:r>
              <a:rPr lang="zh-TW" altLang="zh-TW" sz="4600" dirty="0"/>
              <a:t>我們是基督的同夥，有</a:t>
            </a:r>
            <a:r>
              <a:rPr lang="zh-TW" altLang="zh-TW" sz="4600" dirty="0">
                <a:solidFill>
                  <a:srgbClr val="FFFF00"/>
                </a:solidFill>
                <a:latin typeface="+mn-lt"/>
              </a:rPr>
              <a:t>分於祂的受膏</a:t>
            </a:r>
            <a:r>
              <a:rPr lang="zh-TW" altLang="zh-TW" sz="4600" dirty="0"/>
              <a:t>以</a:t>
            </a:r>
            <a:r>
              <a:rPr lang="zh-TW" altLang="zh-TW" sz="4600" dirty="0">
                <a:solidFill>
                  <a:srgbClr val="FFFF00"/>
                </a:solidFill>
                <a:latin typeface="+mn-lt"/>
              </a:rPr>
              <a:t>完成神永遠的定旨</a:t>
            </a:r>
            <a:r>
              <a:rPr lang="zh-TW" altLang="zh-TW" sz="4600" dirty="0"/>
              <a:t>，為使神在召會中得着團體的彰顯。</a:t>
            </a:r>
            <a:endParaRPr lang="en-US" altLang="zh-TW" sz="4600" dirty="0"/>
          </a:p>
          <a:p>
            <a:pPr marL="0" indent="0">
              <a:buFont typeface="Arial"/>
              <a:buNone/>
            </a:pPr>
            <a:endParaRPr lang="en-US" altLang="zh-TW" sz="4600" dirty="0"/>
          </a:p>
          <a:p>
            <a:pPr marL="0" indent="0">
              <a:buFont typeface="Arial"/>
              <a:buNone/>
            </a:pPr>
            <a:r>
              <a:rPr lang="zh-TW" altLang="zh-TW" sz="4600" dirty="0"/>
              <a:t>『神，就是你的神，用歡樂的油膏你，勝過膏你的同夥。』來一</a:t>
            </a:r>
            <a:r>
              <a:rPr lang="en-US" altLang="zh-TW" sz="4600" dirty="0"/>
              <a:t>9</a:t>
            </a:r>
          </a:p>
          <a:p>
            <a:pPr marL="0" indent="0">
              <a:buFont typeface="Arial"/>
              <a:buNone/>
            </a:pPr>
            <a:endParaRPr lang="zh-TW" altLang="zh-TW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1085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正確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的事奉</a:t>
            </a:r>
            <a:r>
              <a:rPr kumimoji="1" lang="en-US" altLang="zh-TW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盡功用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/>
              <a:t>召會操練盡功用</a:t>
            </a:r>
            <a:r>
              <a:rPr lang="zh-TW" altLang="zh-TW" sz="3600" dirty="0"/>
              <a:t>，</a:t>
            </a:r>
            <a:r>
              <a:rPr lang="zh-TW" altLang="en-US" sz="3600" dirty="0"/>
              <a:t>主要有兩種方式</a:t>
            </a:r>
            <a:r>
              <a:rPr lang="zh-TW" altLang="zh-TW" sz="3600" dirty="0"/>
              <a:t>。</a:t>
            </a:r>
            <a:endParaRPr lang="en-US" altLang="zh-TW" sz="3600" dirty="0"/>
          </a:p>
          <a:p>
            <a:endParaRPr lang="en-US" altLang="zh-TW" sz="1000" dirty="0"/>
          </a:p>
          <a:p>
            <a:r>
              <a:rPr lang="zh-TW" altLang="zh-TW" sz="3600" dirty="0"/>
              <a:t>第一</a:t>
            </a:r>
            <a:r>
              <a:rPr lang="en-US" altLang="zh-TW" sz="3600" dirty="0"/>
              <a:t> </a:t>
            </a:r>
            <a:r>
              <a:rPr lang="zh-TW" altLang="zh-TW" sz="3600" dirty="0"/>
              <a:t>在我們的</a:t>
            </a:r>
            <a:r>
              <a:rPr lang="zh-TW" altLang="zh-TW" sz="3600" dirty="0">
                <a:solidFill>
                  <a:srgbClr val="FFFF00"/>
                </a:solidFill>
              </a:rPr>
              <a:t>日常生活中</a:t>
            </a:r>
            <a:r>
              <a:rPr lang="zh-TW" altLang="zh-TW" sz="3600" dirty="0"/>
              <a:t>實行召會生活。</a:t>
            </a:r>
            <a:endParaRPr lang="en-US" altLang="zh-TW" sz="3600" dirty="0"/>
          </a:p>
          <a:p>
            <a:r>
              <a:rPr lang="zh-TW" altLang="en-US" sz="3600" dirty="0">
                <a:solidFill>
                  <a:srgbClr val="FFFF00"/>
                </a:solidFill>
              </a:rPr>
              <a:t>以煙臺召會為例</a:t>
            </a:r>
            <a:r>
              <a:rPr lang="zh-TW" altLang="en-US" sz="3600" dirty="0"/>
              <a:t>：</a:t>
            </a:r>
            <a:endParaRPr lang="en-US" altLang="zh-TW" sz="3600" dirty="0"/>
          </a:p>
          <a:p>
            <a:r>
              <a:rPr lang="zh-TW" altLang="en-US" sz="3600" dirty="0">
                <a:solidFill>
                  <a:srgbClr val="FFFF00"/>
                </a:solidFill>
              </a:rPr>
              <a:t>在家中</a:t>
            </a:r>
            <a:r>
              <a:rPr lang="zh-TW" altLang="zh-TW" sz="3600" dirty="0"/>
              <a:t>，</a:t>
            </a:r>
            <a:r>
              <a:rPr lang="zh-TW" altLang="en-US" sz="3600" dirty="0"/>
              <a:t>不談別的</a:t>
            </a:r>
            <a:r>
              <a:rPr lang="zh-TW" altLang="zh-TW" sz="3600" dirty="0"/>
              <a:t>，</a:t>
            </a:r>
            <a:r>
              <a:rPr lang="zh-TW" altLang="en-US" sz="3600" dirty="0"/>
              <a:t>只談主、召會</a:t>
            </a:r>
            <a:r>
              <a:rPr lang="zh-TW" altLang="zh-TW" sz="3600" dirty="0"/>
              <a:t>，</a:t>
            </a:r>
            <a:r>
              <a:rPr lang="zh-TW" altLang="en-US" sz="3600" dirty="0"/>
              <a:t>生命的長大等</a:t>
            </a:r>
            <a:r>
              <a:rPr lang="zh-TW" altLang="zh-TW" sz="3600" dirty="0"/>
              <a:t>。</a:t>
            </a:r>
            <a:endParaRPr lang="en-US" altLang="zh-TW" sz="3600" dirty="0"/>
          </a:p>
          <a:p>
            <a:r>
              <a:rPr lang="zh-TW" altLang="en-US" sz="3600" dirty="0">
                <a:solidFill>
                  <a:srgbClr val="FFFF00"/>
                </a:solidFill>
              </a:rPr>
              <a:t>在聚會之後</a:t>
            </a:r>
            <a:r>
              <a:rPr lang="zh-TW" altLang="zh-TW" sz="3600" dirty="0"/>
              <a:t>，</a:t>
            </a:r>
            <a:r>
              <a:rPr lang="zh-TW" altLang="en-US" sz="3600" dirty="0"/>
              <a:t>他們彼此交通、互相對說在聚會中聽到的</a:t>
            </a:r>
            <a:r>
              <a:rPr lang="zh-TW" altLang="zh-TW" sz="3600" dirty="0"/>
              <a:t>。</a:t>
            </a:r>
            <a:endParaRPr lang="en-US" altLang="zh-TW" sz="3600" dirty="0"/>
          </a:p>
          <a:p>
            <a:endParaRPr lang="en-US" altLang="zh-TW" sz="1000" dirty="0"/>
          </a:p>
          <a:p>
            <a:r>
              <a:rPr lang="zh-TW" altLang="zh-TW" sz="3600" dirty="0"/>
              <a:t>第二</a:t>
            </a:r>
            <a:r>
              <a:rPr lang="en-US" altLang="zh-TW" sz="3600" dirty="0"/>
              <a:t> </a:t>
            </a:r>
            <a:r>
              <a:rPr lang="zh-TW" altLang="zh-TW" sz="3600" dirty="0"/>
              <a:t>在</a:t>
            </a:r>
            <a:r>
              <a:rPr lang="zh-TW" altLang="zh-TW" sz="3600" dirty="0">
                <a:solidFill>
                  <a:srgbClr val="FFFF00"/>
                </a:solidFill>
              </a:rPr>
              <a:t>大聚會中</a:t>
            </a:r>
            <a:r>
              <a:rPr lang="zh-TW" altLang="zh-TW" sz="3600" dirty="0"/>
              <a:t>實行召會生活，讓每一個人操練屬靈的</a:t>
            </a:r>
            <a:r>
              <a:rPr lang="en-US" altLang="zh-TW" sz="3600" dirty="0"/>
              <a:t>  </a:t>
            </a:r>
            <a:r>
              <a:rPr lang="zh-TW" altLang="zh-TW" sz="3600" dirty="0"/>
              <a:t>恩賜而盡功用。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338612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正確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的事奉</a:t>
            </a:r>
            <a:r>
              <a:rPr kumimoji="1" lang="en-US" altLang="zh-TW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成全聖徒盡功用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/>
              <a:t>我們必須有合式的路，</a:t>
            </a:r>
            <a:r>
              <a:rPr lang="zh-TW" altLang="en-US" sz="3600" dirty="0">
                <a:solidFill>
                  <a:srgbClr val="FFFF00"/>
                </a:solidFill>
              </a:rPr>
              <a:t>幫助</a:t>
            </a:r>
            <a:r>
              <a:rPr lang="zh-TW" altLang="en-US" sz="3600" dirty="0"/>
              <a:t>那些有一他連得的肢體</a:t>
            </a:r>
            <a:r>
              <a:rPr lang="zh-TW" altLang="en-US" sz="3600" dirty="0">
                <a:solidFill>
                  <a:srgbClr val="FFFF00"/>
                </a:solidFill>
              </a:rPr>
              <a:t>發展</a:t>
            </a:r>
            <a:r>
              <a:rPr lang="zh-TW" altLang="en-US" sz="3600" dirty="0"/>
              <a:t>他們所得的功用。</a:t>
            </a:r>
            <a:endParaRPr lang="en-US" altLang="zh-TW" sz="3600" dirty="0"/>
          </a:p>
          <a:p>
            <a:endParaRPr lang="en-US" altLang="zh-TW" sz="3600" dirty="0"/>
          </a:p>
          <a:p>
            <a:r>
              <a:rPr lang="zh-TW" altLang="en-US" sz="3600" dirty="0"/>
              <a:t>我們需要</a:t>
            </a:r>
            <a:r>
              <a:rPr lang="zh-TW" altLang="en-US" sz="3600" dirty="0">
                <a:solidFill>
                  <a:srgbClr val="FFFF00"/>
                </a:solidFill>
              </a:rPr>
              <a:t>幫助</a:t>
            </a:r>
            <a:r>
              <a:rPr lang="zh-TW" altLang="en-US" sz="3600" dirty="0"/>
              <a:t>弟兄姊妹領悟，他們的</a:t>
            </a:r>
            <a:r>
              <a:rPr lang="zh-TW" altLang="en-US" sz="3600" dirty="0">
                <a:solidFill>
                  <a:srgbClr val="FFFF00"/>
                </a:solidFill>
              </a:rPr>
              <a:t>一他連得必須用上</a:t>
            </a:r>
            <a:r>
              <a:rPr lang="zh-TW" altLang="en-US" sz="3600" dirty="0"/>
              <a:t>，他們</a:t>
            </a:r>
            <a:r>
              <a:rPr lang="zh-TW" altLang="en-US" sz="3600" dirty="0">
                <a:solidFill>
                  <a:srgbClr val="FFFF00"/>
                </a:solidFill>
              </a:rPr>
              <a:t>天然的生命</a:t>
            </a:r>
            <a:r>
              <a:rPr lang="zh-TW" altLang="en-US" sz="3600" dirty="0"/>
              <a:t>也必須藉着十字架</a:t>
            </a:r>
            <a:r>
              <a:rPr lang="zh-TW" altLang="en-US" sz="3600" dirty="0">
                <a:solidFill>
                  <a:srgbClr val="FFFF00"/>
                </a:solidFill>
              </a:rPr>
              <a:t>受對付</a:t>
            </a:r>
            <a:r>
              <a:rPr lang="zh-TW" altLang="en-US" sz="3600" dirty="0"/>
              <a:t>。這樣，每個人都會長大並被建造。</a:t>
            </a:r>
            <a:endParaRPr lang="en-US" altLang="zh-TW" sz="3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300093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在召會生活中活出基督作生命</a:t>
            </a: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1" y="1685924"/>
            <a:ext cx="10754359" cy="3330389"/>
          </a:xfrm>
        </p:spPr>
        <p:txBody>
          <a:bodyPr>
            <a:noAutofit/>
          </a:bodyPr>
          <a:lstStyle/>
          <a:p>
            <a:r>
              <a:rPr lang="zh-TW" altLang="en-US" dirty="0"/>
              <a:t>我們</a:t>
            </a:r>
            <a:r>
              <a:rPr lang="zh-TW" altLang="en-US" dirty="0">
                <a:solidFill>
                  <a:srgbClr val="FFFF00"/>
                </a:solidFill>
              </a:rPr>
              <a:t>事奉時</a:t>
            </a:r>
            <a:r>
              <a:rPr lang="zh-TW" altLang="en-US" dirty="0"/>
              <a:t>，必須</a:t>
            </a:r>
            <a:r>
              <a:rPr lang="zh-TW" altLang="en-US" dirty="0">
                <a:solidFill>
                  <a:srgbClr val="FFFF00"/>
                </a:solidFill>
              </a:rPr>
              <a:t>運用我們的靈</a:t>
            </a:r>
            <a:r>
              <a:rPr lang="zh-TW" altLang="en-US" dirty="0"/>
              <a:t>。不僅禱告必須運用靈，整潔會所也必須運用靈。這不是小事。在我們的事奉、日常生活、和實際的生活中，</a:t>
            </a:r>
            <a:r>
              <a:rPr lang="zh-TW" altLang="en-US" dirty="0">
                <a:solidFill>
                  <a:srgbClr val="FFFF00"/>
                </a:solidFill>
              </a:rPr>
              <a:t>我們必須是主的見證</a:t>
            </a:r>
            <a:r>
              <a:rPr lang="zh-TW" altLang="en-US" dirty="0"/>
              <a:t>。召會生活不是表演，乃是我們日常生活的展示，見證我們在各處，都和在聚會中一樣。</a:t>
            </a:r>
          </a:p>
        </p:txBody>
      </p:sp>
    </p:spTree>
    <p:extLst>
      <p:ext uri="{BB962C8B-B14F-4D97-AF65-F5344CB8AC3E}">
        <p14:creationId xmlns:p14="http://schemas.microsoft.com/office/powerpoint/2010/main" val="87338395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每天需要有充分的時間禱告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　神在祂國度裏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行動的原則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是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我們必須禱告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　神的往前絕不能越過我們所禱告的。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　我們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禱告多少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，神就只能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行動多少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　我們的禱告結束時，祂的行動就止住了。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　神的行動像火車，我們的禱告像鐵軌。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　火車能行駛多遠，在於鐵軌鋪設多遠。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　我們的禱告是為神的行動鋪設鐵軌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163043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傳福音接觸人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kumimoji="1" lang="en-US" altLang="zh-TW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為着福音接觸人時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運用智慧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二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 接觸人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陳明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主恢復中的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真理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三 遷往新地方作福音的前哨，並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興起地方召會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 四 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需要訓練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，並前去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校園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得着那裏的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青年人</a:t>
            </a:r>
            <a:r>
              <a:rPr kumimoji="1" lang="zh-TW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en-US" altLang="zh-TW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753065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事奉的目標乃是接觸人好結果子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85195" y="1236004"/>
            <a:ext cx="119068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我們必須看見，召會事奉的目標乃是接觸人好結果子。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若能作些安排，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使聖徒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花少一點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時間在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事務服事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上，許多人就會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願意事奉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。然後全體聖徒就會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有時間接觸人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每位聖徒一週都要分別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至少一個晚上或一至二小時，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用來接觸人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這與召會的擴增息息相關。</a:t>
            </a:r>
          </a:p>
          <a:p>
            <a:pPr lvl="0"/>
            <a:endParaRPr kumimoji="1" lang="en-US" altLang="zh-TW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49472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>
            <a:extLst>
              <a:ext uri="{FF2B5EF4-FFF2-40B4-BE49-F238E27FC236}">
                <a16:creationId xmlns:a16="http://schemas.microsoft.com/office/drawing/2014/main" id="{DCF94743-67CD-084A-ADCA-D0AE74014139}"/>
              </a:ext>
            </a:extLst>
          </p:cNvPr>
          <p:cNvSpPr txBox="1"/>
          <p:nvPr/>
        </p:nvSpPr>
        <p:spPr>
          <a:xfrm>
            <a:off x="603319" y="1616529"/>
            <a:ext cx="1130021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『</a:t>
            </a:r>
            <a:r>
              <a:rPr lang="zh-TW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從一九七四年起，召會的擴展受到阻礙。這是由於中年弟兄將每件事都留在自己手裡，使年輕的一代失了業。</a:t>
            </a:r>
            <a:r>
              <a:rPr lang="en-US" altLang="zh-TW" sz="3200" dirty="0">
                <a:latin typeface="微軟正黑體" panose="020B0604030504040204" pitchFamily="34" charset="-120"/>
              </a:rPr>
              <a:t>』</a:t>
            </a:r>
          </a:p>
          <a:p>
            <a:pPr algn="r">
              <a:spcAft>
                <a:spcPts val="1200"/>
              </a:spcAft>
            </a:pPr>
            <a:r>
              <a:rPr lang="zh-TW" altLang="en-US" sz="3200" dirty="0">
                <a:latin typeface="微軟正黑體" panose="020B0604030504040204" pitchFamily="34" charset="-120"/>
              </a:rPr>
              <a:t>              </a:t>
            </a:r>
            <a:r>
              <a:rPr lang="en-US" altLang="zh-TW" sz="2400" dirty="0">
                <a:latin typeface="微軟正黑體" panose="020B0604030504040204" pitchFamily="34" charset="-120"/>
              </a:rPr>
              <a:t>『</a:t>
            </a:r>
            <a:r>
              <a:rPr lang="zh-TW" altLang="zh-TW" sz="2400" dirty="0">
                <a:latin typeface="微軟正黑體" panose="020B0604030504040204" pitchFamily="34" charset="-120"/>
              </a:rPr>
              <a:t>主的恢復以及宗教的現況</a:t>
            </a:r>
            <a:r>
              <a:rPr lang="en-US" altLang="zh-TW" sz="2400" dirty="0">
                <a:latin typeface="微軟正黑體" panose="020B0604030504040204" pitchFamily="34" charset="-120"/>
              </a:rPr>
              <a:t>』 </a:t>
            </a:r>
            <a:r>
              <a:rPr lang="en-US" altLang="zh-TW" sz="2400" dirty="0" err="1">
                <a:latin typeface="微軟正黑體" panose="020B0604030504040204" pitchFamily="34" charset="-120"/>
              </a:rPr>
              <a:t>第六篇</a:t>
            </a:r>
            <a:endParaRPr lang="zh-TW" altLang="zh-TW" sz="2400" dirty="0">
              <a:latin typeface="微軟正黑體" panose="020B0604030504040204" pitchFamily="34" charset="-120"/>
            </a:endParaRPr>
          </a:p>
          <a:p>
            <a:pPr>
              <a:spcAft>
                <a:spcPts val="1200"/>
              </a:spcAft>
            </a:pPr>
            <a:r>
              <a:rPr kumimoji="1" lang="en-US" altLang="zh-TW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『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我的負擔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不是解釋聖經，而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是主的恢復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。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青年人需要拿起這負擔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。現在輪到他們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來關心主的恢復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了。主恢復中的職事不是一般性的基督徒教訓，因為它會將主恢復的活種子撒播到聽的人裏面。我有把握，許多年輕人會</a:t>
            </a:r>
            <a:r>
              <a:rPr kumimoji="1" lang="zh-TW" altLang="en-US" sz="3200" dirty="0">
                <a:solidFill>
                  <a:srgbClr val="FFFF00"/>
                </a:solidFill>
                <a:latin typeface="微軟正黑體" panose="020B0604030504040204" pitchFamily="34" charset="-120"/>
              </a:rPr>
              <a:t>把他們的一生獻給主的恢復</a:t>
            </a:r>
            <a:r>
              <a:rPr kumimoji="1" lang="zh-TW" altLang="en-US" sz="3200" dirty="0">
                <a:latin typeface="微軟正黑體" panose="020B0604030504040204" pitchFamily="34" charset="-120"/>
              </a:rPr>
              <a:t>。</a:t>
            </a:r>
            <a:r>
              <a:rPr kumimoji="1" lang="en-US" altLang="zh-TW" sz="3200" dirty="0">
                <a:latin typeface="微軟正黑體" panose="020B0604030504040204" pitchFamily="34" charset="-120"/>
              </a:rPr>
              <a:t>』</a:t>
            </a:r>
            <a:endParaRPr kumimoji="1" lang="en-US" altLang="zh-TW" sz="2400" dirty="0">
              <a:latin typeface="微軟正黑體" panose="020B0604030504040204" pitchFamily="34" charset="-120"/>
            </a:endParaRPr>
          </a:p>
          <a:p>
            <a:pPr algn="r">
              <a:spcAft>
                <a:spcPts val="1200"/>
              </a:spcAft>
            </a:pPr>
            <a:r>
              <a:rPr kumimoji="1" lang="zh-TW" altLang="en-US" sz="2400" dirty="0">
                <a:latin typeface="微軟正黑體" panose="020B0604030504040204" pitchFamily="34" charset="-120"/>
              </a:rPr>
              <a:t>李常受文集</a:t>
            </a:r>
            <a:r>
              <a:rPr kumimoji="1" lang="en-US" altLang="zh-TW" sz="2400" dirty="0">
                <a:latin typeface="微軟正黑體" panose="020B0604030504040204" pitchFamily="34" charset="-120"/>
              </a:rPr>
              <a:t>1975</a:t>
            </a:r>
            <a:r>
              <a:rPr kumimoji="1" lang="zh-TW" altLang="en-US" sz="2400" dirty="0">
                <a:latin typeface="微軟正黑體" panose="020B0604030504040204" pitchFamily="34" charset="-120"/>
              </a:rPr>
              <a:t>～</a:t>
            </a:r>
            <a:r>
              <a:rPr kumimoji="1" lang="en-US" altLang="zh-TW" sz="2400" dirty="0">
                <a:latin typeface="微軟正黑體" panose="020B0604030504040204" pitchFamily="34" charset="-120"/>
              </a:rPr>
              <a:t>1976</a:t>
            </a:r>
            <a:r>
              <a:rPr kumimoji="1" lang="zh-TW" altLang="en-US" sz="2400" dirty="0">
                <a:latin typeface="微軟正黑體" panose="020B0604030504040204" pitchFamily="34" charset="-120"/>
              </a:rPr>
              <a:t> 第二冊</a:t>
            </a:r>
            <a:r>
              <a:rPr kumimoji="1" lang="en-US" altLang="zh-TW" sz="2400" dirty="0">
                <a:latin typeface="微軟正黑體" panose="020B0604030504040204" pitchFamily="34" charset="-120"/>
              </a:rPr>
              <a:t>『</a:t>
            </a:r>
            <a:r>
              <a:rPr kumimoji="1" lang="zh-TW" altLang="en-US" sz="2400" dirty="0">
                <a:latin typeface="微軟正黑體" panose="020B0604030504040204" pitchFamily="34" charset="-120"/>
              </a:rPr>
              <a:t>為著召會需要正確的心和靈</a:t>
            </a:r>
            <a:r>
              <a:rPr kumimoji="1" lang="en-US" altLang="zh-TW" sz="2400" dirty="0">
                <a:latin typeface="微軟正黑體" panose="020B0604030504040204" pitchFamily="34" charset="-120"/>
              </a:rPr>
              <a:t>』</a:t>
            </a:r>
            <a:r>
              <a:rPr kumimoji="1" lang="zh-TW" altLang="en-US" sz="2400" dirty="0">
                <a:latin typeface="微軟正黑體" panose="020B0604030504040204" pitchFamily="34" charset="-120"/>
              </a:rPr>
              <a:t>，</a:t>
            </a:r>
            <a:r>
              <a:rPr kumimoji="1" lang="en-US" altLang="zh-TW" sz="2400" dirty="0">
                <a:latin typeface="微軟正黑體" panose="020B0604030504040204" pitchFamily="34" charset="-120"/>
              </a:rPr>
              <a:t>454</a:t>
            </a:r>
            <a:r>
              <a:rPr kumimoji="1" lang="zh-TW" altLang="en-US" sz="2400" dirty="0">
                <a:latin typeface="微軟正黑體" panose="020B0604030504040204" pitchFamily="34" charset="-120"/>
              </a:rPr>
              <a:t>頁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20B25B-2ECC-BE40-9D9C-73EC9FDD0171}"/>
              </a:ext>
            </a:extLst>
          </p:cNvPr>
          <p:cNvSpPr txBox="1"/>
          <p:nvPr/>
        </p:nvSpPr>
        <p:spPr>
          <a:xfrm>
            <a:off x="228601" y="277585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4400" dirty="0">
                <a:latin typeface="Weibei TC" panose="03000800000000000000" pitchFamily="66" charset="-128"/>
                <a:ea typeface="Weibei TC" panose="03000800000000000000" pitchFamily="66" charset="-128"/>
              </a:rPr>
              <a:t>職事當時面臨的背景與負擔</a:t>
            </a:r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6CFD3D6C-F070-7145-B997-16015999B553}"/>
              </a:ext>
            </a:extLst>
          </p:cNvPr>
          <p:cNvGrpSpPr/>
          <p:nvPr/>
        </p:nvGrpSpPr>
        <p:grpSpPr>
          <a:xfrm>
            <a:off x="359230" y="1002235"/>
            <a:ext cx="4206168" cy="89582"/>
            <a:chOff x="5012716" y="1129776"/>
            <a:chExt cx="3148718" cy="103072"/>
          </a:xfrm>
        </p:grpSpPr>
        <p:sp>
          <p:nvSpPr>
            <p:cNvPr id="8" name="Rounded Rectangle 70">
              <a:extLst>
                <a:ext uri="{FF2B5EF4-FFF2-40B4-BE49-F238E27FC236}">
                  <a16:creationId xmlns:a16="http://schemas.microsoft.com/office/drawing/2014/main" id="{1EDD300E-F1E6-5744-AEE0-7C322E2D0883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9" name="Rounded Rectangle 71">
              <a:extLst>
                <a:ext uri="{FF2B5EF4-FFF2-40B4-BE49-F238E27FC236}">
                  <a16:creationId xmlns:a16="http://schemas.microsoft.com/office/drawing/2014/main" id="{4B01A1D3-CA01-6F4C-8651-49F2393CB829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0" name="Rounded Rectangle 72">
              <a:extLst>
                <a:ext uri="{FF2B5EF4-FFF2-40B4-BE49-F238E27FC236}">
                  <a16:creationId xmlns:a16="http://schemas.microsoft.com/office/drawing/2014/main" id="{B3581B77-F093-2348-B79D-B1DBC2914741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32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事奉的目標乃是接觸人好結果子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85195" y="1236004"/>
            <a:ext cx="119068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人類天生就是群居的；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因此，人需要社交生活。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我們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邀請聖徒</a:t>
            </a:r>
            <a:r>
              <a:rPr kumimoji="1" lang="zh-TW" altLang="en-US" sz="3600" dirty="0">
                <a:latin typeface="微軟正黑體" panose="020B0604030504040204" pitchFamily="34" charset="-120"/>
              </a:rPr>
              <a:t>同一些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未信主的親戚朋友到我們家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這些未信主的人就有機會看見，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基督徒如何彼此相愛的生活在一起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他們會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看見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，我們在召會生活中有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上好的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社交生活。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這樣的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領會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或許能為他們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開路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，使他們得著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救恩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並進入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召會生活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7895309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5">
            <a:extLst>
              <a:ext uri="{FF2B5EF4-FFF2-40B4-BE49-F238E27FC236}">
                <a16:creationId xmlns:a16="http://schemas.microsoft.com/office/drawing/2014/main" id="{E7E7A9AB-352D-0340-928E-DD02F6D15CD5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1" name="Rounded Rectangle 70">
              <a:extLst>
                <a:ext uri="{FF2B5EF4-FFF2-40B4-BE49-F238E27FC236}">
                  <a16:creationId xmlns:a16="http://schemas.microsoft.com/office/drawing/2014/main" id="{8E9DFAD2-6DBC-9A41-855D-0EB95350FF78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2" name="Rounded Rectangle 71">
              <a:extLst>
                <a:ext uri="{FF2B5EF4-FFF2-40B4-BE49-F238E27FC236}">
                  <a16:creationId xmlns:a16="http://schemas.microsoft.com/office/drawing/2014/main" id="{A0E3D4DD-E23D-3C47-B21A-5D38D6046D6A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BAA298D4-AFE0-A847-B9CE-42B1845CAF6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027A55F-3C1D-434D-8370-5EDAFE143D43}"/>
              </a:ext>
            </a:extLst>
          </p:cNvPr>
          <p:cNvSpPr txBox="1"/>
          <p:nvPr/>
        </p:nvSpPr>
        <p:spPr>
          <a:xfrm>
            <a:off x="203067" y="336091"/>
            <a:ext cx="72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noProof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在水流中事奉</a:t>
            </a: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TW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57501B9A-71B4-0846-BB75-ADB185C896DB}"/>
              </a:ext>
            </a:extLst>
          </p:cNvPr>
          <p:cNvGrpSpPr/>
          <p:nvPr/>
        </p:nvGrpSpPr>
        <p:grpSpPr>
          <a:xfrm>
            <a:off x="7461326" y="140725"/>
            <a:ext cx="4629910" cy="1076326"/>
            <a:chOff x="791307" y="5505052"/>
            <a:chExt cx="4629910" cy="1076326"/>
          </a:xfrm>
        </p:grpSpPr>
        <p:sp>
          <p:nvSpPr>
            <p:cNvPr id="21" name="Freeform 65">
              <a:extLst>
                <a:ext uri="{FF2B5EF4-FFF2-40B4-BE49-F238E27FC236}">
                  <a16:creationId xmlns:a16="http://schemas.microsoft.com/office/drawing/2014/main" id="{7A9EBADD-B53B-C048-B44E-D0E4957C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0FD109F-DCEF-5A4B-84A0-2A79002E2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  <p:sp>
          <p:nvSpPr>
            <p:cNvPr id="23" name="Rectangle 71">
              <a:extLst>
                <a:ext uri="{FF2B5EF4-FFF2-40B4-BE49-F238E27FC236}">
                  <a16:creationId xmlns:a16="http://schemas.microsoft.com/office/drawing/2014/main" id="{FC43DDBB-1655-CB45-9856-1246E878219F}"/>
                </a:ext>
              </a:extLst>
            </p:cNvPr>
            <p:cNvSpPr/>
            <p:nvPr/>
          </p:nvSpPr>
          <p:spPr>
            <a:xfrm>
              <a:off x="5324947" y="5505052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+mn-ea"/>
                <a:cs typeface="+mn-cs"/>
              </a:endParaRPr>
            </a:p>
          </p:txBody>
        </p:sp>
      </p:grpSp>
      <p:sp>
        <p:nvSpPr>
          <p:cNvPr id="25" name="TextBox 74">
            <a:extLst>
              <a:ext uri="{FF2B5EF4-FFF2-40B4-BE49-F238E27FC236}">
                <a16:creationId xmlns:a16="http://schemas.microsoft.com/office/drawing/2014/main" id="{D40749A0-63DA-2649-B836-CE283B32C735}"/>
              </a:ext>
            </a:extLst>
          </p:cNvPr>
          <p:cNvSpPr txBox="1"/>
          <p:nvPr/>
        </p:nvSpPr>
        <p:spPr>
          <a:xfrm>
            <a:off x="8111143" y="386500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在時代的水流中事奉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E672FFC-FA92-8D40-8E33-8A60CAC3CEA6}"/>
              </a:ext>
            </a:extLst>
          </p:cNvPr>
          <p:cNvSpPr txBox="1"/>
          <p:nvPr/>
        </p:nvSpPr>
        <p:spPr>
          <a:xfrm>
            <a:off x="247703" y="1567004"/>
            <a:ext cx="116325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主在各時代的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行動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，是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憑著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祂的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話語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、祂的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說話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來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完成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。主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重建聖殿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的行動，是憑著祂藉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申言者哈該所說的話完成的。</a:t>
            </a:r>
            <a:endParaRPr kumimoji="1" lang="en-US" altLang="zh-TW" sz="3600" dirty="0">
              <a:solidFill>
                <a:srgbClr val="FFFF00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除了主的行動和祂的話語，祂在每個時代也有工作。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主的子民作工與祂的行動合作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dirty="0">
              <a:solidFill>
                <a:prstClr val="white"/>
              </a:solidFill>
              <a:latin typeface="微軟正黑體" panose="020B0604030504040204" pitchFamily="34" charset="-120"/>
            </a:endParaRPr>
          </a:p>
          <a:p>
            <a:pPr lvl="0"/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這工作就是我們所謂的水流。我們</a:t>
            </a:r>
            <a:r>
              <a:rPr kumimoji="1" lang="zh-TW" altLang="en-US" sz="3600" dirty="0">
                <a:solidFill>
                  <a:srgbClr val="FFFF00"/>
                </a:solidFill>
                <a:latin typeface="微軟正黑體" panose="020B0604030504040204" pitchFamily="34" charset="-120"/>
              </a:rPr>
              <a:t>在水流中作工</a:t>
            </a:r>
            <a:r>
              <a:rPr kumimoji="1" lang="zh-TW" altLang="en-US" sz="3600" dirty="0">
                <a:solidFill>
                  <a:prstClr val="white"/>
                </a:solidFill>
                <a:latin typeface="微軟正黑體" panose="020B0604030504040204" pitchFamily="34" charset="-120"/>
              </a:rPr>
              <a:t>。</a:t>
            </a:r>
            <a:endParaRPr kumimoji="1" lang="en-US" altLang="zh-TW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677312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群組 54">
            <a:extLst>
              <a:ext uri="{FF2B5EF4-FFF2-40B4-BE49-F238E27FC236}">
                <a16:creationId xmlns:a16="http://schemas.microsoft.com/office/drawing/2014/main" id="{4237DD6C-8399-644D-BAF1-FFA4EDFA0A40}"/>
              </a:ext>
            </a:extLst>
          </p:cNvPr>
          <p:cNvGrpSpPr/>
          <p:nvPr/>
        </p:nvGrpSpPr>
        <p:grpSpPr>
          <a:xfrm>
            <a:off x="5965035" y="4812479"/>
            <a:ext cx="5627653" cy="1082767"/>
            <a:chOff x="791307" y="5505053"/>
            <a:chExt cx="5627653" cy="1082767"/>
          </a:xfrm>
          <a:solidFill>
            <a:schemeClr val="accent6">
              <a:lumMod val="75000"/>
            </a:schemeClr>
          </a:solidFill>
        </p:grpSpPr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id="{E37E1100-B148-814B-935F-973A2333A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07" y="5505053"/>
              <a:ext cx="4533640" cy="1076325"/>
            </a:xfrm>
            <a:custGeom>
              <a:avLst/>
              <a:gdLst>
                <a:gd name="T0" fmla="*/ 553 w 3183"/>
                <a:gd name="T1" fmla="*/ 0 h 892"/>
                <a:gd name="T2" fmla="*/ 452 w 3183"/>
                <a:gd name="T3" fmla="*/ 0 h 892"/>
                <a:gd name="T4" fmla="*/ 373 w 3183"/>
                <a:gd name="T5" fmla="*/ 0 h 892"/>
                <a:gd name="T6" fmla="*/ 0 w 3183"/>
                <a:gd name="T7" fmla="*/ 588 h 892"/>
                <a:gd name="T8" fmla="*/ 8 w 3183"/>
                <a:gd name="T9" fmla="*/ 699 h 892"/>
                <a:gd name="T10" fmla="*/ 375 w 3183"/>
                <a:gd name="T11" fmla="*/ 699 h 892"/>
                <a:gd name="T12" fmla="*/ 375 w 3183"/>
                <a:gd name="T13" fmla="*/ 892 h 892"/>
                <a:gd name="T14" fmla="*/ 452 w 3183"/>
                <a:gd name="T15" fmla="*/ 892 h 892"/>
                <a:gd name="T16" fmla="*/ 553 w 3183"/>
                <a:gd name="T17" fmla="*/ 892 h 892"/>
                <a:gd name="T18" fmla="*/ 3183 w 3183"/>
                <a:gd name="T19" fmla="*/ 892 h 892"/>
                <a:gd name="T20" fmla="*/ 3183 w 3183"/>
                <a:gd name="T21" fmla="*/ 0 h 892"/>
                <a:gd name="T22" fmla="*/ 553 w 3183"/>
                <a:gd name="T23" fmla="*/ 0 h 892"/>
                <a:gd name="T24" fmla="*/ 375 w 3183"/>
                <a:gd name="T25" fmla="*/ 558 h 892"/>
                <a:gd name="T26" fmla="*/ 176 w 3183"/>
                <a:gd name="T27" fmla="*/ 558 h 892"/>
                <a:gd name="T28" fmla="*/ 363 w 3183"/>
                <a:gd name="T29" fmla="*/ 263 h 892"/>
                <a:gd name="T30" fmla="*/ 375 w 3183"/>
                <a:gd name="T31" fmla="*/ 242 h 892"/>
                <a:gd name="T32" fmla="*/ 375 w 3183"/>
                <a:gd name="T33" fmla="*/ 55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3" h="892">
                  <a:moveTo>
                    <a:pt x="553" y="0"/>
                  </a:moveTo>
                  <a:lnTo>
                    <a:pt x="452" y="0"/>
                  </a:lnTo>
                  <a:lnTo>
                    <a:pt x="373" y="0"/>
                  </a:lnTo>
                  <a:lnTo>
                    <a:pt x="0" y="588"/>
                  </a:lnTo>
                  <a:lnTo>
                    <a:pt x="8" y="699"/>
                  </a:lnTo>
                  <a:lnTo>
                    <a:pt x="375" y="699"/>
                  </a:lnTo>
                  <a:lnTo>
                    <a:pt x="375" y="892"/>
                  </a:lnTo>
                  <a:lnTo>
                    <a:pt x="452" y="892"/>
                  </a:lnTo>
                  <a:lnTo>
                    <a:pt x="553" y="892"/>
                  </a:lnTo>
                  <a:lnTo>
                    <a:pt x="3183" y="892"/>
                  </a:lnTo>
                  <a:lnTo>
                    <a:pt x="3183" y="0"/>
                  </a:lnTo>
                  <a:lnTo>
                    <a:pt x="553" y="0"/>
                  </a:lnTo>
                  <a:close/>
                  <a:moveTo>
                    <a:pt x="375" y="558"/>
                  </a:moveTo>
                  <a:lnTo>
                    <a:pt x="176" y="558"/>
                  </a:lnTo>
                  <a:lnTo>
                    <a:pt x="363" y="263"/>
                  </a:lnTo>
                  <a:lnTo>
                    <a:pt x="375" y="242"/>
                  </a:lnTo>
                  <a:lnTo>
                    <a:pt x="375" y="5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E5CB2BE-ED1C-9F42-BF2C-F844B781D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052" y="5505053"/>
              <a:ext cx="456858" cy="1076325"/>
            </a:xfrm>
            <a:custGeom>
              <a:avLst/>
              <a:gdLst>
                <a:gd name="T0" fmla="*/ 2 w 210"/>
                <a:gd name="T1" fmla="*/ 0 h 584"/>
                <a:gd name="T2" fmla="*/ 0 w 210"/>
                <a:gd name="T3" fmla="*/ 0 h 584"/>
                <a:gd name="T4" fmla="*/ 0 w 210"/>
                <a:gd name="T5" fmla="*/ 366 h 584"/>
                <a:gd name="T6" fmla="*/ 67 w 210"/>
                <a:gd name="T7" fmla="*/ 366 h 584"/>
                <a:gd name="T8" fmla="*/ 67 w 210"/>
                <a:gd name="T9" fmla="*/ 459 h 584"/>
                <a:gd name="T10" fmla="*/ 0 w 210"/>
                <a:gd name="T11" fmla="*/ 459 h 584"/>
                <a:gd name="T12" fmla="*/ 0 w 210"/>
                <a:gd name="T13" fmla="*/ 584 h 584"/>
                <a:gd name="T14" fmla="*/ 2 w 210"/>
                <a:gd name="T15" fmla="*/ 584 h 584"/>
                <a:gd name="T16" fmla="*/ 210 w 210"/>
                <a:gd name="T17" fmla="*/ 584 h 584"/>
                <a:gd name="T18" fmla="*/ 2 w 210"/>
                <a:gd name="T1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584">
                  <a:moveTo>
                    <a:pt x="2" y="0"/>
                  </a:moveTo>
                  <a:lnTo>
                    <a:pt x="0" y="0"/>
                  </a:lnTo>
                  <a:lnTo>
                    <a:pt x="0" y="366"/>
                  </a:lnTo>
                  <a:lnTo>
                    <a:pt x="67" y="366"/>
                  </a:lnTo>
                  <a:lnTo>
                    <a:pt x="67" y="459"/>
                  </a:lnTo>
                  <a:lnTo>
                    <a:pt x="0" y="459"/>
                  </a:lnTo>
                  <a:lnTo>
                    <a:pt x="0" y="584"/>
                  </a:lnTo>
                  <a:lnTo>
                    <a:pt x="2" y="584"/>
                  </a:lnTo>
                  <a:lnTo>
                    <a:pt x="210" y="58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8" name="Rectangle 71">
              <a:extLst>
                <a:ext uri="{FF2B5EF4-FFF2-40B4-BE49-F238E27FC236}">
                  <a16:creationId xmlns:a16="http://schemas.microsoft.com/office/drawing/2014/main" id="{EC03ECC9-2666-644F-9E2D-08C020A4A271}"/>
                </a:ext>
              </a:extLst>
            </p:cNvPr>
            <p:cNvSpPr/>
            <p:nvPr/>
          </p:nvSpPr>
          <p:spPr>
            <a:xfrm>
              <a:off x="6322690" y="5511494"/>
              <a:ext cx="96270" cy="107632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5BF42400-1C6F-8145-AA14-048ED950F318}"/>
                </a:ext>
              </a:extLst>
            </p:cNvPr>
            <p:cNvSpPr/>
            <p:nvPr/>
          </p:nvSpPr>
          <p:spPr>
            <a:xfrm>
              <a:off x="5324947" y="5505053"/>
              <a:ext cx="985858" cy="10742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26" name="TextBox 53">
            <a:extLst>
              <a:ext uri="{FF2B5EF4-FFF2-40B4-BE49-F238E27FC236}">
                <a16:creationId xmlns:a16="http://schemas.microsoft.com/office/drawing/2014/main" id="{D90ABB18-D91D-134B-B137-CE95D3345990}"/>
              </a:ext>
            </a:extLst>
          </p:cNvPr>
          <p:cNvSpPr txBox="1"/>
          <p:nvPr/>
        </p:nvSpPr>
        <p:spPr>
          <a:xfrm>
            <a:off x="305479" y="223038"/>
            <a:ext cx="8930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李常受文集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1975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～</a:t>
            </a:r>
            <a:r>
              <a:rPr lang="en-US" altLang="zh-TW" sz="4000" b="1" dirty="0">
                <a:latin typeface="Open Sans Extrabold" charset="0"/>
                <a:ea typeface="Open Sans Extrabold" charset="0"/>
                <a:cs typeface="Open Sans Extrabold" charset="0"/>
              </a:rPr>
              <a:t>1976</a:t>
            </a:r>
            <a:r>
              <a:rPr lang="zh-TW" altLang="en-US" sz="4000" b="1" dirty="0">
                <a:latin typeface="Open Sans Extrabold" charset="0"/>
                <a:ea typeface="Open Sans Extrabold" charset="0"/>
                <a:cs typeface="Open Sans Extrabold" charset="0"/>
              </a:rPr>
              <a:t>年展覽內容單元</a:t>
            </a:r>
            <a:endParaRPr lang="en-US" sz="4000" b="1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grpSp>
        <p:nvGrpSpPr>
          <p:cNvPr id="27" name="Group 54">
            <a:extLst>
              <a:ext uri="{FF2B5EF4-FFF2-40B4-BE49-F238E27FC236}">
                <a16:creationId xmlns:a16="http://schemas.microsoft.com/office/drawing/2014/main" id="{152290EF-6AC3-D14C-8697-147CE4E2D408}"/>
              </a:ext>
            </a:extLst>
          </p:cNvPr>
          <p:cNvGrpSpPr/>
          <p:nvPr/>
        </p:nvGrpSpPr>
        <p:grpSpPr>
          <a:xfrm>
            <a:off x="444999" y="980274"/>
            <a:ext cx="5237778" cy="74796"/>
            <a:chOff x="5012716" y="1129776"/>
            <a:chExt cx="3148718" cy="103072"/>
          </a:xfrm>
        </p:grpSpPr>
        <p:sp>
          <p:nvSpPr>
            <p:cNvPr id="28" name="Rounded Rectangle 55">
              <a:extLst>
                <a:ext uri="{FF2B5EF4-FFF2-40B4-BE49-F238E27FC236}">
                  <a16:creationId xmlns:a16="http://schemas.microsoft.com/office/drawing/2014/main" id="{50C76994-05DD-C34A-81A9-F26F4E88D61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29" name="Rounded Rectangle 56">
              <a:extLst>
                <a:ext uri="{FF2B5EF4-FFF2-40B4-BE49-F238E27FC236}">
                  <a16:creationId xmlns:a16="http://schemas.microsoft.com/office/drawing/2014/main" id="{FD55AB6E-AB26-2C40-B205-D95476F37B43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30" name="Rounded Rectangle 57">
              <a:extLst>
                <a:ext uri="{FF2B5EF4-FFF2-40B4-BE49-F238E27FC236}">
                  <a16:creationId xmlns:a16="http://schemas.microsoft.com/office/drawing/2014/main" id="{E86043C9-A7DF-BE40-B880-CA976532D75A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9BA15A56-9D95-3B48-A8E3-A287B1E071E1}"/>
              </a:ext>
            </a:extLst>
          </p:cNvPr>
          <p:cNvGrpSpPr/>
          <p:nvPr/>
        </p:nvGrpSpPr>
        <p:grpSpPr>
          <a:xfrm>
            <a:off x="305479" y="3118863"/>
            <a:ext cx="5497339" cy="1093498"/>
            <a:chOff x="946329" y="1878269"/>
            <a:chExt cx="5497339" cy="1093498"/>
          </a:xfrm>
          <a:solidFill>
            <a:schemeClr val="accent3">
              <a:lumMod val="75000"/>
            </a:schemeClr>
          </a:solidFill>
        </p:grpSpPr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1231940-EB60-1D44-A6E8-13B7BECC1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329" y="1890513"/>
              <a:ext cx="4496602" cy="1080689"/>
            </a:xfrm>
            <a:custGeom>
              <a:avLst/>
              <a:gdLst>
                <a:gd name="T0" fmla="*/ 199 w 3065"/>
                <a:gd name="T1" fmla="*/ 0 h 892"/>
                <a:gd name="T2" fmla="*/ 185 w 3065"/>
                <a:gd name="T3" fmla="*/ 0 h 892"/>
                <a:gd name="T4" fmla="*/ 0 w 3065"/>
                <a:gd name="T5" fmla="*/ 101 h 892"/>
                <a:gd name="T6" fmla="*/ 0 w 3065"/>
                <a:gd name="T7" fmla="*/ 232 h 892"/>
                <a:gd name="T8" fmla="*/ 144 w 3065"/>
                <a:gd name="T9" fmla="*/ 154 h 892"/>
                <a:gd name="T10" fmla="*/ 144 w 3065"/>
                <a:gd name="T11" fmla="*/ 778 h 892"/>
                <a:gd name="T12" fmla="*/ 5 w 3065"/>
                <a:gd name="T13" fmla="*/ 778 h 892"/>
                <a:gd name="T14" fmla="*/ 5 w 3065"/>
                <a:gd name="T15" fmla="*/ 892 h 892"/>
                <a:gd name="T16" fmla="*/ 199 w 3065"/>
                <a:gd name="T17" fmla="*/ 892 h 892"/>
                <a:gd name="T18" fmla="*/ 421 w 3065"/>
                <a:gd name="T19" fmla="*/ 892 h 892"/>
                <a:gd name="T20" fmla="*/ 3065 w 3065"/>
                <a:gd name="T21" fmla="*/ 892 h 892"/>
                <a:gd name="T22" fmla="*/ 3065 w 3065"/>
                <a:gd name="T23" fmla="*/ 0 h 892"/>
                <a:gd name="T24" fmla="*/ 300 w 3065"/>
                <a:gd name="T25" fmla="*/ 0 h 892"/>
                <a:gd name="T26" fmla="*/ 199 w 3065"/>
                <a:gd name="T27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65" h="892">
                  <a:moveTo>
                    <a:pt x="199" y="0"/>
                  </a:moveTo>
                  <a:lnTo>
                    <a:pt x="185" y="0"/>
                  </a:lnTo>
                  <a:lnTo>
                    <a:pt x="0" y="101"/>
                  </a:lnTo>
                  <a:lnTo>
                    <a:pt x="0" y="232"/>
                  </a:lnTo>
                  <a:lnTo>
                    <a:pt x="144" y="154"/>
                  </a:lnTo>
                  <a:lnTo>
                    <a:pt x="144" y="778"/>
                  </a:lnTo>
                  <a:lnTo>
                    <a:pt x="5" y="778"/>
                  </a:lnTo>
                  <a:lnTo>
                    <a:pt x="5" y="892"/>
                  </a:lnTo>
                  <a:lnTo>
                    <a:pt x="199" y="892"/>
                  </a:lnTo>
                  <a:lnTo>
                    <a:pt x="421" y="892"/>
                  </a:lnTo>
                  <a:lnTo>
                    <a:pt x="3065" y="892"/>
                  </a:lnTo>
                  <a:lnTo>
                    <a:pt x="3065" y="0"/>
                  </a:lnTo>
                  <a:lnTo>
                    <a:pt x="300" y="0"/>
                  </a:lnTo>
                  <a:lnTo>
                    <a:pt x="1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128C6B93-0291-8342-B551-C7DF928AA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629" y="1878269"/>
              <a:ext cx="441451" cy="1076324"/>
            </a:xfrm>
            <a:custGeom>
              <a:avLst/>
              <a:gdLst>
                <a:gd name="T0" fmla="*/ 202 w 202"/>
                <a:gd name="T1" fmla="*/ 576 h 576"/>
                <a:gd name="T2" fmla="*/ 0 w 202"/>
                <a:gd name="T3" fmla="*/ 0 h 576"/>
                <a:gd name="T4" fmla="*/ 0 w 202"/>
                <a:gd name="T5" fmla="*/ 500 h 576"/>
                <a:gd name="T6" fmla="*/ 79 w 202"/>
                <a:gd name="T7" fmla="*/ 500 h 576"/>
                <a:gd name="T8" fmla="*/ 79 w 202"/>
                <a:gd name="T9" fmla="*/ 576 h 576"/>
                <a:gd name="T10" fmla="*/ 202 w 202"/>
                <a:gd name="T11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6">
                  <a:moveTo>
                    <a:pt x="202" y="576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79" y="500"/>
                  </a:lnTo>
                  <a:lnTo>
                    <a:pt x="79" y="576"/>
                  </a:lnTo>
                  <a:lnTo>
                    <a:pt x="202" y="57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0" name="Rectangle 62">
              <a:extLst>
                <a:ext uri="{FF2B5EF4-FFF2-40B4-BE49-F238E27FC236}">
                  <a16:creationId xmlns:a16="http://schemas.microsoft.com/office/drawing/2014/main" id="{07949167-B7C2-1F40-A6B6-F86162F2F55F}"/>
                </a:ext>
              </a:extLst>
            </p:cNvPr>
            <p:cNvSpPr/>
            <p:nvPr/>
          </p:nvSpPr>
          <p:spPr>
            <a:xfrm>
              <a:off x="6323627" y="1890512"/>
              <a:ext cx="120041" cy="108069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9A49666B-8B8B-9045-AC15-7BB8AC3D1A13}"/>
                </a:ext>
              </a:extLst>
            </p:cNvPr>
            <p:cNvSpPr/>
            <p:nvPr/>
          </p:nvSpPr>
          <p:spPr>
            <a:xfrm>
              <a:off x="5442930" y="1890512"/>
              <a:ext cx="880697" cy="10812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C71BA57B-5FDC-5A48-85FE-611025D13243}"/>
              </a:ext>
            </a:extLst>
          </p:cNvPr>
          <p:cNvGrpSpPr/>
          <p:nvPr/>
        </p:nvGrpSpPr>
        <p:grpSpPr>
          <a:xfrm>
            <a:off x="305479" y="4809310"/>
            <a:ext cx="5497339" cy="1085632"/>
            <a:chOff x="933507" y="3063146"/>
            <a:chExt cx="5497339" cy="1085632"/>
          </a:xfrm>
        </p:grpSpPr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560F9677-9D88-2F4F-AC72-D64F7A0F6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507" y="3064299"/>
              <a:ext cx="4509426" cy="1081368"/>
            </a:xfrm>
            <a:custGeom>
              <a:avLst/>
              <a:gdLst>
                <a:gd name="T0" fmla="*/ 176 w 1850"/>
                <a:gd name="T1" fmla="*/ 0 h 523"/>
                <a:gd name="T2" fmla="*/ 105 w 1850"/>
                <a:gd name="T3" fmla="*/ 13 h 523"/>
                <a:gd name="T4" fmla="*/ 48 w 1850"/>
                <a:gd name="T5" fmla="*/ 50 h 523"/>
                <a:gd name="T6" fmla="*/ 13 w 1850"/>
                <a:gd name="T7" fmla="*/ 104 h 523"/>
                <a:gd name="T8" fmla="*/ 0 w 1850"/>
                <a:gd name="T9" fmla="*/ 169 h 523"/>
                <a:gd name="T10" fmla="*/ 103 w 1850"/>
                <a:gd name="T11" fmla="*/ 169 h 523"/>
                <a:gd name="T12" fmla="*/ 108 w 1850"/>
                <a:gd name="T13" fmla="*/ 134 h 523"/>
                <a:gd name="T14" fmla="*/ 122 w 1850"/>
                <a:gd name="T15" fmla="*/ 107 h 523"/>
                <a:gd name="T16" fmla="*/ 146 w 1850"/>
                <a:gd name="T17" fmla="*/ 89 h 523"/>
                <a:gd name="T18" fmla="*/ 178 w 1850"/>
                <a:gd name="T19" fmla="*/ 82 h 523"/>
                <a:gd name="T20" fmla="*/ 227 w 1850"/>
                <a:gd name="T21" fmla="*/ 102 h 523"/>
                <a:gd name="T22" fmla="*/ 245 w 1850"/>
                <a:gd name="T23" fmla="*/ 156 h 523"/>
                <a:gd name="T24" fmla="*/ 241 w 1850"/>
                <a:gd name="T25" fmla="*/ 180 h 523"/>
                <a:gd name="T26" fmla="*/ 230 w 1850"/>
                <a:gd name="T27" fmla="*/ 206 h 523"/>
                <a:gd name="T28" fmla="*/ 209 w 1850"/>
                <a:gd name="T29" fmla="*/ 237 h 523"/>
                <a:gd name="T30" fmla="*/ 177 w 1850"/>
                <a:gd name="T31" fmla="*/ 275 h 523"/>
                <a:gd name="T32" fmla="*/ 10 w 1850"/>
                <a:gd name="T33" fmla="*/ 453 h 523"/>
                <a:gd name="T34" fmla="*/ 10 w 1850"/>
                <a:gd name="T35" fmla="*/ 523 h 523"/>
                <a:gd name="T36" fmla="*/ 134 w 1850"/>
                <a:gd name="T37" fmla="*/ 523 h 523"/>
                <a:gd name="T38" fmla="*/ 356 w 1850"/>
                <a:gd name="T39" fmla="*/ 523 h 523"/>
                <a:gd name="T40" fmla="*/ 364 w 1850"/>
                <a:gd name="T41" fmla="*/ 523 h 523"/>
                <a:gd name="T42" fmla="*/ 1850 w 1850"/>
                <a:gd name="T43" fmla="*/ 523 h 523"/>
                <a:gd name="T44" fmla="*/ 1850 w 1850"/>
                <a:gd name="T45" fmla="*/ 0 h 523"/>
                <a:gd name="T46" fmla="*/ 171 w 1850"/>
                <a:gd name="T47" fmla="*/ 0 h 523"/>
                <a:gd name="T48" fmla="*/ 176 w 1850"/>
                <a:gd name="T4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0" h="523">
                  <a:moveTo>
                    <a:pt x="176" y="0"/>
                  </a:moveTo>
                  <a:cubicBezTo>
                    <a:pt x="150" y="0"/>
                    <a:pt x="126" y="5"/>
                    <a:pt x="105" y="13"/>
                  </a:cubicBezTo>
                  <a:cubicBezTo>
                    <a:pt x="83" y="22"/>
                    <a:pt x="64" y="34"/>
                    <a:pt x="48" y="50"/>
                  </a:cubicBezTo>
                  <a:cubicBezTo>
                    <a:pt x="33" y="65"/>
                    <a:pt x="21" y="83"/>
                    <a:pt x="13" y="104"/>
                  </a:cubicBezTo>
                  <a:cubicBezTo>
                    <a:pt x="4" y="124"/>
                    <a:pt x="0" y="146"/>
                    <a:pt x="0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57"/>
                    <a:pt x="105" y="145"/>
                    <a:pt x="108" y="134"/>
                  </a:cubicBezTo>
                  <a:cubicBezTo>
                    <a:pt x="111" y="124"/>
                    <a:pt x="116" y="115"/>
                    <a:pt x="122" y="107"/>
                  </a:cubicBezTo>
                  <a:cubicBezTo>
                    <a:pt x="129" y="99"/>
                    <a:pt x="136" y="93"/>
                    <a:pt x="146" y="89"/>
                  </a:cubicBezTo>
                  <a:cubicBezTo>
                    <a:pt x="155" y="85"/>
                    <a:pt x="166" y="82"/>
                    <a:pt x="178" y="82"/>
                  </a:cubicBezTo>
                  <a:cubicBezTo>
                    <a:pt x="199" y="82"/>
                    <a:pt x="216" y="89"/>
                    <a:pt x="227" y="102"/>
                  </a:cubicBezTo>
                  <a:cubicBezTo>
                    <a:pt x="239" y="115"/>
                    <a:pt x="245" y="133"/>
                    <a:pt x="245" y="156"/>
                  </a:cubicBezTo>
                  <a:cubicBezTo>
                    <a:pt x="245" y="164"/>
                    <a:pt x="244" y="172"/>
                    <a:pt x="241" y="180"/>
                  </a:cubicBezTo>
                  <a:cubicBezTo>
                    <a:pt x="239" y="188"/>
                    <a:pt x="235" y="197"/>
                    <a:pt x="230" y="206"/>
                  </a:cubicBezTo>
                  <a:cubicBezTo>
                    <a:pt x="225" y="216"/>
                    <a:pt x="218" y="226"/>
                    <a:pt x="209" y="237"/>
                  </a:cubicBezTo>
                  <a:cubicBezTo>
                    <a:pt x="200" y="249"/>
                    <a:pt x="190" y="261"/>
                    <a:pt x="177" y="275"/>
                  </a:cubicBezTo>
                  <a:cubicBezTo>
                    <a:pt x="10" y="453"/>
                    <a:pt x="10" y="453"/>
                    <a:pt x="10" y="453"/>
                  </a:cubicBezTo>
                  <a:cubicBezTo>
                    <a:pt x="10" y="523"/>
                    <a:pt x="10" y="523"/>
                    <a:pt x="10" y="523"/>
                  </a:cubicBezTo>
                  <a:cubicBezTo>
                    <a:pt x="134" y="523"/>
                    <a:pt x="134" y="523"/>
                    <a:pt x="134" y="523"/>
                  </a:cubicBezTo>
                  <a:cubicBezTo>
                    <a:pt x="356" y="523"/>
                    <a:pt x="356" y="523"/>
                    <a:pt x="356" y="523"/>
                  </a:cubicBezTo>
                  <a:cubicBezTo>
                    <a:pt x="364" y="523"/>
                    <a:pt x="364" y="523"/>
                    <a:pt x="364" y="523"/>
                  </a:cubicBezTo>
                  <a:cubicBezTo>
                    <a:pt x="1850" y="523"/>
                    <a:pt x="1850" y="523"/>
                    <a:pt x="1850" y="523"/>
                  </a:cubicBezTo>
                  <a:cubicBezTo>
                    <a:pt x="1850" y="0"/>
                    <a:pt x="1850" y="0"/>
                    <a:pt x="185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5" y="0"/>
                    <a:pt x="1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28EDAC7E-F3D5-7E4C-83F2-F63835CF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159" y="3266550"/>
              <a:ext cx="854492" cy="875062"/>
            </a:xfrm>
            <a:custGeom>
              <a:avLst/>
              <a:gdLst>
                <a:gd name="T0" fmla="*/ 228 w 228"/>
                <a:gd name="T1" fmla="*/ 274 h 274"/>
                <a:gd name="T2" fmla="*/ 131 w 228"/>
                <a:gd name="T3" fmla="*/ 0 h 274"/>
                <a:gd name="T4" fmla="*/ 134 w 228"/>
                <a:gd name="T5" fmla="*/ 29 h 274"/>
                <a:gd name="T6" fmla="*/ 129 w 228"/>
                <a:gd name="T7" fmla="*/ 62 h 274"/>
                <a:gd name="T8" fmla="*/ 114 w 228"/>
                <a:gd name="T9" fmla="*/ 93 h 274"/>
                <a:gd name="T10" fmla="*/ 90 w 228"/>
                <a:gd name="T11" fmla="*/ 125 h 274"/>
                <a:gd name="T12" fmla="*/ 60 w 228"/>
                <a:gd name="T13" fmla="*/ 158 h 274"/>
                <a:gd name="T14" fmla="*/ 0 w 228"/>
                <a:gd name="T15" fmla="*/ 220 h 274"/>
                <a:gd name="T16" fmla="*/ 145 w 228"/>
                <a:gd name="T17" fmla="*/ 220 h 274"/>
                <a:gd name="T18" fmla="*/ 145 w 228"/>
                <a:gd name="T19" fmla="*/ 274 h 274"/>
                <a:gd name="T20" fmla="*/ 228 w 228"/>
                <a:gd name="T2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74">
                  <a:moveTo>
                    <a:pt x="228" y="274"/>
                  </a:moveTo>
                  <a:cubicBezTo>
                    <a:pt x="156" y="70"/>
                    <a:pt x="136" y="15"/>
                    <a:pt x="131" y="0"/>
                  </a:cubicBezTo>
                  <a:cubicBezTo>
                    <a:pt x="133" y="9"/>
                    <a:pt x="134" y="19"/>
                    <a:pt x="134" y="29"/>
                  </a:cubicBezTo>
                  <a:cubicBezTo>
                    <a:pt x="134" y="40"/>
                    <a:pt x="133" y="51"/>
                    <a:pt x="129" y="62"/>
                  </a:cubicBezTo>
                  <a:cubicBezTo>
                    <a:pt x="126" y="72"/>
                    <a:pt x="121" y="83"/>
                    <a:pt x="114" y="93"/>
                  </a:cubicBezTo>
                  <a:cubicBezTo>
                    <a:pt x="107" y="103"/>
                    <a:pt x="100" y="114"/>
                    <a:pt x="90" y="125"/>
                  </a:cubicBezTo>
                  <a:cubicBezTo>
                    <a:pt x="81" y="135"/>
                    <a:pt x="71" y="147"/>
                    <a:pt x="60" y="1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5" y="220"/>
                    <a:pt x="145" y="220"/>
                    <a:pt x="145" y="220"/>
                  </a:cubicBezTo>
                  <a:cubicBezTo>
                    <a:pt x="145" y="274"/>
                    <a:pt x="145" y="274"/>
                    <a:pt x="145" y="274"/>
                  </a:cubicBezTo>
                  <a:cubicBezTo>
                    <a:pt x="228" y="274"/>
                    <a:pt x="228" y="274"/>
                    <a:pt x="228" y="2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5" name="Rectangle 63">
              <a:extLst>
                <a:ext uri="{FF2B5EF4-FFF2-40B4-BE49-F238E27FC236}">
                  <a16:creationId xmlns:a16="http://schemas.microsoft.com/office/drawing/2014/main" id="{CDCFC4AC-CFDE-3F4C-B5B4-D6E34D166D5D}"/>
                </a:ext>
              </a:extLst>
            </p:cNvPr>
            <p:cNvSpPr/>
            <p:nvPr/>
          </p:nvSpPr>
          <p:spPr>
            <a:xfrm>
              <a:off x="6334576" y="3064299"/>
              <a:ext cx="96270" cy="108447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D62BFF7F-2B14-8B45-9A7D-8992EFC8478A}"/>
                </a:ext>
              </a:extLst>
            </p:cNvPr>
            <p:cNvSpPr/>
            <p:nvPr/>
          </p:nvSpPr>
          <p:spPr>
            <a:xfrm>
              <a:off x="5442929" y="3063146"/>
              <a:ext cx="891648" cy="1085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47" name="TextBox 74">
            <a:extLst>
              <a:ext uri="{FF2B5EF4-FFF2-40B4-BE49-F238E27FC236}">
                <a16:creationId xmlns:a16="http://schemas.microsoft.com/office/drawing/2014/main" id="{5CC443D5-EDD6-4C40-8BB3-9960C993C07D}"/>
              </a:ext>
            </a:extLst>
          </p:cNvPr>
          <p:cNvSpPr txBox="1"/>
          <p:nvPr/>
        </p:nvSpPr>
        <p:spPr>
          <a:xfrm>
            <a:off x="1407882" y="507002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三一神之真理的辯證</a:t>
            </a:r>
          </a:p>
        </p:txBody>
      </p:sp>
      <p:sp>
        <p:nvSpPr>
          <p:cNvPr id="48" name="TextBox 74">
            <a:extLst>
              <a:ext uri="{FF2B5EF4-FFF2-40B4-BE49-F238E27FC236}">
                <a16:creationId xmlns:a16="http://schemas.microsoft.com/office/drawing/2014/main" id="{19C29932-10A7-6A43-9592-D48762E06CCD}"/>
              </a:ext>
            </a:extLst>
          </p:cNvPr>
          <p:cNvSpPr txBox="1"/>
          <p:nvPr/>
        </p:nvSpPr>
        <p:spPr>
          <a:xfrm>
            <a:off x="1407882" y="3390244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召會乃是耶穌的見證</a:t>
            </a:r>
          </a:p>
        </p:txBody>
      </p: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41CF9011-8C90-6441-B485-3C5644CB34D9}"/>
              </a:ext>
            </a:extLst>
          </p:cNvPr>
          <p:cNvGrpSpPr/>
          <p:nvPr/>
        </p:nvGrpSpPr>
        <p:grpSpPr>
          <a:xfrm>
            <a:off x="6059095" y="3104746"/>
            <a:ext cx="5520024" cy="1085632"/>
            <a:chOff x="885367" y="4255360"/>
            <a:chExt cx="5520024" cy="1085632"/>
          </a:xfrm>
          <a:solidFill>
            <a:schemeClr val="accent2">
              <a:lumMod val="75000"/>
            </a:schemeClr>
          </a:solidFill>
        </p:grpSpPr>
        <p:sp>
          <p:nvSpPr>
            <p:cNvPr id="50" name="Freeform 35">
              <a:extLst>
                <a:ext uri="{FF2B5EF4-FFF2-40B4-BE49-F238E27FC236}">
                  <a16:creationId xmlns:a16="http://schemas.microsoft.com/office/drawing/2014/main" id="{6B21E024-1589-0D4F-B63E-75E6975BD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67" y="4256378"/>
              <a:ext cx="4496607" cy="1084614"/>
            </a:xfrm>
            <a:custGeom>
              <a:avLst/>
              <a:gdLst>
                <a:gd name="T0" fmla="*/ 170 w 1845"/>
                <a:gd name="T1" fmla="*/ 0 h 523"/>
                <a:gd name="T2" fmla="*/ 108 w 1845"/>
                <a:gd name="T3" fmla="*/ 10 h 523"/>
                <a:gd name="T4" fmla="*/ 55 w 1845"/>
                <a:gd name="T5" fmla="*/ 38 h 523"/>
                <a:gd name="T6" fmla="*/ 20 w 1845"/>
                <a:gd name="T7" fmla="*/ 82 h 523"/>
                <a:gd name="T8" fmla="*/ 7 w 1845"/>
                <a:gd name="T9" fmla="*/ 139 h 523"/>
                <a:gd name="T10" fmla="*/ 108 w 1845"/>
                <a:gd name="T11" fmla="*/ 139 h 523"/>
                <a:gd name="T12" fmla="*/ 113 w 1845"/>
                <a:gd name="T13" fmla="*/ 115 h 523"/>
                <a:gd name="T14" fmla="*/ 128 w 1845"/>
                <a:gd name="T15" fmla="*/ 97 h 523"/>
                <a:gd name="T16" fmla="*/ 150 w 1845"/>
                <a:gd name="T17" fmla="*/ 86 h 523"/>
                <a:gd name="T18" fmla="*/ 176 w 1845"/>
                <a:gd name="T19" fmla="*/ 82 h 523"/>
                <a:gd name="T20" fmla="*/ 206 w 1845"/>
                <a:gd name="T21" fmla="*/ 87 h 523"/>
                <a:gd name="T22" fmla="*/ 228 w 1845"/>
                <a:gd name="T23" fmla="*/ 100 h 523"/>
                <a:gd name="T24" fmla="*/ 241 w 1845"/>
                <a:gd name="T25" fmla="*/ 121 h 523"/>
                <a:gd name="T26" fmla="*/ 245 w 1845"/>
                <a:gd name="T27" fmla="*/ 147 h 523"/>
                <a:gd name="T28" fmla="*/ 226 w 1845"/>
                <a:gd name="T29" fmla="*/ 198 h 523"/>
                <a:gd name="T30" fmla="*/ 169 w 1845"/>
                <a:gd name="T31" fmla="*/ 217 h 523"/>
                <a:gd name="T32" fmla="*/ 115 w 1845"/>
                <a:gd name="T33" fmla="*/ 217 h 523"/>
                <a:gd name="T34" fmla="*/ 115 w 1845"/>
                <a:gd name="T35" fmla="*/ 296 h 523"/>
                <a:gd name="T36" fmla="*/ 169 w 1845"/>
                <a:gd name="T37" fmla="*/ 296 h 523"/>
                <a:gd name="T38" fmla="*/ 204 w 1845"/>
                <a:gd name="T39" fmla="*/ 300 h 523"/>
                <a:gd name="T40" fmla="*/ 230 w 1845"/>
                <a:gd name="T41" fmla="*/ 314 h 523"/>
                <a:gd name="T42" fmla="*/ 247 w 1845"/>
                <a:gd name="T43" fmla="*/ 337 h 523"/>
                <a:gd name="T44" fmla="*/ 253 w 1845"/>
                <a:gd name="T45" fmla="*/ 372 h 523"/>
                <a:gd name="T46" fmla="*/ 248 w 1845"/>
                <a:gd name="T47" fmla="*/ 401 h 523"/>
                <a:gd name="T48" fmla="*/ 232 w 1845"/>
                <a:gd name="T49" fmla="*/ 423 h 523"/>
                <a:gd name="T50" fmla="*/ 208 w 1845"/>
                <a:gd name="T51" fmla="*/ 437 h 523"/>
                <a:gd name="T52" fmla="*/ 176 w 1845"/>
                <a:gd name="T53" fmla="*/ 442 h 523"/>
                <a:gd name="T54" fmla="*/ 146 w 1845"/>
                <a:gd name="T55" fmla="*/ 437 h 523"/>
                <a:gd name="T56" fmla="*/ 123 w 1845"/>
                <a:gd name="T57" fmla="*/ 423 h 523"/>
                <a:gd name="T58" fmla="*/ 107 w 1845"/>
                <a:gd name="T59" fmla="*/ 403 h 523"/>
                <a:gd name="T60" fmla="*/ 101 w 1845"/>
                <a:gd name="T61" fmla="*/ 377 h 523"/>
                <a:gd name="T62" fmla="*/ 0 w 1845"/>
                <a:gd name="T63" fmla="*/ 377 h 523"/>
                <a:gd name="T64" fmla="*/ 15 w 1845"/>
                <a:gd name="T65" fmla="*/ 442 h 523"/>
                <a:gd name="T66" fmla="*/ 54 w 1845"/>
                <a:gd name="T67" fmla="*/ 488 h 523"/>
                <a:gd name="T68" fmla="*/ 110 w 1845"/>
                <a:gd name="T69" fmla="*/ 514 h 523"/>
                <a:gd name="T70" fmla="*/ 170 w 1845"/>
                <a:gd name="T71" fmla="*/ 523 h 523"/>
                <a:gd name="T72" fmla="*/ 170 w 1845"/>
                <a:gd name="T73" fmla="*/ 523 h 523"/>
                <a:gd name="T74" fmla="*/ 1845 w 1845"/>
                <a:gd name="T75" fmla="*/ 523 h 523"/>
                <a:gd name="T76" fmla="*/ 1845 w 1845"/>
                <a:gd name="T77" fmla="*/ 0 h 523"/>
                <a:gd name="T78" fmla="*/ 170 w 1845"/>
                <a:gd name="T7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5" h="523">
                  <a:moveTo>
                    <a:pt x="170" y="0"/>
                  </a:moveTo>
                  <a:cubicBezTo>
                    <a:pt x="148" y="1"/>
                    <a:pt x="128" y="4"/>
                    <a:pt x="108" y="10"/>
                  </a:cubicBezTo>
                  <a:cubicBezTo>
                    <a:pt x="88" y="17"/>
                    <a:pt x="71" y="26"/>
                    <a:pt x="55" y="38"/>
                  </a:cubicBezTo>
                  <a:cubicBezTo>
                    <a:pt x="40" y="50"/>
                    <a:pt x="29" y="65"/>
                    <a:pt x="20" y="82"/>
                  </a:cubicBezTo>
                  <a:cubicBezTo>
                    <a:pt x="11" y="99"/>
                    <a:pt x="7" y="118"/>
                    <a:pt x="7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0"/>
                    <a:pt x="110" y="122"/>
                    <a:pt x="113" y="115"/>
                  </a:cubicBezTo>
                  <a:cubicBezTo>
                    <a:pt x="117" y="108"/>
                    <a:pt x="122" y="102"/>
                    <a:pt x="128" y="97"/>
                  </a:cubicBezTo>
                  <a:cubicBezTo>
                    <a:pt x="134" y="92"/>
                    <a:pt x="141" y="88"/>
                    <a:pt x="150" y="86"/>
                  </a:cubicBezTo>
                  <a:cubicBezTo>
                    <a:pt x="158" y="83"/>
                    <a:pt x="167" y="82"/>
                    <a:pt x="176" y="82"/>
                  </a:cubicBezTo>
                  <a:cubicBezTo>
                    <a:pt x="188" y="82"/>
                    <a:pt x="198" y="83"/>
                    <a:pt x="206" y="87"/>
                  </a:cubicBezTo>
                  <a:cubicBezTo>
                    <a:pt x="215" y="90"/>
                    <a:pt x="222" y="94"/>
                    <a:pt x="228" y="100"/>
                  </a:cubicBezTo>
                  <a:cubicBezTo>
                    <a:pt x="234" y="106"/>
                    <a:pt x="238" y="113"/>
                    <a:pt x="241" y="121"/>
                  </a:cubicBezTo>
                  <a:cubicBezTo>
                    <a:pt x="243" y="129"/>
                    <a:pt x="245" y="137"/>
                    <a:pt x="245" y="147"/>
                  </a:cubicBezTo>
                  <a:cubicBezTo>
                    <a:pt x="245" y="168"/>
                    <a:pt x="239" y="185"/>
                    <a:pt x="226" y="198"/>
                  </a:cubicBezTo>
                  <a:cubicBezTo>
                    <a:pt x="214" y="211"/>
                    <a:pt x="195" y="217"/>
                    <a:pt x="169" y="217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69" y="296"/>
                    <a:pt x="169" y="296"/>
                    <a:pt x="169" y="296"/>
                  </a:cubicBezTo>
                  <a:cubicBezTo>
                    <a:pt x="182" y="296"/>
                    <a:pt x="194" y="297"/>
                    <a:pt x="204" y="300"/>
                  </a:cubicBezTo>
                  <a:cubicBezTo>
                    <a:pt x="214" y="303"/>
                    <a:pt x="223" y="308"/>
                    <a:pt x="230" y="314"/>
                  </a:cubicBezTo>
                  <a:cubicBezTo>
                    <a:pt x="238" y="320"/>
                    <a:pt x="243" y="328"/>
                    <a:pt x="247" y="337"/>
                  </a:cubicBezTo>
                  <a:cubicBezTo>
                    <a:pt x="251" y="347"/>
                    <a:pt x="253" y="359"/>
                    <a:pt x="253" y="372"/>
                  </a:cubicBezTo>
                  <a:cubicBezTo>
                    <a:pt x="253" y="383"/>
                    <a:pt x="251" y="392"/>
                    <a:pt x="248" y="401"/>
                  </a:cubicBezTo>
                  <a:cubicBezTo>
                    <a:pt x="244" y="409"/>
                    <a:pt x="239" y="417"/>
                    <a:pt x="232" y="423"/>
                  </a:cubicBezTo>
                  <a:cubicBezTo>
                    <a:pt x="226" y="429"/>
                    <a:pt x="218" y="434"/>
                    <a:pt x="208" y="437"/>
                  </a:cubicBezTo>
                  <a:cubicBezTo>
                    <a:pt x="199" y="440"/>
                    <a:pt x="188" y="442"/>
                    <a:pt x="176" y="442"/>
                  </a:cubicBezTo>
                  <a:cubicBezTo>
                    <a:pt x="165" y="442"/>
                    <a:pt x="155" y="440"/>
                    <a:pt x="146" y="437"/>
                  </a:cubicBezTo>
                  <a:cubicBezTo>
                    <a:pt x="137" y="434"/>
                    <a:pt x="129" y="429"/>
                    <a:pt x="123" y="423"/>
                  </a:cubicBezTo>
                  <a:cubicBezTo>
                    <a:pt x="116" y="418"/>
                    <a:pt x="111" y="411"/>
                    <a:pt x="107" y="403"/>
                  </a:cubicBezTo>
                  <a:cubicBezTo>
                    <a:pt x="103" y="395"/>
                    <a:pt x="101" y="386"/>
                    <a:pt x="10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402"/>
                    <a:pt x="5" y="424"/>
                    <a:pt x="15" y="442"/>
                  </a:cubicBezTo>
                  <a:cubicBezTo>
                    <a:pt x="25" y="460"/>
                    <a:pt x="38" y="475"/>
                    <a:pt x="54" y="488"/>
                  </a:cubicBezTo>
                  <a:cubicBezTo>
                    <a:pt x="71" y="500"/>
                    <a:pt x="89" y="509"/>
                    <a:pt x="110" y="514"/>
                  </a:cubicBezTo>
                  <a:cubicBezTo>
                    <a:pt x="129" y="520"/>
                    <a:pt x="150" y="523"/>
                    <a:pt x="170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845" y="523"/>
                    <a:pt x="1845" y="523"/>
                    <a:pt x="1845" y="523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8B0BA1A7-F151-D748-A940-81A5F428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801" y="4485808"/>
              <a:ext cx="771447" cy="855184"/>
            </a:xfrm>
            <a:custGeom>
              <a:avLst/>
              <a:gdLst>
                <a:gd name="T0" fmla="*/ 112 w 206"/>
                <a:gd name="T1" fmla="*/ 0 h 267"/>
                <a:gd name="T2" fmla="*/ 114 w 206"/>
                <a:gd name="T3" fmla="*/ 21 h 267"/>
                <a:gd name="T4" fmla="*/ 110 w 206"/>
                <a:gd name="T5" fmla="*/ 43 h 267"/>
                <a:gd name="T6" fmla="*/ 100 w 206"/>
                <a:gd name="T7" fmla="*/ 62 h 267"/>
                <a:gd name="T8" fmla="*/ 84 w 206"/>
                <a:gd name="T9" fmla="*/ 79 h 267"/>
                <a:gd name="T10" fmla="*/ 63 w 206"/>
                <a:gd name="T11" fmla="*/ 93 h 267"/>
                <a:gd name="T12" fmla="*/ 105 w 206"/>
                <a:gd name="T13" fmla="*/ 122 h 267"/>
                <a:gd name="T14" fmla="*/ 119 w 206"/>
                <a:gd name="T15" fmla="*/ 170 h 267"/>
                <a:gd name="T16" fmla="*/ 110 w 206"/>
                <a:gd name="T17" fmla="*/ 211 h 267"/>
                <a:gd name="T18" fmla="*/ 85 w 206"/>
                <a:gd name="T19" fmla="*/ 241 h 267"/>
                <a:gd name="T20" fmla="*/ 47 w 206"/>
                <a:gd name="T21" fmla="*/ 260 h 267"/>
                <a:gd name="T22" fmla="*/ 0 w 206"/>
                <a:gd name="T23" fmla="*/ 267 h 267"/>
                <a:gd name="T24" fmla="*/ 206 w 206"/>
                <a:gd name="T25" fmla="*/ 267 h 267"/>
                <a:gd name="T26" fmla="*/ 112 w 206"/>
                <a:gd name="T2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67">
                  <a:moveTo>
                    <a:pt x="112" y="0"/>
                  </a:moveTo>
                  <a:cubicBezTo>
                    <a:pt x="113" y="7"/>
                    <a:pt x="114" y="14"/>
                    <a:pt x="114" y="21"/>
                  </a:cubicBezTo>
                  <a:cubicBezTo>
                    <a:pt x="114" y="28"/>
                    <a:pt x="112" y="35"/>
                    <a:pt x="110" y="43"/>
                  </a:cubicBezTo>
                  <a:cubicBezTo>
                    <a:pt x="108" y="50"/>
                    <a:pt x="104" y="56"/>
                    <a:pt x="100" y="62"/>
                  </a:cubicBezTo>
                  <a:cubicBezTo>
                    <a:pt x="96" y="68"/>
                    <a:pt x="91" y="74"/>
                    <a:pt x="84" y="79"/>
                  </a:cubicBezTo>
                  <a:cubicBezTo>
                    <a:pt x="78" y="84"/>
                    <a:pt x="71" y="89"/>
                    <a:pt x="63" y="93"/>
                  </a:cubicBezTo>
                  <a:cubicBezTo>
                    <a:pt x="81" y="99"/>
                    <a:pt x="96" y="109"/>
                    <a:pt x="105" y="122"/>
                  </a:cubicBezTo>
                  <a:cubicBezTo>
                    <a:pt x="114" y="135"/>
                    <a:pt x="119" y="152"/>
                    <a:pt x="119" y="170"/>
                  </a:cubicBezTo>
                  <a:cubicBezTo>
                    <a:pt x="119" y="185"/>
                    <a:pt x="116" y="199"/>
                    <a:pt x="110" y="211"/>
                  </a:cubicBezTo>
                  <a:cubicBezTo>
                    <a:pt x="104" y="223"/>
                    <a:pt x="95" y="233"/>
                    <a:pt x="85" y="241"/>
                  </a:cubicBezTo>
                  <a:cubicBezTo>
                    <a:pt x="74" y="250"/>
                    <a:pt x="62" y="256"/>
                    <a:pt x="47" y="260"/>
                  </a:cubicBezTo>
                  <a:cubicBezTo>
                    <a:pt x="33" y="265"/>
                    <a:pt x="17" y="267"/>
                    <a:pt x="0" y="267"/>
                  </a:cubicBezTo>
                  <a:cubicBezTo>
                    <a:pt x="206" y="267"/>
                    <a:pt x="206" y="267"/>
                    <a:pt x="206" y="267"/>
                  </a:cubicBezTo>
                  <a:cubicBezTo>
                    <a:pt x="143" y="88"/>
                    <a:pt x="120" y="23"/>
                    <a:pt x="11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2" name="Rectangle 64">
              <a:extLst>
                <a:ext uri="{FF2B5EF4-FFF2-40B4-BE49-F238E27FC236}">
                  <a16:creationId xmlns:a16="http://schemas.microsoft.com/office/drawing/2014/main" id="{266482ED-6B67-4F45-BD10-24683C06579A}"/>
                </a:ext>
              </a:extLst>
            </p:cNvPr>
            <p:cNvSpPr/>
            <p:nvPr/>
          </p:nvSpPr>
          <p:spPr>
            <a:xfrm>
              <a:off x="6309121" y="4256378"/>
              <a:ext cx="96270" cy="10846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latin typeface="微軟正黑體" panose="020B0604030504040204" pitchFamily="34" charset="-120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3896C01C-224F-0B4A-942B-03E07442F763}"/>
                </a:ext>
              </a:extLst>
            </p:cNvPr>
            <p:cNvSpPr/>
            <p:nvPr/>
          </p:nvSpPr>
          <p:spPr>
            <a:xfrm>
              <a:off x="5354955" y="4255360"/>
              <a:ext cx="954166" cy="10856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54" name="TextBox 74">
            <a:extLst>
              <a:ext uri="{FF2B5EF4-FFF2-40B4-BE49-F238E27FC236}">
                <a16:creationId xmlns:a16="http://schemas.microsoft.com/office/drawing/2014/main" id="{3404A2A6-CB09-2A4E-B7E0-DA14FC9295EE}"/>
              </a:ext>
            </a:extLst>
          </p:cNvPr>
          <p:cNvSpPr txBox="1"/>
          <p:nvPr/>
        </p:nvSpPr>
        <p:spPr>
          <a:xfrm>
            <a:off x="7209639" y="3337829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活在靈中並與主同活</a:t>
            </a:r>
          </a:p>
        </p:txBody>
      </p:sp>
      <p:sp>
        <p:nvSpPr>
          <p:cNvPr id="60" name="TextBox 74">
            <a:extLst>
              <a:ext uri="{FF2B5EF4-FFF2-40B4-BE49-F238E27FC236}">
                <a16:creationId xmlns:a16="http://schemas.microsoft.com/office/drawing/2014/main" id="{95290FB5-BF48-1649-BE30-3F2AEC04BCF1}"/>
              </a:ext>
            </a:extLst>
          </p:cNvPr>
          <p:cNvSpPr txBox="1"/>
          <p:nvPr/>
        </p:nvSpPr>
        <p:spPr>
          <a:xfrm>
            <a:off x="7209639" y="5064696"/>
            <a:ext cx="410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在時代的水流中事奉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B925CE6-0B53-DD4F-8852-BBBF0AE1A7B4}"/>
              </a:ext>
            </a:extLst>
          </p:cNvPr>
          <p:cNvSpPr txBox="1"/>
          <p:nvPr/>
        </p:nvSpPr>
        <p:spPr>
          <a:xfrm>
            <a:off x="1600449" y="1425247"/>
            <a:ext cx="8905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憑基督而活以產生召會作耶穌的見證，</a:t>
            </a:r>
          </a:p>
          <a:p>
            <a:pPr algn="ctr"/>
            <a:r>
              <a:rPr lang="zh-TW" altLang="en-US" sz="4000" dirty="0">
                <a:solidFill>
                  <a:srgbClr val="FFFF00"/>
                </a:solidFill>
                <a:latin typeface="Lantinghei SC Demibold" panose="02000000000000000000" pitchFamily="2" charset="-122"/>
                <a:ea typeface="Lantinghei SC Demibold" panose="02000000000000000000" pitchFamily="2" charset="-122"/>
              </a:rPr>
              <a:t>就是基督活的身體並三一神的繁增 </a:t>
            </a: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8FDC4599-5C44-1A49-8D52-DD571F07EF4F}"/>
              </a:ext>
            </a:extLst>
          </p:cNvPr>
          <p:cNvGrpSpPr/>
          <p:nvPr/>
        </p:nvGrpSpPr>
        <p:grpSpPr>
          <a:xfrm>
            <a:off x="4342941" y="3491174"/>
            <a:ext cx="3220418" cy="2107061"/>
            <a:chOff x="4409875" y="3667194"/>
            <a:chExt cx="3220418" cy="2107061"/>
          </a:xfrm>
          <a:effectLst>
            <a:outerShdw blurRad="50800" dist="2667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2" name="群組 61">
              <a:extLst>
                <a:ext uri="{FF2B5EF4-FFF2-40B4-BE49-F238E27FC236}">
                  <a16:creationId xmlns:a16="http://schemas.microsoft.com/office/drawing/2014/main" id="{143E6F25-994D-8741-8398-BA274316052A}"/>
                </a:ext>
              </a:extLst>
            </p:cNvPr>
            <p:cNvGrpSpPr/>
            <p:nvPr/>
          </p:nvGrpSpPr>
          <p:grpSpPr>
            <a:xfrm>
              <a:off x="4409875" y="3667194"/>
              <a:ext cx="3220418" cy="2107061"/>
              <a:chOff x="1526240" y="2651771"/>
              <a:chExt cx="5579694" cy="2107061"/>
            </a:xfrm>
          </p:grpSpPr>
          <p:sp>
            <p:nvSpPr>
              <p:cNvPr id="65" name="Rectangle 62">
                <a:extLst>
                  <a:ext uri="{FF2B5EF4-FFF2-40B4-BE49-F238E27FC236}">
                    <a16:creationId xmlns:a16="http://schemas.microsoft.com/office/drawing/2014/main" id="{25DFA1B8-E9E0-F445-ABC1-8C30200BA181}"/>
                  </a:ext>
                </a:extLst>
              </p:cNvPr>
              <p:cNvSpPr/>
              <p:nvPr/>
            </p:nvSpPr>
            <p:spPr>
              <a:xfrm>
                <a:off x="6938220" y="2652034"/>
                <a:ext cx="167714" cy="210596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91299" tIns="45649" rIns="91299" bIns="4564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98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軟正黑體" panose="020B0604030504040204" pitchFamily="34" charset="-120"/>
                </a:endParaRPr>
              </a:p>
            </p:txBody>
          </p:sp>
          <p:sp>
            <p:nvSpPr>
              <p:cNvPr id="66" name="矩形 65">
                <a:extLst>
                  <a:ext uri="{FF2B5EF4-FFF2-40B4-BE49-F238E27FC236}">
                    <a16:creationId xmlns:a16="http://schemas.microsoft.com/office/drawing/2014/main" id="{330A6349-9E80-B046-B4A3-3649F0BF345A}"/>
                  </a:ext>
                </a:extLst>
              </p:cNvPr>
              <p:cNvSpPr/>
              <p:nvPr/>
            </p:nvSpPr>
            <p:spPr>
              <a:xfrm>
                <a:off x="1526240" y="2651771"/>
                <a:ext cx="5386266" cy="210706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TW" altLang="en-US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軟正黑體" panose="020B0604030504040204" pitchFamily="34" charset="-120"/>
                </a:endParaRPr>
              </a:p>
            </p:txBody>
          </p:sp>
        </p:grpSp>
        <p:sp>
          <p:nvSpPr>
            <p:cNvPr id="72" name="TextBox 53">
              <a:extLst>
                <a:ext uri="{FF2B5EF4-FFF2-40B4-BE49-F238E27FC236}">
                  <a16:creationId xmlns:a16="http://schemas.microsoft.com/office/drawing/2014/main" id="{F5E3D8B7-22E0-F34C-A81A-189DCB3E3295}"/>
                </a:ext>
              </a:extLst>
            </p:cNvPr>
            <p:cNvSpPr txBox="1"/>
            <p:nvPr/>
          </p:nvSpPr>
          <p:spPr>
            <a:xfrm>
              <a:off x="4931137" y="4241309"/>
              <a:ext cx="207300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6000" b="1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Open Sans Extrabold" charset="0"/>
                  <a:ea typeface="Open Sans Extrabold" charset="0"/>
                  <a:cs typeface="Open Sans Extrabold" charset="0"/>
                </a:rPr>
                <a:t>總  結</a:t>
              </a:r>
              <a:endParaRPr lang="en-US" sz="6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 Extrabold" charset="0"/>
                <a:ea typeface="Open Sans Extrabold" charset="0"/>
                <a:cs typeface="Open Sans Extra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16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A6AC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C8BE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4A38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B3E2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4" grpId="0"/>
      <p:bldP spid="60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A98D559-3FDE-4B99-B06A-A8C534FAD7DE}"/>
              </a:ext>
            </a:extLst>
          </p:cNvPr>
          <p:cNvSpPr/>
          <p:nvPr/>
        </p:nvSpPr>
        <p:spPr>
          <a:xfrm>
            <a:off x="966439" y="1651858"/>
            <a:ext cx="10259122" cy="2878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600"/>
              </a:lnSpc>
              <a:spcAft>
                <a:spcPts val="0"/>
              </a:spcAft>
            </a:pP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不只是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基督的身體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基督的擴大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kumimoji="1"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7600"/>
              </a:lnSpc>
              <a:spcAft>
                <a:spcPts val="0"/>
              </a:spcAft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也是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金燈臺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，就是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耶穌的見證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那靈的翻版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kumimoji="1"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7600"/>
              </a:lnSpc>
              <a:spcAft>
                <a:spcPts val="0"/>
              </a:spcAft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三一神的具體化身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複製與繁增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grpSp>
        <p:nvGrpSpPr>
          <p:cNvPr id="9" name="Group 55">
            <a:extLst>
              <a:ext uri="{FF2B5EF4-FFF2-40B4-BE49-F238E27FC236}">
                <a16:creationId xmlns:a16="http://schemas.microsoft.com/office/drawing/2014/main" id="{23CFF63C-E82C-4A33-9301-93FC473AF84E}"/>
              </a:ext>
            </a:extLst>
          </p:cNvPr>
          <p:cNvGrpSpPr/>
          <p:nvPr/>
        </p:nvGrpSpPr>
        <p:grpSpPr>
          <a:xfrm>
            <a:off x="285195" y="970251"/>
            <a:ext cx="4206168" cy="89582"/>
            <a:chOff x="5012716" y="1129776"/>
            <a:chExt cx="3148718" cy="103072"/>
          </a:xfrm>
        </p:grpSpPr>
        <p:sp>
          <p:nvSpPr>
            <p:cNvPr id="10" name="Rounded Rectangle 70">
              <a:extLst>
                <a:ext uri="{FF2B5EF4-FFF2-40B4-BE49-F238E27FC236}">
                  <a16:creationId xmlns:a16="http://schemas.microsoft.com/office/drawing/2014/main" id="{E438D102-6C02-46B6-A245-D56F7483643A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1" name="Rounded Rectangle 71">
              <a:extLst>
                <a:ext uri="{FF2B5EF4-FFF2-40B4-BE49-F238E27FC236}">
                  <a16:creationId xmlns:a16="http://schemas.microsoft.com/office/drawing/2014/main" id="{D30494C8-DFFB-4B69-86AE-407F5FA4E6C7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12" name="Rounded Rectangle 72">
              <a:extLst>
                <a:ext uri="{FF2B5EF4-FFF2-40B4-BE49-F238E27FC236}">
                  <a16:creationId xmlns:a16="http://schemas.microsoft.com/office/drawing/2014/main" id="{2A719985-3165-4B3E-8BAB-D87A85E497C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B412FBE-5D5E-4F4B-A2C4-F1B8FEE71327}"/>
              </a:ext>
            </a:extLst>
          </p:cNvPr>
          <p:cNvSpPr txBox="1"/>
          <p:nvPr/>
        </p:nvSpPr>
        <p:spPr>
          <a:xfrm>
            <a:off x="367991" y="336091"/>
            <a:ext cx="707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搆上時代的異象</a:t>
            </a:r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C9451B40-A2CD-4859-9395-2452A27474E0}"/>
              </a:ext>
            </a:extLst>
          </p:cNvPr>
          <p:cNvGrpSpPr/>
          <p:nvPr/>
        </p:nvGrpSpPr>
        <p:grpSpPr>
          <a:xfrm>
            <a:off x="7310061" y="180117"/>
            <a:ext cx="4510231" cy="751068"/>
            <a:chOff x="1526240" y="2651771"/>
            <a:chExt cx="5579694" cy="2107061"/>
          </a:xfrm>
        </p:grpSpPr>
        <p:sp>
          <p:nvSpPr>
            <p:cNvPr id="15" name="Rectangle 62">
              <a:extLst>
                <a:ext uri="{FF2B5EF4-FFF2-40B4-BE49-F238E27FC236}">
                  <a16:creationId xmlns:a16="http://schemas.microsoft.com/office/drawing/2014/main" id="{BC3B6608-C74A-4646-B0C3-201C74306B9D}"/>
                </a:ext>
              </a:extLst>
            </p:cNvPr>
            <p:cNvSpPr/>
            <p:nvPr/>
          </p:nvSpPr>
          <p:spPr>
            <a:xfrm>
              <a:off x="6938220" y="2652034"/>
              <a:ext cx="167714" cy="210596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1A469C78-779E-46D4-9821-BB90EE6D6863}"/>
                </a:ext>
              </a:extLst>
            </p:cNvPr>
            <p:cNvSpPr/>
            <p:nvPr/>
          </p:nvSpPr>
          <p:spPr>
            <a:xfrm>
              <a:off x="1526240" y="2651771"/>
              <a:ext cx="5386266" cy="210706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</p:grpSp>
      <p:sp>
        <p:nvSpPr>
          <p:cNvPr id="17" name="TextBox 53">
            <a:extLst>
              <a:ext uri="{FF2B5EF4-FFF2-40B4-BE49-F238E27FC236}">
                <a16:creationId xmlns:a16="http://schemas.microsoft.com/office/drawing/2014/main" id="{32ACFB3F-3FAD-4391-A5A8-88578C31C07B}"/>
              </a:ext>
            </a:extLst>
          </p:cNvPr>
          <p:cNvSpPr txBox="1"/>
          <p:nvPr/>
        </p:nvSpPr>
        <p:spPr>
          <a:xfrm>
            <a:off x="8741871" y="200997"/>
            <a:ext cx="1492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>
                <a:latin typeface="Open Sans Extrabold" charset="0"/>
                <a:ea typeface="Open Sans Extrabold" charset="0"/>
                <a:cs typeface="Open Sans Extrabold" charset="0"/>
              </a:rPr>
              <a:t>總  結</a:t>
            </a:r>
            <a:endParaRPr lang="en-US" sz="4000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A0B8B5B-66C2-4673-B046-5AC07C851B67}"/>
              </a:ext>
            </a:extLst>
          </p:cNvPr>
          <p:cNvSpPr txBox="1"/>
          <p:nvPr/>
        </p:nvSpPr>
        <p:spPr>
          <a:xfrm>
            <a:off x="4138802" y="6132320"/>
            <a:ext cx="7613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『</a:t>
            </a:r>
            <a:r>
              <a:rPr lang="zh-TW" altLang="en-US" dirty="0"/>
              <a:t>主在祂恢復中當前的行動與異象 第一篇</a:t>
            </a:r>
            <a:r>
              <a:rPr lang="en-US" altLang="zh-TW" dirty="0"/>
              <a:t>』</a:t>
            </a:r>
            <a:r>
              <a:rPr lang="zh-TW" altLang="en-US" dirty="0"/>
              <a:t>，</a:t>
            </a:r>
            <a:r>
              <a:rPr lang="en-US" altLang="zh-TW" dirty="0"/>
              <a:t>『</a:t>
            </a:r>
            <a:r>
              <a:rPr lang="zh-TW" altLang="en-US" dirty="0"/>
              <a:t>召會是那靈的翻版</a:t>
            </a:r>
            <a:r>
              <a:rPr lang="en-US" altLang="zh-TW" dirty="0"/>
              <a:t>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209940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61475F4-3F96-457F-A7D4-D805E1637C8B}"/>
              </a:ext>
            </a:extLst>
          </p:cNvPr>
          <p:cNvSpPr/>
          <p:nvPr/>
        </p:nvSpPr>
        <p:spPr>
          <a:xfrm>
            <a:off x="514919" y="1190257"/>
            <a:ext cx="11169805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我們要看見，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無關於形式、儀式或道理，乃是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基督的身體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－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經過過程並分賜到祂的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信徒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裡面，作他們的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生命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人位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一切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，將他們作成祂自己活的一部分，以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彰顯祂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。這乃是整本聖經的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中心啟示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>
              <a:spcAft>
                <a:spcPts val="0"/>
              </a:spcAft>
            </a:pP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我們需要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憑基督而活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，以祂作我們的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生命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人位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內容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一切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。這會產生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召會作耶穌的見證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，就是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基督活的身體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並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三一神的繁增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。這對我們不該只是道理，而該是我們的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生活方式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grpSp>
        <p:nvGrpSpPr>
          <p:cNvPr id="3" name="Group 55">
            <a:extLst>
              <a:ext uri="{FF2B5EF4-FFF2-40B4-BE49-F238E27FC236}">
                <a16:creationId xmlns:a16="http://schemas.microsoft.com/office/drawing/2014/main" id="{25755F3E-B6E5-4A16-84D4-9D0FA59141FD}"/>
              </a:ext>
            </a:extLst>
          </p:cNvPr>
          <p:cNvGrpSpPr/>
          <p:nvPr/>
        </p:nvGrpSpPr>
        <p:grpSpPr>
          <a:xfrm>
            <a:off x="285195" y="858741"/>
            <a:ext cx="4206168" cy="89582"/>
            <a:chOff x="5012716" y="1129776"/>
            <a:chExt cx="3148718" cy="103072"/>
          </a:xfrm>
        </p:grpSpPr>
        <p:sp>
          <p:nvSpPr>
            <p:cNvPr id="4" name="Rounded Rectangle 70">
              <a:extLst>
                <a:ext uri="{FF2B5EF4-FFF2-40B4-BE49-F238E27FC236}">
                  <a16:creationId xmlns:a16="http://schemas.microsoft.com/office/drawing/2014/main" id="{FD8B39F2-349D-433D-BECB-2EAC31792A8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5" name="Rounded Rectangle 71">
              <a:extLst>
                <a:ext uri="{FF2B5EF4-FFF2-40B4-BE49-F238E27FC236}">
                  <a16:creationId xmlns:a16="http://schemas.microsoft.com/office/drawing/2014/main" id="{2EE797BA-5BE0-4838-9AE1-92F233B95EF0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Rounded Rectangle 72">
              <a:extLst>
                <a:ext uri="{FF2B5EF4-FFF2-40B4-BE49-F238E27FC236}">
                  <a16:creationId xmlns:a16="http://schemas.microsoft.com/office/drawing/2014/main" id="{9B82F506-E076-4B75-A410-34668295C06C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7" name="文字方塊 6">
            <a:extLst>
              <a:ext uri="{FF2B5EF4-FFF2-40B4-BE49-F238E27FC236}">
                <a16:creationId xmlns:a16="http://schemas.microsoft.com/office/drawing/2014/main" id="{88D0288A-4832-4341-93E6-6FFACA915730}"/>
              </a:ext>
            </a:extLst>
          </p:cNvPr>
          <p:cNvSpPr txBox="1"/>
          <p:nvPr/>
        </p:nvSpPr>
        <p:spPr>
          <a:xfrm>
            <a:off x="367991" y="224581"/>
            <a:ext cx="707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搆上時代的啟示</a:t>
            </a: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F768E093-F176-413E-9E09-2F1DB0E8FAA3}"/>
              </a:ext>
            </a:extLst>
          </p:cNvPr>
          <p:cNvGrpSpPr/>
          <p:nvPr/>
        </p:nvGrpSpPr>
        <p:grpSpPr>
          <a:xfrm>
            <a:off x="7310061" y="180117"/>
            <a:ext cx="4510231" cy="690795"/>
            <a:chOff x="1526240" y="2651771"/>
            <a:chExt cx="5579694" cy="2107061"/>
          </a:xfrm>
        </p:grpSpPr>
        <p:sp>
          <p:nvSpPr>
            <p:cNvPr id="9" name="Rectangle 62">
              <a:extLst>
                <a:ext uri="{FF2B5EF4-FFF2-40B4-BE49-F238E27FC236}">
                  <a16:creationId xmlns:a16="http://schemas.microsoft.com/office/drawing/2014/main" id="{E1AB7A42-1A81-4A4E-9539-F4366270EF61}"/>
                </a:ext>
              </a:extLst>
            </p:cNvPr>
            <p:cNvSpPr/>
            <p:nvPr/>
          </p:nvSpPr>
          <p:spPr>
            <a:xfrm>
              <a:off x="6938220" y="2652034"/>
              <a:ext cx="167714" cy="210596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3CA4D7E5-693B-47E7-B691-4241C24B5AE4}"/>
                </a:ext>
              </a:extLst>
            </p:cNvPr>
            <p:cNvSpPr/>
            <p:nvPr/>
          </p:nvSpPr>
          <p:spPr>
            <a:xfrm>
              <a:off x="1526240" y="2651771"/>
              <a:ext cx="5386266" cy="210706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</p:grpSp>
      <p:sp>
        <p:nvSpPr>
          <p:cNvPr id="11" name="TextBox 53">
            <a:extLst>
              <a:ext uri="{FF2B5EF4-FFF2-40B4-BE49-F238E27FC236}">
                <a16:creationId xmlns:a16="http://schemas.microsoft.com/office/drawing/2014/main" id="{45A571A6-DA1E-4796-A702-0EFA6783BE04}"/>
              </a:ext>
            </a:extLst>
          </p:cNvPr>
          <p:cNvSpPr txBox="1"/>
          <p:nvPr/>
        </p:nvSpPr>
        <p:spPr>
          <a:xfrm>
            <a:off x="8741871" y="167544"/>
            <a:ext cx="1492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>
                <a:latin typeface="Open Sans Extrabold" charset="0"/>
                <a:ea typeface="Open Sans Extrabold" charset="0"/>
                <a:cs typeface="Open Sans Extrabold" charset="0"/>
              </a:rPr>
              <a:t>總  結</a:t>
            </a:r>
            <a:endParaRPr lang="en-US" sz="4000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EB608E7-CC92-41B9-856D-466AA05E79CF}"/>
              </a:ext>
            </a:extLst>
          </p:cNvPr>
          <p:cNvSpPr txBox="1"/>
          <p:nvPr/>
        </p:nvSpPr>
        <p:spPr>
          <a:xfrm>
            <a:off x="6991815" y="6253427"/>
            <a:ext cx="48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『</a:t>
            </a:r>
            <a:r>
              <a:rPr lang="zh-TW" altLang="en-US" dirty="0"/>
              <a:t>主在祂恢復中當前的行動與異象 第一篇</a:t>
            </a:r>
            <a:r>
              <a:rPr lang="en-US" altLang="zh-TW" dirty="0"/>
              <a:t>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12899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8B56297-8E01-4AB3-9A84-CBD0693F6B9E}"/>
              </a:ext>
            </a:extLst>
          </p:cNvPr>
          <p:cNvSpPr/>
          <p:nvPr/>
        </p:nvSpPr>
        <p:spPr>
          <a:xfrm>
            <a:off x="156116" y="1105726"/>
            <a:ext cx="11753385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基督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今天的工作乃是建造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。要進行這建造的工作，最佳的所在就是在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主的恢復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裡。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我們需要完全被這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異象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抓住。我們的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目的及目標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不是宗教、形式、道理、實行或解經，乃是要作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耶穌的見證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三一神的配偶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該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是我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們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的負擔。我</a:t>
            </a:r>
            <a:r>
              <a:rPr kumimoji="1"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們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惟一的愛好和口味就是基督。我們主要關切的事，該是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在我們的日常生活中活基督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。而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活基督的祕訣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乃是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靈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，也就是經過過程、終極完成之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賜生命的靈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kumimoji="1" lang="zh-TW" altLang="zh-TW" sz="36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人的靈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調和的靈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活在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這樣的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靈裡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，就能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憑主活著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</a:t>
            </a:r>
            <a:r>
              <a:rPr kumimoji="1" lang="zh-TW" altLang="zh-TW" sz="36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活基督</a:t>
            </a:r>
            <a:r>
              <a:rPr kumimoji="1" lang="zh-TW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grpSp>
        <p:nvGrpSpPr>
          <p:cNvPr id="3" name="Group 55">
            <a:extLst>
              <a:ext uri="{FF2B5EF4-FFF2-40B4-BE49-F238E27FC236}">
                <a16:creationId xmlns:a16="http://schemas.microsoft.com/office/drawing/2014/main" id="{4F4CB6EE-BE0F-438D-A802-C85FC2E4A583}"/>
              </a:ext>
            </a:extLst>
          </p:cNvPr>
          <p:cNvGrpSpPr/>
          <p:nvPr/>
        </p:nvGrpSpPr>
        <p:grpSpPr>
          <a:xfrm>
            <a:off x="285195" y="858741"/>
            <a:ext cx="4206168" cy="89582"/>
            <a:chOff x="5012716" y="1129776"/>
            <a:chExt cx="3148718" cy="103072"/>
          </a:xfrm>
        </p:grpSpPr>
        <p:sp>
          <p:nvSpPr>
            <p:cNvPr id="4" name="Rounded Rectangle 70">
              <a:extLst>
                <a:ext uri="{FF2B5EF4-FFF2-40B4-BE49-F238E27FC236}">
                  <a16:creationId xmlns:a16="http://schemas.microsoft.com/office/drawing/2014/main" id="{25BFDC1F-CBEB-4C64-9CC7-C6FD3497402E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5" name="Rounded Rectangle 71">
              <a:extLst>
                <a:ext uri="{FF2B5EF4-FFF2-40B4-BE49-F238E27FC236}">
                  <a16:creationId xmlns:a16="http://schemas.microsoft.com/office/drawing/2014/main" id="{BA4AA956-FAC0-4D5E-AC9F-2CD2C911EE30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Rounded Rectangle 72">
              <a:extLst>
                <a:ext uri="{FF2B5EF4-FFF2-40B4-BE49-F238E27FC236}">
                  <a16:creationId xmlns:a16="http://schemas.microsoft.com/office/drawing/2014/main" id="{ECA739A6-B390-4E65-B806-B23AAF0BA39F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7" name="文字方塊 6">
            <a:extLst>
              <a:ext uri="{FF2B5EF4-FFF2-40B4-BE49-F238E27FC236}">
                <a16:creationId xmlns:a16="http://schemas.microsoft.com/office/drawing/2014/main" id="{DA88485D-87EA-4DE3-9519-2FD68ED45CCC}"/>
              </a:ext>
            </a:extLst>
          </p:cNvPr>
          <p:cNvSpPr txBox="1"/>
          <p:nvPr/>
        </p:nvSpPr>
        <p:spPr>
          <a:xfrm>
            <a:off x="367991" y="224581"/>
            <a:ext cx="707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搆上時代的生活</a:t>
            </a: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2DD9DBD5-26BA-4D6A-AF4D-7ADC89D50FED}"/>
              </a:ext>
            </a:extLst>
          </p:cNvPr>
          <p:cNvGrpSpPr/>
          <p:nvPr/>
        </p:nvGrpSpPr>
        <p:grpSpPr>
          <a:xfrm>
            <a:off x="7310061" y="180117"/>
            <a:ext cx="4510231" cy="690795"/>
            <a:chOff x="1526240" y="2651771"/>
            <a:chExt cx="5579694" cy="2107061"/>
          </a:xfrm>
        </p:grpSpPr>
        <p:sp>
          <p:nvSpPr>
            <p:cNvPr id="9" name="Rectangle 62">
              <a:extLst>
                <a:ext uri="{FF2B5EF4-FFF2-40B4-BE49-F238E27FC236}">
                  <a16:creationId xmlns:a16="http://schemas.microsoft.com/office/drawing/2014/main" id="{1B2C630C-BA08-4EF5-A2F7-4989A3E5EC67}"/>
                </a:ext>
              </a:extLst>
            </p:cNvPr>
            <p:cNvSpPr/>
            <p:nvPr/>
          </p:nvSpPr>
          <p:spPr>
            <a:xfrm>
              <a:off x="6938220" y="2652034"/>
              <a:ext cx="167714" cy="210596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8588ACF8-0554-4392-B96F-2FAF9106F2D9}"/>
                </a:ext>
              </a:extLst>
            </p:cNvPr>
            <p:cNvSpPr/>
            <p:nvPr/>
          </p:nvSpPr>
          <p:spPr>
            <a:xfrm>
              <a:off x="1526240" y="2651771"/>
              <a:ext cx="5386266" cy="210706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</p:grpSp>
      <p:sp>
        <p:nvSpPr>
          <p:cNvPr id="11" name="TextBox 53">
            <a:extLst>
              <a:ext uri="{FF2B5EF4-FFF2-40B4-BE49-F238E27FC236}">
                <a16:creationId xmlns:a16="http://schemas.microsoft.com/office/drawing/2014/main" id="{7E2390A5-2A65-4F56-895D-B1ED293A4161}"/>
              </a:ext>
            </a:extLst>
          </p:cNvPr>
          <p:cNvSpPr txBox="1"/>
          <p:nvPr/>
        </p:nvSpPr>
        <p:spPr>
          <a:xfrm>
            <a:off x="8741871" y="167544"/>
            <a:ext cx="1492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>
                <a:latin typeface="Open Sans Extrabold" charset="0"/>
                <a:ea typeface="Open Sans Extrabold" charset="0"/>
                <a:cs typeface="Open Sans Extrabold" charset="0"/>
              </a:rPr>
              <a:t>總  結</a:t>
            </a:r>
            <a:endParaRPr lang="en-US" sz="4000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622B102-5636-44CE-9F92-ABDA3CF88FC6}"/>
              </a:ext>
            </a:extLst>
          </p:cNvPr>
          <p:cNvSpPr txBox="1"/>
          <p:nvPr/>
        </p:nvSpPr>
        <p:spPr>
          <a:xfrm>
            <a:off x="6991815" y="6253427"/>
            <a:ext cx="48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『</a:t>
            </a:r>
            <a:r>
              <a:rPr lang="zh-TW" altLang="en-US" dirty="0"/>
              <a:t>主在祂恢復中當前的行動與異象 第一篇</a:t>
            </a:r>
            <a:r>
              <a:rPr lang="en-US" altLang="zh-TW" dirty="0"/>
              <a:t>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6946632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8B56297-8E01-4AB3-9A84-CBD0693F6B9E}"/>
              </a:ext>
            </a:extLst>
          </p:cNvPr>
          <p:cNvSpPr/>
          <p:nvPr/>
        </p:nvSpPr>
        <p:spPr>
          <a:xfrm>
            <a:off x="761999" y="1665083"/>
            <a:ext cx="10913327" cy="3672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TW" altLang="zh-TW" sz="4000" dirty="0">
                <a:latin typeface="微軟正黑體" panose="020B0604030504040204" pitchFamily="34" charset="-120"/>
              </a:rPr>
              <a:t>這就是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</a:rPr>
              <a:t>召會作耶穌的見證</a:t>
            </a:r>
            <a:r>
              <a:rPr kumimoji="1" lang="zh-TW" altLang="zh-TW" sz="4000" dirty="0">
                <a:latin typeface="微軟正黑體" panose="020B0604030504040204" pitchFamily="34" charset="-120"/>
              </a:rPr>
              <a:t>。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這就是現今</a:t>
            </a:r>
            <a:endParaRPr kumimoji="1"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召會事奉的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中心異象</a:t>
            </a:r>
            <a:r>
              <a:rPr kumimoji="1" lang="zh-TW" altLang="en-US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－</a:t>
            </a:r>
            <a:r>
              <a:rPr kumimoji="1" lang="zh-TW" altLang="en-US" sz="4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基督</a:t>
            </a:r>
            <a:r>
              <a:rPr kumimoji="1"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kumimoji="1" lang="zh-TW" altLang="en-US" sz="4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召會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kumimoji="1"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我們的事奉必須跟上這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時代的水流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grpSp>
        <p:nvGrpSpPr>
          <p:cNvPr id="3" name="Group 55">
            <a:extLst>
              <a:ext uri="{FF2B5EF4-FFF2-40B4-BE49-F238E27FC236}">
                <a16:creationId xmlns:a16="http://schemas.microsoft.com/office/drawing/2014/main" id="{9C2EF7A6-B5AF-467B-B308-528DC4F0CFD2}"/>
              </a:ext>
            </a:extLst>
          </p:cNvPr>
          <p:cNvGrpSpPr/>
          <p:nvPr/>
        </p:nvGrpSpPr>
        <p:grpSpPr>
          <a:xfrm>
            <a:off x="285195" y="858741"/>
            <a:ext cx="4206168" cy="89582"/>
            <a:chOff x="5012716" y="1129776"/>
            <a:chExt cx="3148718" cy="103072"/>
          </a:xfrm>
        </p:grpSpPr>
        <p:sp>
          <p:nvSpPr>
            <p:cNvPr id="4" name="Rounded Rectangle 70">
              <a:extLst>
                <a:ext uri="{FF2B5EF4-FFF2-40B4-BE49-F238E27FC236}">
                  <a16:creationId xmlns:a16="http://schemas.microsoft.com/office/drawing/2014/main" id="{4041ACAA-F325-4025-8B70-F8E484A9DB2C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5" name="Rounded Rectangle 71">
              <a:extLst>
                <a:ext uri="{FF2B5EF4-FFF2-40B4-BE49-F238E27FC236}">
                  <a16:creationId xmlns:a16="http://schemas.microsoft.com/office/drawing/2014/main" id="{6D275734-9558-4B30-9304-E99CDFD86A87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Rounded Rectangle 72">
              <a:extLst>
                <a:ext uri="{FF2B5EF4-FFF2-40B4-BE49-F238E27FC236}">
                  <a16:creationId xmlns:a16="http://schemas.microsoft.com/office/drawing/2014/main" id="{21749D2A-1A90-4643-A189-1A688B30691D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7" name="文字方塊 6">
            <a:extLst>
              <a:ext uri="{FF2B5EF4-FFF2-40B4-BE49-F238E27FC236}">
                <a16:creationId xmlns:a16="http://schemas.microsoft.com/office/drawing/2014/main" id="{D72B60ED-FB3A-4A64-9989-36C0FCD02D60}"/>
              </a:ext>
            </a:extLst>
          </p:cNvPr>
          <p:cNvSpPr txBox="1"/>
          <p:nvPr/>
        </p:nvSpPr>
        <p:spPr>
          <a:xfrm>
            <a:off x="367991" y="224581"/>
            <a:ext cx="707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中心異象與時代水流</a:t>
            </a: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1061F5E1-D167-474A-8227-669C6FC87A95}"/>
              </a:ext>
            </a:extLst>
          </p:cNvPr>
          <p:cNvGrpSpPr/>
          <p:nvPr/>
        </p:nvGrpSpPr>
        <p:grpSpPr>
          <a:xfrm>
            <a:off x="7310061" y="180117"/>
            <a:ext cx="4510231" cy="690795"/>
            <a:chOff x="1526240" y="2651771"/>
            <a:chExt cx="5579694" cy="2107061"/>
          </a:xfrm>
        </p:grpSpPr>
        <p:sp>
          <p:nvSpPr>
            <p:cNvPr id="9" name="Rectangle 62">
              <a:extLst>
                <a:ext uri="{FF2B5EF4-FFF2-40B4-BE49-F238E27FC236}">
                  <a16:creationId xmlns:a16="http://schemas.microsoft.com/office/drawing/2014/main" id="{3D63D688-FC32-49B5-BFB3-A61CB4B54002}"/>
                </a:ext>
              </a:extLst>
            </p:cNvPr>
            <p:cNvSpPr/>
            <p:nvPr/>
          </p:nvSpPr>
          <p:spPr>
            <a:xfrm>
              <a:off x="6938220" y="2652034"/>
              <a:ext cx="167714" cy="210596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6F98C154-4100-4C3C-9D3A-80421FC60BC5}"/>
                </a:ext>
              </a:extLst>
            </p:cNvPr>
            <p:cNvSpPr/>
            <p:nvPr/>
          </p:nvSpPr>
          <p:spPr>
            <a:xfrm>
              <a:off x="1526240" y="2651771"/>
              <a:ext cx="5386266" cy="210706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</p:grpSp>
      <p:sp>
        <p:nvSpPr>
          <p:cNvPr id="11" name="TextBox 53">
            <a:extLst>
              <a:ext uri="{FF2B5EF4-FFF2-40B4-BE49-F238E27FC236}">
                <a16:creationId xmlns:a16="http://schemas.microsoft.com/office/drawing/2014/main" id="{87E14CB2-AF54-41C8-AA8F-C7E78D3F1F50}"/>
              </a:ext>
            </a:extLst>
          </p:cNvPr>
          <p:cNvSpPr txBox="1"/>
          <p:nvPr/>
        </p:nvSpPr>
        <p:spPr>
          <a:xfrm>
            <a:off x="8741871" y="167544"/>
            <a:ext cx="1492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>
                <a:latin typeface="Open Sans Extrabold" charset="0"/>
                <a:ea typeface="Open Sans Extrabold" charset="0"/>
                <a:cs typeface="Open Sans Extrabold" charset="0"/>
              </a:rPr>
              <a:t>總  結</a:t>
            </a:r>
            <a:endParaRPr lang="en-US" sz="4000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82F9A8A-6522-470D-A408-748CCB239CF5}"/>
              </a:ext>
            </a:extLst>
          </p:cNvPr>
          <p:cNvSpPr txBox="1"/>
          <p:nvPr/>
        </p:nvSpPr>
        <p:spPr>
          <a:xfrm>
            <a:off x="6096000" y="6253427"/>
            <a:ext cx="578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『</a:t>
            </a:r>
            <a:r>
              <a:rPr lang="zh-TW" altLang="en-US" dirty="0"/>
              <a:t>召會事奉的中心異象</a:t>
            </a:r>
            <a:r>
              <a:rPr lang="en-US" altLang="zh-TW" dirty="0"/>
              <a:t>』</a:t>
            </a:r>
            <a:r>
              <a:rPr lang="zh-TW" altLang="en-US" dirty="0"/>
              <a:t>，</a:t>
            </a:r>
            <a:r>
              <a:rPr lang="en-US" altLang="zh-TW" dirty="0"/>
              <a:t>『</a:t>
            </a:r>
            <a:r>
              <a:rPr lang="zh-TW" altLang="en-US" dirty="0"/>
              <a:t>在時代的水流中事奉</a:t>
            </a:r>
            <a:r>
              <a:rPr lang="en-US" altLang="zh-TW" dirty="0"/>
              <a:t>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9279361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379C823-5AD9-4DA8-83F0-7BBE81391014}"/>
              </a:ext>
            </a:extLst>
          </p:cNvPr>
          <p:cNvSpPr/>
          <p:nvPr/>
        </p:nvSpPr>
        <p:spPr>
          <a:xfrm>
            <a:off x="680224" y="1256504"/>
            <a:ext cx="10857571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而要產生召會作金燈臺，作耶穌的見證，並剛強開拓，有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三班人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是極為重要的。</a:t>
            </a:r>
            <a:endParaRPr kumimoji="1" lang="en-US" altLang="zh-TW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此三班人受</a:t>
            </a:r>
            <a:r>
              <a:rPr kumimoji="1"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訓練、被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成全，以</a:t>
            </a:r>
            <a:r>
              <a:rPr kumimoji="1" lang="zh-TW" altLang="zh-TW" sz="4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正確的盡功用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，是非常關鍵的：</a:t>
            </a:r>
          </a:p>
          <a:p>
            <a:pPr>
              <a:spcAft>
                <a:spcPts val="600"/>
              </a:spcAft>
            </a:pPr>
            <a:r>
              <a:rPr kumimoji="1" lang="zh-TW" altLang="en-US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長老</a:t>
            </a:r>
            <a:r>
              <a:rPr kumimoji="1" lang="zh-TW" altLang="en-US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們，</a:t>
            </a:r>
            <a:r>
              <a:rPr kumimoji="1" lang="zh-TW" altLang="en-US" sz="4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長老</a:t>
            </a:r>
            <a:r>
              <a:rPr kumimoji="1" lang="zh-TW" altLang="zh-TW" sz="4000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職分</a:t>
            </a:r>
            <a:r>
              <a:rPr kumimoji="1"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是為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著召會</a:t>
            </a:r>
            <a:r>
              <a:rPr kumimoji="1"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往前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正確的領導</a:t>
            </a:r>
          </a:p>
          <a:p>
            <a:pPr>
              <a:spcAft>
                <a:spcPts val="600"/>
              </a:spcAft>
            </a:pPr>
            <a:r>
              <a:rPr kumimoji="1" lang="zh-TW" altLang="en-US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青年人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，召會擴展的剛強力量</a:t>
            </a:r>
          </a:p>
          <a:p>
            <a:pPr>
              <a:spcAft>
                <a:spcPts val="600"/>
              </a:spcAft>
            </a:pPr>
            <a:r>
              <a:rPr kumimoji="1" lang="zh-TW" altLang="en-US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</a:t>
            </a:r>
            <a:r>
              <a:rPr kumimoji="1" lang="zh-TW" altLang="zh-TW" sz="400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姊妹們</a:t>
            </a:r>
            <a:r>
              <a:rPr kumimoji="1"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，召會事奉的主要力量</a:t>
            </a:r>
          </a:p>
        </p:txBody>
      </p:sp>
      <p:grpSp>
        <p:nvGrpSpPr>
          <p:cNvPr id="3" name="Group 55">
            <a:extLst>
              <a:ext uri="{FF2B5EF4-FFF2-40B4-BE49-F238E27FC236}">
                <a16:creationId xmlns:a16="http://schemas.microsoft.com/office/drawing/2014/main" id="{0FCB4853-7AC9-44D2-9F79-B2F272B5A260}"/>
              </a:ext>
            </a:extLst>
          </p:cNvPr>
          <p:cNvGrpSpPr/>
          <p:nvPr/>
        </p:nvGrpSpPr>
        <p:grpSpPr>
          <a:xfrm>
            <a:off x="285195" y="858741"/>
            <a:ext cx="4206168" cy="89582"/>
            <a:chOff x="5012716" y="1129776"/>
            <a:chExt cx="3148718" cy="103072"/>
          </a:xfrm>
        </p:grpSpPr>
        <p:sp>
          <p:nvSpPr>
            <p:cNvPr id="4" name="Rounded Rectangle 70">
              <a:extLst>
                <a:ext uri="{FF2B5EF4-FFF2-40B4-BE49-F238E27FC236}">
                  <a16:creationId xmlns:a16="http://schemas.microsoft.com/office/drawing/2014/main" id="{9A21C891-4DC0-4616-9735-9053D5BC7C69}"/>
                </a:ext>
              </a:extLst>
            </p:cNvPr>
            <p:cNvSpPr/>
            <p:nvPr/>
          </p:nvSpPr>
          <p:spPr>
            <a:xfrm>
              <a:off x="5012716" y="1129776"/>
              <a:ext cx="1623093" cy="10307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5" name="Rounded Rectangle 71">
              <a:extLst>
                <a:ext uri="{FF2B5EF4-FFF2-40B4-BE49-F238E27FC236}">
                  <a16:creationId xmlns:a16="http://schemas.microsoft.com/office/drawing/2014/main" id="{23A53AF5-4F68-4691-ADCD-662855E2B9DC}"/>
                </a:ext>
              </a:extLst>
            </p:cNvPr>
            <p:cNvSpPr/>
            <p:nvPr/>
          </p:nvSpPr>
          <p:spPr>
            <a:xfrm>
              <a:off x="6910165" y="1129776"/>
              <a:ext cx="660462" cy="10307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  <p:sp>
          <p:nvSpPr>
            <p:cNvPr id="6" name="Rounded Rectangle 72">
              <a:extLst>
                <a:ext uri="{FF2B5EF4-FFF2-40B4-BE49-F238E27FC236}">
                  <a16:creationId xmlns:a16="http://schemas.microsoft.com/office/drawing/2014/main" id="{8D77389D-BDAF-439A-8C42-277AEE44F974}"/>
                </a:ext>
              </a:extLst>
            </p:cNvPr>
            <p:cNvSpPr/>
            <p:nvPr/>
          </p:nvSpPr>
          <p:spPr>
            <a:xfrm>
              <a:off x="7831205" y="1129776"/>
              <a:ext cx="330229" cy="10307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軟正黑體" panose="020B0604030504040204" pitchFamily="34" charset="-120"/>
              </a:endParaRPr>
            </a:p>
          </p:txBody>
        </p:sp>
      </p:grpSp>
      <p:sp>
        <p:nvSpPr>
          <p:cNvPr id="7" name="文字方塊 6">
            <a:extLst>
              <a:ext uri="{FF2B5EF4-FFF2-40B4-BE49-F238E27FC236}">
                <a16:creationId xmlns:a16="http://schemas.microsoft.com/office/drawing/2014/main" id="{DF0805D2-9D80-451E-B2FA-00A97375F7E1}"/>
              </a:ext>
            </a:extLst>
          </p:cNvPr>
          <p:cNvSpPr txBox="1"/>
          <p:nvPr/>
        </p:nvSpPr>
        <p:spPr>
          <a:xfrm>
            <a:off x="367991" y="224581"/>
            <a:ext cx="7075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3600" dirty="0">
                <a:latin typeface="微軟正黑體" panose="020B0604030504040204" pitchFamily="34" charset="-120"/>
              </a:rPr>
              <a:t>召會見證關鍵的三班人</a:t>
            </a: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D24FA384-AFF2-468B-8AA0-DC617DD61138}"/>
              </a:ext>
            </a:extLst>
          </p:cNvPr>
          <p:cNvGrpSpPr/>
          <p:nvPr/>
        </p:nvGrpSpPr>
        <p:grpSpPr>
          <a:xfrm>
            <a:off x="7310061" y="180117"/>
            <a:ext cx="4510231" cy="690795"/>
            <a:chOff x="1526240" y="2651771"/>
            <a:chExt cx="5579694" cy="2107061"/>
          </a:xfrm>
        </p:grpSpPr>
        <p:sp>
          <p:nvSpPr>
            <p:cNvPr id="9" name="Rectangle 62">
              <a:extLst>
                <a:ext uri="{FF2B5EF4-FFF2-40B4-BE49-F238E27FC236}">
                  <a16:creationId xmlns:a16="http://schemas.microsoft.com/office/drawing/2014/main" id="{66652A14-87DF-4A2B-B8B5-5D6732F08E8C}"/>
                </a:ext>
              </a:extLst>
            </p:cNvPr>
            <p:cNvSpPr/>
            <p:nvPr/>
          </p:nvSpPr>
          <p:spPr>
            <a:xfrm>
              <a:off x="6938220" y="2652034"/>
              <a:ext cx="167714" cy="210596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>
              <a:prstTxWarp prst="textNoShape">
                <a:avLst/>
              </a:prstTxWarp>
            </a:bodyPr>
            <a:lstStyle/>
            <a:p>
              <a:endParaRPr lang="en-US" sz="1798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2E97AE2-DC67-4596-A3B0-0C99F3F6B426}"/>
                </a:ext>
              </a:extLst>
            </p:cNvPr>
            <p:cNvSpPr/>
            <p:nvPr/>
          </p:nvSpPr>
          <p:spPr>
            <a:xfrm>
              <a:off x="1526240" y="2651771"/>
              <a:ext cx="5386266" cy="210706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</a:endParaRPr>
            </a:p>
          </p:txBody>
        </p:sp>
      </p:grpSp>
      <p:sp>
        <p:nvSpPr>
          <p:cNvPr id="11" name="TextBox 53">
            <a:extLst>
              <a:ext uri="{FF2B5EF4-FFF2-40B4-BE49-F238E27FC236}">
                <a16:creationId xmlns:a16="http://schemas.microsoft.com/office/drawing/2014/main" id="{7C361C90-509C-4ADA-8B4D-00B6524223EE}"/>
              </a:ext>
            </a:extLst>
          </p:cNvPr>
          <p:cNvSpPr txBox="1"/>
          <p:nvPr/>
        </p:nvSpPr>
        <p:spPr>
          <a:xfrm>
            <a:off x="8741871" y="167544"/>
            <a:ext cx="1492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>
                <a:latin typeface="Open Sans Extrabold" charset="0"/>
                <a:ea typeface="Open Sans Extrabold" charset="0"/>
                <a:cs typeface="Open Sans Extrabold" charset="0"/>
              </a:rPr>
              <a:t>總  結</a:t>
            </a:r>
            <a:endParaRPr lang="en-US" sz="4000" dirty="0">
              <a:latin typeface="Open Sans Extrabold" charset="0"/>
              <a:ea typeface="Open Sans Extrabold" charset="0"/>
              <a:cs typeface="Open Sans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6847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體">
  <a:themeElements>
    <a:clrScheme name="天體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天體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11333</TotalTime>
  <Words>10871</Words>
  <Application>Microsoft Office PowerPoint</Application>
  <PresentationFormat>寬螢幕</PresentationFormat>
  <Paragraphs>903</Paragraphs>
  <Slides>97</Slides>
  <Notes>14</Notes>
  <HiddenSlides>0</HiddenSlides>
  <MMClips>0</MMClips>
  <ScaleCrop>false</ScaleCrop>
  <HeadingPairs>
    <vt:vector size="6" baseType="variant">
      <vt:variant>
        <vt:lpstr>使用字型</vt:lpstr>
      </vt:variant>
      <vt:variant>
        <vt:i4>16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97</vt:i4>
      </vt:variant>
    </vt:vector>
  </HeadingPairs>
  <TitlesOfParts>
    <vt:vector size="114" baseType="lpstr">
      <vt:lpstr>BiauKai</vt:lpstr>
      <vt:lpstr>Helvetica Neue</vt:lpstr>
      <vt:lpstr>Lantinghei SC Demibold</vt:lpstr>
      <vt:lpstr>Lato Light</vt:lpstr>
      <vt:lpstr>Open Sans Extrabold</vt:lpstr>
      <vt:lpstr>Open Sans Semibold</vt:lpstr>
      <vt:lpstr>Weibei TC</vt:lpstr>
      <vt:lpstr>細明體</vt:lpstr>
      <vt:lpstr>微軟正黑體</vt:lpstr>
      <vt:lpstr>微軟正黑體</vt:lpstr>
      <vt:lpstr>PMingLiU</vt:lpstr>
      <vt:lpstr>標楷體</vt:lpstr>
      <vt:lpstr>Arial</vt:lpstr>
      <vt:lpstr>Brush Script MT</vt:lpstr>
      <vt:lpstr>Calibri</vt:lpstr>
      <vt:lpstr>Wingdings</vt:lpstr>
      <vt:lpstr>天體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壹、長老的職分</vt:lpstr>
      <vt:lpstr>貳、長老必須是正確的人</vt:lpstr>
      <vt:lpstr>參、長老的事奉(一)－作榜樣</vt:lpstr>
      <vt:lpstr>參、長老的事奉(二)－成全人</vt:lpstr>
      <vt:lpstr>參、長老的事奉(三)－建造召會作耶穌的見證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我們事奉時，必須運用我們的靈。不僅禱告必須運用靈，整潔會所也必須運用靈。這不是小事。在我們的事奉、日常生活、和實際的生活中，我們必須是主的見證。召會生活不是表演，乃是我們日常生活的展示，見證我們在各處，都和在聚會中一樣。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豐吉 吳</dc:creator>
  <cp:lastModifiedBy>L YY</cp:lastModifiedBy>
  <cp:revision>201</cp:revision>
  <cp:lastPrinted>2020-06-01T03:08:45Z</cp:lastPrinted>
  <dcterms:created xsi:type="dcterms:W3CDTF">2020-04-04T04:47:37Z</dcterms:created>
  <dcterms:modified xsi:type="dcterms:W3CDTF">2020-06-17T23:46:42Z</dcterms:modified>
</cp:coreProperties>
</file>